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1" r:id="rId1"/>
  </p:sldMasterIdLst>
  <p:notesMasterIdLst>
    <p:notesMasterId r:id="rId14"/>
  </p:notesMasterIdLst>
  <p:sldIdLst>
    <p:sldId id="256" r:id="rId2"/>
    <p:sldId id="262" r:id="rId3"/>
    <p:sldId id="258" r:id="rId4"/>
    <p:sldId id="259" r:id="rId5"/>
    <p:sldId id="257" r:id="rId6"/>
    <p:sldId id="260" r:id="rId7"/>
    <p:sldId id="261" r:id="rId8"/>
    <p:sldId id="264" r:id="rId9"/>
    <p:sldId id="263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>
      <p:cViewPr varScale="1">
        <p:scale>
          <a:sx n="62" d="100"/>
          <a:sy n="62" d="100"/>
        </p:scale>
        <p:origin x="-5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96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8A7C33D-0F9C-4B01-886C-F24E4E98703D}" type="datetimeFigureOut">
              <a:rPr lang="ru-RU"/>
              <a:pPr>
                <a:defRPr/>
              </a:pPr>
              <a:t>08.01.2018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D491700-1049-433E-AC78-8F691F275C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94117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491700-1049-433E-AC78-8F691F275C18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8DA5290-18C9-473F-85A7-17F1D1A8958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167BF4F-E798-49E1-989A-229021D924B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013AAE7-0EF4-4B74-884D-42908B03423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71B17-70DF-4696-9C2D-20428D9B4CAF}" type="datetimeFigureOut">
              <a:rPr lang="ru-RU"/>
              <a:pPr>
                <a:defRPr/>
              </a:pPr>
              <a:t>08.01.2018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99B25-8103-4D9B-B6A5-21D1E43FAD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781AA-FB29-4AAA-8181-7FF43648B273}" type="datetimeFigureOut">
              <a:rPr lang="ru-RU"/>
              <a:pPr>
                <a:defRPr/>
              </a:pPr>
              <a:t>08.01.2018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D11ED-B13C-4844-AD2D-A24E055A5B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D16F0-49BB-4D54-9015-5C67B28D32B5}" type="datetimeFigureOut">
              <a:rPr lang="ru-RU"/>
              <a:pPr>
                <a:defRPr/>
              </a:pPr>
              <a:t>08.01.2018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3D5A4-7946-4C65-85F6-998F8E1E72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22C60-7AC2-49DD-BC0C-9693225B1065}" type="datetimeFigureOut">
              <a:rPr lang="ru-RU"/>
              <a:pPr>
                <a:defRPr/>
              </a:pPr>
              <a:t>08.01.2018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1703C-0285-412C-92B9-5A29197AB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6A5F2-9E9C-4501-AC4E-78B562B2D517}" type="datetimeFigureOut">
              <a:rPr lang="ru-RU"/>
              <a:pPr>
                <a:defRPr/>
              </a:pPr>
              <a:t>08.01.2018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FC6A0-4D11-488F-8231-C1DF5FBCB5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F9645-B7A6-47C0-9F9C-9C0699B82077}" type="datetimeFigureOut">
              <a:rPr lang="ru-RU"/>
              <a:pPr>
                <a:defRPr/>
              </a:pPr>
              <a:t>08.01.2018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75E38-3101-487D-A34C-D8C9D029B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379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0E7CAFFB-A7CE-458D-8C53-86FC43FE8E46}" type="datetimeFigureOut">
              <a:rPr lang="ru-RU"/>
              <a:pPr>
                <a:defRPr/>
              </a:pPr>
              <a:t>08.01.2018</a:t>
            </a:fld>
            <a:endParaRPr lang="ru-RU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3550F28-CA41-4F6C-A458-FB9F55253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media" Target="../media/media1.mp3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openxmlformats.org/officeDocument/2006/relationships/tags" Target="../tags/tag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tiff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213"/>
            <a:ext cx="7772400" cy="208915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900" dirty="0" smtClean="0"/>
              <a:t>«Екатеринбург-</a:t>
            </a: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ru-RU" sz="4900" dirty="0" smtClean="0"/>
              <a:t> -музыкальный»</a:t>
            </a:r>
            <a:endParaRPr lang="ru-RU" sz="49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9700" y="3357563"/>
            <a:ext cx="3313113" cy="1671637"/>
          </a:xfrm>
          <a:ln>
            <a:solidFill>
              <a:schemeClr val="accent2">
                <a:lumMod val="75000"/>
              </a:schemeClr>
            </a:solidFill>
          </a:ln>
        </p:spPr>
        <p:txBody>
          <a:bodyPr rtlCol="0"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endParaRPr lang="en-US" sz="2400" dirty="0" smtClean="0"/>
          </a:p>
          <a:p>
            <a:pPr algn="r" fontAlgn="auto">
              <a:spcAft>
                <a:spcPts val="0"/>
              </a:spcAft>
              <a:defRPr/>
            </a:pPr>
            <a:r>
              <a:rPr lang="ru-RU" dirty="0" smtClean="0"/>
              <a:t>Презентация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dirty="0" smtClean="0"/>
              <a:t> ученика 5а класса Захарова Данила 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dirty="0" smtClean="0"/>
              <a:t>МБОУ СОШ №119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dirty="0"/>
              <a:t>г</a:t>
            </a:r>
            <a:r>
              <a:rPr lang="ru-RU" dirty="0" smtClean="0"/>
              <a:t>. Екатеринбурга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dirty="0" smtClean="0"/>
              <a:t>2014 г.</a:t>
            </a:r>
            <a:endParaRPr lang="ru-RU" dirty="0"/>
          </a:p>
        </p:txBody>
      </p:sp>
      <p:pic>
        <p:nvPicPr>
          <p:cNvPr id="14339" name="Рисунок 3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0350" y="4221163"/>
            <a:ext cx="3287713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6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08625" y="404813"/>
            <a:ext cx="3133725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/>
          </a:blip>
          <a:stretch>
            <a:fillRect/>
          </a:stretch>
        </p:blipFill>
        <p:spPr>
          <a:xfrm>
            <a:off x="1058004" y="980728"/>
            <a:ext cx="925623" cy="925623"/>
          </a:xfrm>
          <a:prstGeom prst="rect">
            <a:avLst/>
          </a:prstGeom>
          <a:solidFill>
            <a:srgbClr val="92D050"/>
          </a:solidFill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extBox 8"/>
          <p:cNvSpPr txBox="1"/>
          <p:nvPr/>
        </p:nvSpPr>
        <p:spPr>
          <a:xfrm>
            <a:off x="223268" y="462173"/>
            <a:ext cx="1287378" cy="646331"/>
          </a:xfrm>
          <a:prstGeom prst="rect">
            <a:avLst/>
          </a:prstGeom>
          <a:scene3d>
            <a:camera prst="isometricRightUp"/>
            <a:lightRig rig="flat" dir="tl">
              <a:rot lat="0" lon="0" rev="6360000"/>
            </a:lightRig>
          </a:scene3d>
          <a:sp3d prstMaterial="flat">
            <a:bevelT w="127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119</a:t>
            </a:r>
          </a:p>
        </p:txBody>
      </p:sp>
      <p:pic>
        <p:nvPicPr>
          <p:cNvPr id="4" name="песня о свердловске родыгин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xmlns="" r:embed="rId8"/>
              </p:ext>
            </p:extLst>
          </p:nvPr>
        </p:nvPicPr>
        <p:blipFill>
          <a:blip r:embed="rId9" cstate="screen"/>
          <a:stretch>
            <a:fillRect/>
          </a:stretch>
        </p:blipFill>
        <p:spPr>
          <a:xfrm>
            <a:off x="8337550" y="2598738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9061"/>
    </mc:Choice>
    <mc:Fallback>
      <p:transition spd="slow" advTm="190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 xmlns="">
        <p14:playEvt time="6707" objId="4"/>
        <p14:pauseEvt time="19061" objId="4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38138"/>
            <a:ext cx="8229600" cy="12192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/>
              <a:t>Концертные </a:t>
            </a:r>
            <a:br>
              <a:rPr lang="ru-RU" dirty="0" smtClean="0"/>
            </a:br>
            <a:r>
              <a:rPr lang="ru-RU" dirty="0" smtClean="0"/>
              <a:t>коллективы</a:t>
            </a:r>
            <a:endParaRPr lang="ru-RU" dirty="0"/>
          </a:p>
        </p:txBody>
      </p:sp>
      <p:pic>
        <p:nvPicPr>
          <p:cNvPr id="24578" name="Рисунок 5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463" y="4622800"/>
            <a:ext cx="401320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2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70525" y="47625"/>
            <a:ext cx="36734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859338" y="2420938"/>
            <a:ext cx="428466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dirty="0">
                <a:latin typeface="+mn-lt"/>
              </a:rPr>
              <a:t> «Уральский  </a:t>
            </a:r>
          </a:p>
          <a:p>
            <a:pPr algn="r"/>
            <a:r>
              <a:rPr lang="ru-RU" sz="2000" dirty="0">
                <a:latin typeface="+mn-lt"/>
              </a:rPr>
              <a:t>народный хор»</a:t>
            </a:r>
          </a:p>
          <a:p>
            <a:pPr algn="r"/>
            <a:r>
              <a:rPr lang="ru-RU" sz="2000" dirty="0">
                <a:latin typeface="+mn-lt"/>
              </a:rPr>
              <a:t> и оркестр</a:t>
            </a:r>
          </a:p>
          <a:p>
            <a:pPr algn="r"/>
            <a:r>
              <a:rPr lang="ru-RU" sz="2000" dirty="0">
                <a:latin typeface="+mn-lt"/>
              </a:rPr>
              <a:t> «Звезды Урала» </a:t>
            </a:r>
          </a:p>
          <a:p>
            <a:pPr algn="r"/>
            <a:r>
              <a:rPr lang="ru-RU" sz="2000" dirty="0">
                <a:latin typeface="+mn-lt"/>
              </a:rPr>
              <a:t>радуют </a:t>
            </a:r>
          </a:p>
          <a:p>
            <a:pPr algn="r"/>
            <a:r>
              <a:rPr lang="ru-RU" sz="2000" dirty="0">
                <a:latin typeface="+mn-lt"/>
              </a:rPr>
              <a:t> народной</a:t>
            </a:r>
            <a:endParaRPr lang="en-US" sz="2000" dirty="0">
              <a:latin typeface="+mn-lt"/>
            </a:endParaRPr>
          </a:p>
          <a:p>
            <a:pPr algn="r"/>
            <a:r>
              <a:rPr lang="ru-RU" sz="2000" dirty="0">
                <a:latin typeface="+mn-lt"/>
              </a:rPr>
              <a:t> музыкой.</a:t>
            </a:r>
          </a:p>
        </p:txBody>
      </p:sp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4030663" y="4541838"/>
            <a:ext cx="47894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Candara" pitchFamily="34" charset="0"/>
              </a:rPr>
              <a:t> </a:t>
            </a:r>
          </a:p>
          <a:p>
            <a:endParaRPr lang="ru-RU" sz="2000" dirty="0">
              <a:latin typeface="Candara" pitchFamily="34" charset="0"/>
            </a:endParaRPr>
          </a:p>
          <a:p>
            <a:endParaRPr lang="ru-RU" sz="2000" dirty="0">
              <a:latin typeface="Candara" pitchFamily="34" charset="0"/>
            </a:endParaRPr>
          </a:p>
          <a:p>
            <a:endParaRPr lang="ru-RU" sz="2000" dirty="0">
              <a:latin typeface="Candara" pitchFamily="34" charset="0"/>
            </a:endParaRPr>
          </a:p>
          <a:p>
            <a:r>
              <a:rPr lang="ru-RU" sz="2000" dirty="0" smtClean="0">
                <a:latin typeface="+mn-lt"/>
              </a:rPr>
              <a:t>    ДК  </a:t>
            </a:r>
            <a:r>
              <a:rPr lang="ru-RU" sz="2000" dirty="0">
                <a:latin typeface="+mn-lt"/>
              </a:rPr>
              <a:t>«Урал» проводит  </a:t>
            </a:r>
            <a:r>
              <a:rPr lang="ru-RU" sz="2000" dirty="0" err="1">
                <a:latin typeface="+mn-lt"/>
              </a:rPr>
              <a:t>симфо-этно</a:t>
            </a:r>
            <a:r>
              <a:rPr lang="ru-RU" sz="2000" dirty="0">
                <a:latin typeface="+mn-lt"/>
              </a:rPr>
              <a:t>- </a:t>
            </a:r>
            <a:r>
              <a:rPr lang="ru-RU" sz="2000" dirty="0" smtClean="0">
                <a:latin typeface="+mn-lt"/>
              </a:rPr>
              <a:t>    джаз  </a:t>
            </a:r>
            <a:r>
              <a:rPr lang="ru-RU" sz="2000" dirty="0">
                <a:latin typeface="+mn-lt"/>
              </a:rPr>
              <a:t>фестивали </a:t>
            </a:r>
          </a:p>
        </p:txBody>
      </p:sp>
      <p:pic>
        <p:nvPicPr>
          <p:cNvPr id="24582" name="Рисунок 6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7950" y="1863725"/>
            <a:ext cx="34798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Рисунок 12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83929" y="2825751"/>
            <a:ext cx="3523333" cy="2331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TextBox 10"/>
          <p:cNvSpPr txBox="1">
            <a:spLocks noChangeArrowheads="1"/>
          </p:cNvSpPr>
          <p:nvPr/>
        </p:nvSpPr>
        <p:spPr bwMode="auto">
          <a:xfrm>
            <a:off x="1511300" y="2565400"/>
            <a:ext cx="64452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>
              <a:latin typeface="Candara" pitchFamily="34" charset="0"/>
            </a:endParaRPr>
          </a:p>
        </p:txBody>
      </p:sp>
      <p:sp>
        <p:nvSpPr>
          <p:cNvPr id="24585" name="TextBox 7"/>
          <p:cNvSpPr txBox="1">
            <a:spLocks noChangeArrowheads="1"/>
          </p:cNvSpPr>
          <p:nvPr/>
        </p:nvSpPr>
        <p:spPr bwMode="auto">
          <a:xfrm>
            <a:off x="0" y="3698875"/>
            <a:ext cx="363589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+mn-lt"/>
              </a:rPr>
              <a:t>В ДК железнодорожников много </a:t>
            </a:r>
            <a:r>
              <a:rPr lang="ru-RU" sz="2000" dirty="0" smtClean="0">
                <a:latin typeface="+mn-lt"/>
              </a:rPr>
              <a:t>детских  музыкальных  объединений</a:t>
            </a:r>
            <a:endParaRPr lang="ru-RU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338138"/>
            <a:ext cx="5051425" cy="1252537"/>
          </a:xfrm>
        </p:spPr>
        <p:txBody>
          <a:bodyPr/>
          <a:lstStyle/>
          <a:p>
            <a:pPr algn="l"/>
            <a:r>
              <a:rPr lang="ru-RU" sz="4000" dirty="0" smtClean="0">
                <a:latin typeface="Arial" charset="0"/>
              </a:rPr>
              <a:t>Театры города приглашают:</a:t>
            </a: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11863" y="4289425"/>
            <a:ext cx="3132137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5963" y="188913"/>
            <a:ext cx="3100387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4722813"/>
            <a:ext cx="3203575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627313" y="2349500"/>
            <a:ext cx="367347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308947" y="3244334"/>
            <a:ext cx="526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ЛГ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372200" y="2564904"/>
            <a:ext cx="2376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</a:p>
          <a:p>
            <a:r>
              <a:rPr lang="ru-RU" sz="2800" dirty="0" smtClean="0"/>
              <a:t> </a:t>
            </a:r>
            <a:r>
              <a:rPr lang="ru-RU" sz="2800" dirty="0" err="1" smtClean="0"/>
              <a:t>Музкомедия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55576" y="2420888"/>
            <a:ext cx="172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Опера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95536" y="4005064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Цирк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960909" y="981075"/>
            <a:ext cx="7725891" cy="2807965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Candara" pitchFamily="34" charset="0"/>
              </a:rPr>
              <a:t/>
            </a:r>
            <a:br>
              <a:rPr lang="ru-RU" sz="4800" dirty="0" smtClean="0">
                <a:latin typeface="Candara" pitchFamily="34" charset="0"/>
              </a:rPr>
            </a:br>
            <a:r>
              <a:rPr lang="ru-RU" sz="4800" dirty="0" smtClean="0">
                <a:latin typeface="Candara" pitchFamily="34" charset="0"/>
              </a:rPr>
              <a:t/>
            </a:r>
            <a:br>
              <a:rPr lang="ru-RU" sz="4800" dirty="0" smtClean="0">
                <a:latin typeface="Candara" pitchFamily="34" charset="0"/>
              </a:rPr>
            </a:br>
            <a:r>
              <a:rPr lang="ru-RU" sz="4800" dirty="0" smtClean="0">
                <a:latin typeface="Candara" pitchFamily="34" charset="0"/>
              </a:rPr>
              <a:t/>
            </a:r>
            <a:br>
              <a:rPr lang="ru-RU" sz="4800" dirty="0" smtClean="0">
                <a:latin typeface="Candara" pitchFamily="34" charset="0"/>
              </a:rPr>
            </a:br>
            <a:r>
              <a:rPr lang="ru-RU" sz="4800" dirty="0" smtClean="0">
                <a:latin typeface="Candara" pitchFamily="34" charset="0"/>
              </a:rPr>
              <a:t/>
            </a:r>
            <a:br>
              <a:rPr lang="ru-RU" sz="4800" dirty="0" smtClean="0">
                <a:latin typeface="Candara" pitchFamily="34" charset="0"/>
              </a:rPr>
            </a:br>
            <a:r>
              <a:rPr lang="ru-RU" sz="4800" dirty="0" smtClean="0">
                <a:latin typeface="Candara" pitchFamily="34" charset="0"/>
              </a:rPr>
              <a:t/>
            </a:r>
            <a:br>
              <a:rPr lang="ru-RU" sz="4800" dirty="0" smtClean="0">
                <a:latin typeface="Candara" pitchFamily="34" charset="0"/>
              </a:rPr>
            </a:br>
            <a:r>
              <a:rPr lang="ru-RU" sz="4800" dirty="0" smtClean="0">
                <a:latin typeface="Candara" pitchFamily="34" charset="0"/>
              </a:rPr>
              <a:t/>
            </a:r>
            <a:br>
              <a:rPr lang="ru-RU" sz="4800" dirty="0" smtClean="0">
                <a:latin typeface="Candara" pitchFamily="34" charset="0"/>
              </a:rPr>
            </a:br>
            <a:r>
              <a:rPr lang="ru-RU" sz="4800" dirty="0">
                <a:latin typeface="Candara" pitchFamily="34" charset="0"/>
              </a:rPr>
              <a:t/>
            </a:r>
            <a:br>
              <a:rPr lang="ru-RU" sz="4800" dirty="0">
                <a:latin typeface="Candara" pitchFamily="34" charset="0"/>
              </a:rPr>
            </a:br>
            <a:r>
              <a:rPr lang="ru-RU" sz="4800" dirty="0" smtClean="0">
                <a:latin typeface="Candara" pitchFamily="34" charset="0"/>
              </a:rPr>
              <a:t/>
            </a:r>
            <a:br>
              <a:rPr lang="ru-RU" sz="4800" dirty="0" smtClean="0">
                <a:latin typeface="Candara" pitchFamily="34" charset="0"/>
              </a:rPr>
            </a:br>
            <a:r>
              <a:rPr lang="ru-RU" sz="4800" dirty="0" smtClean="0">
                <a:latin typeface="Candara" pitchFamily="34" charset="0"/>
              </a:rPr>
              <a:t/>
            </a:r>
            <a:br>
              <a:rPr lang="ru-RU" sz="4800" dirty="0" smtClean="0">
                <a:latin typeface="Candara" pitchFamily="34" charset="0"/>
              </a:rPr>
            </a:br>
            <a:r>
              <a:rPr lang="ru-RU" sz="4800" dirty="0">
                <a:latin typeface="Candara" pitchFamily="34" charset="0"/>
              </a:rPr>
              <a:t/>
            </a:r>
            <a:br>
              <a:rPr lang="ru-RU" sz="4800" dirty="0">
                <a:latin typeface="Candara" pitchFamily="34" charset="0"/>
              </a:rPr>
            </a:br>
            <a:r>
              <a:rPr lang="ru-RU" sz="4800" dirty="0" smtClean="0">
                <a:latin typeface="Candara" pitchFamily="34" charset="0"/>
              </a:rPr>
              <a:t/>
            </a:r>
            <a:br>
              <a:rPr lang="ru-RU" sz="4800" dirty="0" smtClean="0">
                <a:latin typeface="Candara" pitchFamily="34" charset="0"/>
              </a:rPr>
            </a:br>
            <a:r>
              <a:rPr lang="ru-RU" sz="6000" dirty="0" smtClean="0"/>
              <a:t>Спасибо  за внимание 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4213" y="582613"/>
            <a:ext cx="1549400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23528" y="386093"/>
            <a:ext cx="1274763" cy="646331"/>
          </a:xfrm>
          <a:prstGeom prst="rect">
            <a:avLst/>
          </a:prstGeom>
          <a:solidFill>
            <a:srgbClr val="92D050"/>
          </a:solidFill>
          <a:scene3d>
            <a:camera prst="isometricRightUp"/>
            <a:lightRig rig="threePt" dir="t"/>
          </a:scene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119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2843808" y="1989138"/>
            <a:ext cx="6192242" cy="3168054"/>
          </a:xfrm>
        </p:spPr>
        <p:txBody>
          <a:bodyPr rtlCol="0">
            <a:normAutofit fontScale="55000" lnSpcReduction="20000"/>
          </a:bodyPr>
          <a:lstStyle/>
          <a:p>
            <a:pPr marL="274320" indent="-274320" algn="r" fontAlgn="auto">
              <a:spcAft>
                <a:spcPts val="0"/>
              </a:spcAft>
              <a:defRPr/>
            </a:pPr>
            <a:endParaRPr lang="ru-RU" sz="3600" dirty="0" smtClean="0"/>
          </a:p>
          <a:p>
            <a:pPr marL="0" indent="0" algn="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600" dirty="0" smtClean="0"/>
              <a:t>	</a:t>
            </a:r>
            <a:r>
              <a:rPr lang="ru-RU" sz="5900" dirty="0" smtClean="0"/>
              <a:t>город </a:t>
            </a:r>
            <a:r>
              <a:rPr lang="ru-RU" sz="5900" dirty="0"/>
              <a:t>театров и музеев, </a:t>
            </a:r>
            <a:endParaRPr lang="ru-RU" sz="5900" dirty="0" smtClean="0"/>
          </a:p>
          <a:p>
            <a:pPr marL="0" indent="0" algn="r" fontAlgn="auto">
              <a:spcAft>
                <a:spcPts val="0"/>
              </a:spcAft>
              <a:buNone/>
              <a:defRPr/>
            </a:pPr>
            <a:r>
              <a:rPr lang="ru-RU" sz="5900" dirty="0" smtClean="0"/>
              <a:t>	талантливых музыкантов</a:t>
            </a:r>
            <a:r>
              <a:rPr lang="ru-RU" sz="5900" dirty="0"/>
              <a:t>, кинематографистов, </a:t>
            </a:r>
            <a:endParaRPr lang="ru-RU" sz="5900" dirty="0" smtClean="0"/>
          </a:p>
          <a:p>
            <a:pPr marL="0" indent="0" algn="r" fontAlgn="auto">
              <a:spcAft>
                <a:spcPts val="0"/>
              </a:spcAft>
              <a:buNone/>
              <a:defRPr/>
            </a:pPr>
            <a:r>
              <a:rPr lang="ru-RU" sz="5900" dirty="0"/>
              <a:t>ученых, </a:t>
            </a:r>
            <a:r>
              <a:rPr lang="ru-RU" sz="5900" dirty="0" smtClean="0"/>
              <a:t>	писателей</a:t>
            </a:r>
            <a:r>
              <a:rPr lang="ru-RU" sz="5900" dirty="0"/>
              <a:t>, </a:t>
            </a:r>
            <a:r>
              <a:rPr lang="ru-RU" sz="5900" dirty="0" smtClean="0"/>
              <a:t>артистов,</a:t>
            </a:r>
          </a:p>
          <a:p>
            <a:pPr marL="0" indent="0" algn="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5900" dirty="0" smtClean="0"/>
              <a:t>художников, архитекторов,  ювелиров.</a:t>
            </a:r>
            <a:endParaRPr lang="ru-RU" sz="5900" dirty="0"/>
          </a:p>
        </p:txBody>
      </p:sp>
      <p:sp>
        <p:nvSpPr>
          <p:cNvPr id="15362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57200" y="338139"/>
            <a:ext cx="8229600" cy="997288"/>
          </a:xfrm>
        </p:spPr>
        <p:txBody>
          <a:bodyPr/>
          <a:lstStyle/>
          <a:p>
            <a:pPr algn="l"/>
            <a:r>
              <a:rPr lang="ru-RU" dirty="0" smtClean="0">
                <a:latin typeface="Candara" pitchFamily="34" charset="0"/>
              </a:rPr>
              <a:t>	     </a:t>
            </a:r>
            <a:r>
              <a:rPr lang="ru-RU" sz="4800" dirty="0" smtClean="0">
                <a:latin typeface="Arial" pitchFamily="34" charset="0"/>
                <a:cs typeface="Arial" pitchFamily="34" charset="0"/>
              </a:rPr>
              <a:t>Екатеринбург</a:t>
            </a:r>
          </a:p>
        </p:txBody>
      </p:sp>
      <p:pic>
        <p:nvPicPr>
          <p:cNvPr id="15363" name="Рисунок 3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6590" y="332656"/>
            <a:ext cx="1535271" cy="2309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6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18238" y="106363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11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851" y="4907657"/>
            <a:ext cx="2529139" cy="189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Рисунок 14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0558" y="3066595"/>
            <a:ext cx="1553445" cy="1692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Рисунок 15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5020496"/>
            <a:ext cx="4273550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Рисунок 13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064003" y="1335426"/>
            <a:ext cx="1577975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289675" y="4851400"/>
            <a:ext cx="2698750" cy="1820863"/>
          </a:xfrm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57200" y="1052513"/>
            <a:ext cx="8229600" cy="5048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900" dirty="0" smtClean="0"/>
              <a:t>Театры:</a:t>
            </a:r>
            <a:br>
              <a:rPr lang="ru-RU" sz="4900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7" name="Рисунок 4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4868863"/>
            <a:ext cx="25400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6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59563" y="1000622"/>
            <a:ext cx="2304925" cy="2177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9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633788" y="5253038"/>
            <a:ext cx="209550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Box 10"/>
          <p:cNvSpPr txBox="1">
            <a:spLocks noChangeArrowheads="1"/>
          </p:cNvSpPr>
          <p:nvPr/>
        </p:nvSpPr>
        <p:spPr bwMode="auto">
          <a:xfrm>
            <a:off x="6011863" y="3162300"/>
            <a:ext cx="274478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+mn-lt"/>
              </a:rPr>
              <a:t>Кукольный </a:t>
            </a:r>
            <a:r>
              <a:rPr lang="ru-RU" sz="2800" dirty="0" smtClean="0">
                <a:latin typeface="+mn-lt"/>
              </a:rPr>
              <a:t>театр</a:t>
            </a:r>
            <a:endParaRPr lang="ru-RU" sz="2800" dirty="0">
              <a:latin typeface="+mn-lt"/>
            </a:endParaRPr>
          </a:p>
          <a:p>
            <a:pPr algn="ctr"/>
            <a:r>
              <a:rPr lang="ru-RU" sz="2800" dirty="0">
                <a:latin typeface="+mn-lt"/>
              </a:rPr>
              <a:t>Театр Эстрады</a:t>
            </a:r>
          </a:p>
        </p:txBody>
      </p:sp>
      <p:pic>
        <p:nvPicPr>
          <p:cNvPr id="16391" name="Рисунок 1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42204" y="1005933"/>
            <a:ext cx="3604569" cy="2181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TextBox 5"/>
          <p:cNvSpPr txBox="1">
            <a:spLocks noChangeArrowheads="1"/>
          </p:cNvSpPr>
          <p:nvPr/>
        </p:nvSpPr>
        <p:spPr bwMode="auto">
          <a:xfrm>
            <a:off x="250825" y="3068961"/>
            <a:ext cx="3241675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>
                <a:latin typeface="+mn-lt"/>
              </a:rPr>
              <a:t>Оперный театр</a:t>
            </a:r>
          </a:p>
          <a:p>
            <a:endParaRPr lang="ru-RU" sz="2800" dirty="0" smtClean="0">
              <a:latin typeface="+mn-lt"/>
            </a:endParaRPr>
          </a:p>
          <a:p>
            <a:r>
              <a:rPr lang="ru-RU" sz="2800" dirty="0" smtClean="0">
                <a:latin typeface="+mn-lt"/>
              </a:rPr>
              <a:t>Театр  </a:t>
            </a:r>
            <a:r>
              <a:rPr lang="ru-RU" sz="2800" dirty="0" err="1">
                <a:latin typeface="+mn-lt"/>
              </a:rPr>
              <a:t>Музкомедии</a:t>
            </a:r>
            <a:endParaRPr lang="ru-RU" sz="2800" dirty="0">
              <a:latin typeface="+mn-lt"/>
            </a:endParaRPr>
          </a:p>
          <a:p>
            <a:endParaRPr lang="ru-RU" dirty="0">
              <a:latin typeface="+mn-lt"/>
            </a:endParaRPr>
          </a:p>
        </p:txBody>
      </p:sp>
      <p:sp>
        <p:nvSpPr>
          <p:cNvPr id="16393" name="TextBox 8"/>
          <p:cNvSpPr txBox="1">
            <a:spLocks noChangeArrowheads="1"/>
          </p:cNvSpPr>
          <p:nvPr/>
        </p:nvSpPr>
        <p:spPr bwMode="auto">
          <a:xfrm>
            <a:off x="3347864" y="3717032"/>
            <a:ext cx="266399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+mn-lt"/>
              </a:rPr>
              <a:t>Детский театр балета «Щелкунчик»</a:t>
            </a:r>
          </a:p>
        </p:txBody>
      </p:sp>
      <p:sp>
        <p:nvSpPr>
          <p:cNvPr id="16394" name="TextBox 11"/>
          <p:cNvSpPr txBox="1">
            <a:spLocks noChangeArrowheads="1"/>
          </p:cNvSpPr>
          <p:nvPr/>
        </p:nvSpPr>
        <p:spPr bwMode="auto">
          <a:xfrm>
            <a:off x="3846772" y="1628800"/>
            <a:ext cx="2812791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+mn-lt"/>
              </a:rPr>
              <a:t>В городе больше   40 </a:t>
            </a:r>
            <a:r>
              <a:rPr lang="ru-RU" sz="3200" dirty="0" smtClean="0">
                <a:latin typeface="+mn-lt"/>
              </a:rPr>
              <a:t>   действующих </a:t>
            </a:r>
            <a:r>
              <a:rPr lang="ru-RU" sz="3200" dirty="0">
                <a:latin typeface="+mn-lt"/>
              </a:rPr>
              <a:t>театров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74638" y="1268413"/>
            <a:ext cx="4325937" cy="3216275"/>
          </a:xfrm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395288" y="515938"/>
            <a:ext cx="8229600" cy="752475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/>
              <a:t>	</a:t>
            </a:r>
            <a:r>
              <a:rPr lang="ru-RU" sz="4900" dirty="0" smtClean="0"/>
              <a:t>Филармония</a:t>
            </a:r>
            <a:endParaRPr lang="ru-RU" sz="4900" dirty="0"/>
          </a:p>
        </p:txBody>
      </p:sp>
      <p:pic>
        <p:nvPicPr>
          <p:cNvPr id="17411" name="Рисунок 6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525" y="565150"/>
            <a:ext cx="3048000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9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088" y="4897438"/>
            <a:ext cx="2663825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10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24525" y="4799013"/>
            <a:ext cx="2951163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11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8563" y="2781300"/>
            <a:ext cx="2773362" cy="18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095750" y="2574925"/>
            <a:ext cx="5048250" cy="2076450"/>
          </a:xfrm>
        </p:spPr>
      </p:pic>
      <p:sp>
        <p:nvSpPr>
          <p:cNvPr id="18434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57200" y="188913"/>
            <a:ext cx="8229600" cy="1151855"/>
          </a:xfrm>
        </p:spPr>
        <p:txBody>
          <a:bodyPr/>
          <a:lstStyle/>
          <a:p>
            <a:pPr algn="r"/>
            <a:r>
              <a:rPr lang="ru-RU" dirty="0" smtClean="0"/>
              <a:t>Детская филармония</a:t>
            </a:r>
          </a:p>
        </p:txBody>
      </p:sp>
      <p:pic>
        <p:nvPicPr>
          <p:cNvPr id="18435" name="Рисунок 4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388" y="1265238"/>
            <a:ext cx="4013200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5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742" y="4653136"/>
            <a:ext cx="4872544" cy="2005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7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78525" y="4908550"/>
            <a:ext cx="3133725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591084" y="2276872"/>
            <a:ext cx="3552916" cy="2665189"/>
          </a:xfrm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79512" y="548680"/>
            <a:ext cx="8507288" cy="104199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900" dirty="0" smtClean="0"/>
              <a:t>Дом музыки:</a:t>
            </a:r>
            <a:br>
              <a:rPr lang="ru-RU" sz="4900" dirty="0" smtClean="0"/>
            </a:br>
            <a:r>
              <a:rPr lang="ru-RU" sz="3600" dirty="0" smtClean="0"/>
              <a:t>камерный </a:t>
            </a:r>
            <a:r>
              <a:rPr lang="ru-RU" sz="3600" dirty="0"/>
              <a:t>оркестр «БАХ» и камерный хор «ДОМЕСТИК»</a:t>
            </a:r>
          </a:p>
        </p:txBody>
      </p:sp>
      <p:pic>
        <p:nvPicPr>
          <p:cNvPr id="19459" name="Рисунок 4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943788"/>
            <a:ext cx="363630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95536" y="2132856"/>
            <a:ext cx="51845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/>
              <a:t>Вечно </a:t>
            </a:r>
            <a:endParaRPr lang="ru-RU" sz="3200" dirty="0" smtClean="0"/>
          </a:p>
          <a:p>
            <a:pPr>
              <a:spcBef>
                <a:spcPct val="50000"/>
              </a:spcBef>
            </a:pPr>
            <a:r>
              <a:rPr lang="ru-RU" sz="3200" dirty="0" smtClean="0"/>
              <a:t>прекрасная </a:t>
            </a:r>
            <a:r>
              <a:rPr lang="ru-RU" sz="3200" dirty="0"/>
              <a:t>классика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165100" y="1052736"/>
            <a:ext cx="8799513" cy="5544616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ru-RU" sz="3200" dirty="0" smtClean="0"/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200" dirty="0" smtClean="0"/>
              <a:t>Уникальный театр  артистов от 5 до 17 лет, где маленькие  артисты не только учатся, но </a:t>
            </a:r>
          </a:p>
          <a:p>
            <a:pPr marL="0" indent="0" algn="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200" dirty="0" smtClean="0"/>
              <a:t> и выступают на</a:t>
            </a:r>
          </a:p>
          <a:p>
            <a:pPr marL="0" indent="0" algn="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200" dirty="0" smtClean="0"/>
              <a:t>  большой сцене</a:t>
            </a:r>
          </a:p>
          <a:p>
            <a:pPr marL="0" indent="0" algn="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200" dirty="0" smtClean="0"/>
              <a:t>Екатеринбургского </a:t>
            </a:r>
          </a:p>
          <a:p>
            <a:pPr marL="0" indent="0" algn="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200" dirty="0" smtClean="0"/>
              <a:t>театра оперы и </a:t>
            </a:r>
          </a:p>
          <a:p>
            <a:pPr marL="0" indent="0" algn="r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200" dirty="0" smtClean="0"/>
              <a:t>балета.</a:t>
            </a:r>
            <a:endParaRPr lang="ru-RU" sz="3200" dirty="0"/>
          </a:p>
        </p:txBody>
      </p:sp>
      <p:sp>
        <p:nvSpPr>
          <p:cNvPr id="20482" name="Заголовок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dirty="0" smtClean="0"/>
              <a:t>Детский театр балета «Щелкунчик»</a:t>
            </a:r>
          </a:p>
        </p:txBody>
      </p:sp>
      <p:pic>
        <p:nvPicPr>
          <p:cNvPr id="20483" name="Рисунок 3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5100" y="2924175"/>
            <a:ext cx="4767263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75656" y="338138"/>
            <a:ext cx="7488832" cy="930275"/>
          </a:xfrm>
        </p:spPr>
        <p:txBody>
          <a:bodyPr/>
          <a:lstStyle/>
          <a:p>
            <a:r>
              <a:rPr lang="en-US" dirty="0" smtClean="0">
                <a:latin typeface="Candara" pitchFamily="34" charset="0"/>
              </a:rPr>
              <a:t>	</a:t>
            </a:r>
            <a:r>
              <a:rPr lang="ru-RU" dirty="0" smtClean="0"/>
              <a:t>Памятники музыкантам:</a:t>
            </a:r>
          </a:p>
        </p:txBody>
      </p:sp>
      <p:pic>
        <p:nvPicPr>
          <p:cNvPr id="21506" name="Рисунок 3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43538" y="1225550"/>
            <a:ext cx="3048000" cy="228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5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219893" y="4242400"/>
            <a:ext cx="1816157" cy="261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6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5912" y="342900"/>
            <a:ext cx="2023839" cy="317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2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60231" y="4313254"/>
            <a:ext cx="1922463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796134" y="2780928"/>
            <a:ext cx="2902463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Знаменитая четверка  «БИТЛЗ»</a:t>
            </a:r>
          </a:p>
        </p:txBody>
      </p:sp>
      <p:sp>
        <p:nvSpPr>
          <p:cNvPr id="21511" name="TextBox 10"/>
          <p:cNvSpPr txBox="1">
            <a:spLocks noChangeArrowheads="1"/>
          </p:cNvSpPr>
          <p:nvPr/>
        </p:nvSpPr>
        <p:spPr bwMode="auto">
          <a:xfrm>
            <a:off x="4788025" y="3501008"/>
            <a:ext cx="424802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400" dirty="0">
                <a:latin typeface="+mn-lt"/>
              </a:rPr>
              <a:t>Консерватория</a:t>
            </a:r>
          </a:p>
          <a:p>
            <a:pPr algn="r"/>
            <a:r>
              <a:rPr lang="ru-RU" sz="2400" dirty="0">
                <a:latin typeface="+mn-lt"/>
              </a:rPr>
              <a:t>Памятник Мусоргскому М.П.</a:t>
            </a:r>
          </a:p>
          <a:p>
            <a:pPr algn="r"/>
            <a:endParaRPr lang="ru-RU" sz="2400" dirty="0">
              <a:latin typeface="Candara" pitchFamily="34" charset="0"/>
            </a:endParaRPr>
          </a:p>
        </p:txBody>
      </p:sp>
      <p:sp>
        <p:nvSpPr>
          <p:cNvPr id="21513" name="TextBox 9"/>
          <p:cNvSpPr txBox="1">
            <a:spLocks noChangeArrowheads="1"/>
          </p:cNvSpPr>
          <p:nvPr/>
        </p:nvSpPr>
        <p:spPr bwMode="auto">
          <a:xfrm>
            <a:off x="315912" y="3644900"/>
            <a:ext cx="2455888" cy="1938992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Музыкальное училище  </a:t>
            </a:r>
          </a:p>
          <a:p>
            <a:r>
              <a:rPr lang="ru-RU" sz="2400" dirty="0">
                <a:latin typeface="+mn-lt"/>
              </a:rPr>
              <a:t>Памятник Чайковскому П.И.</a:t>
            </a:r>
          </a:p>
        </p:txBody>
      </p:sp>
      <p:sp>
        <p:nvSpPr>
          <p:cNvPr id="21514" name="TextBox 14"/>
          <p:cNvSpPr txBox="1">
            <a:spLocks noChangeArrowheads="1"/>
          </p:cNvSpPr>
          <p:nvPr/>
        </p:nvSpPr>
        <p:spPr bwMode="auto">
          <a:xfrm>
            <a:off x="0" y="5373216"/>
            <a:ext cx="334786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endParaRPr lang="ru-RU" dirty="0">
              <a:latin typeface="Candara" pitchFamily="34" charset="0"/>
            </a:endParaRPr>
          </a:p>
          <a:p>
            <a:pPr algn="r"/>
            <a:r>
              <a:rPr lang="ru-RU" sz="2400" dirty="0" smtClean="0">
                <a:latin typeface="+mn-lt"/>
              </a:rPr>
              <a:t>Памятник</a:t>
            </a:r>
          </a:p>
          <a:p>
            <a:pPr algn="r"/>
            <a:r>
              <a:rPr lang="ru-RU" sz="2400" dirty="0" smtClean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В. Высоцкому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3"/>
          <p:cNvSpPr txBox="1">
            <a:spLocks noChangeArrowheads="1"/>
          </p:cNvSpPr>
          <p:nvPr/>
        </p:nvSpPr>
        <p:spPr bwMode="auto">
          <a:xfrm>
            <a:off x="1339850" y="2717800"/>
            <a:ext cx="6985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ndara" pitchFamily="34" charset="0"/>
            </a:endParaRPr>
          </a:p>
        </p:txBody>
      </p:sp>
      <p:sp>
        <p:nvSpPr>
          <p:cNvPr id="23554" name="Прямоугольник 4"/>
          <p:cNvSpPr>
            <a:spLocks noChangeArrowheads="1"/>
          </p:cNvSpPr>
          <p:nvPr/>
        </p:nvSpPr>
        <p:spPr bwMode="auto">
          <a:xfrm>
            <a:off x="539750" y="750888"/>
            <a:ext cx="8353425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latin typeface="+mn-lt"/>
              </a:rPr>
              <a:t>Екатеринбург -</a:t>
            </a:r>
          </a:p>
          <a:p>
            <a:endParaRPr lang="en-US" sz="3200" dirty="0">
              <a:latin typeface="+mn-lt"/>
            </a:endParaRPr>
          </a:p>
          <a:p>
            <a:r>
              <a:rPr lang="ru-RU" sz="2800" dirty="0">
                <a:latin typeface="+mn-lt"/>
              </a:rPr>
              <a:t>город  архитектурных  и</a:t>
            </a:r>
            <a:endParaRPr lang="en-US" sz="2800" dirty="0">
              <a:latin typeface="+mn-lt"/>
            </a:endParaRPr>
          </a:p>
          <a:p>
            <a:r>
              <a:rPr lang="ru-RU" sz="2800" dirty="0">
                <a:latin typeface="+mn-lt"/>
              </a:rPr>
              <a:t> исторических раритетов.</a:t>
            </a:r>
          </a:p>
          <a:p>
            <a:r>
              <a:rPr lang="ru-RU" sz="2800" dirty="0">
                <a:latin typeface="+mn-lt"/>
              </a:rPr>
              <a:t>В городе насчитывается свыше </a:t>
            </a:r>
            <a:endParaRPr lang="en-US" sz="2800" dirty="0">
              <a:latin typeface="+mn-lt"/>
            </a:endParaRPr>
          </a:p>
          <a:p>
            <a:r>
              <a:rPr lang="ru-RU" sz="2800" dirty="0">
                <a:latin typeface="+mn-lt"/>
              </a:rPr>
              <a:t>600 памятников истории и </a:t>
            </a:r>
            <a:endParaRPr lang="en-US" sz="2800" dirty="0">
              <a:latin typeface="+mn-lt"/>
            </a:endParaRPr>
          </a:p>
          <a:p>
            <a:r>
              <a:rPr lang="ru-RU" sz="2800" dirty="0">
                <a:latin typeface="+mn-lt"/>
              </a:rPr>
              <a:t>культуры, </a:t>
            </a:r>
            <a:endParaRPr lang="ru-RU" sz="2800" dirty="0" smtClean="0">
              <a:latin typeface="+mn-lt"/>
            </a:endParaRPr>
          </a:p>
          <a:p>
            <a:r>
              <a:rPr lang="ru-RU" sz="2800" dirty="0" smtClean="0">
                <a:latin typeface="+mn-lt"/>
              </a:rPr>
              <a:t>прекрасные </a:t>
            </a:r>
            <a:r>
              <a:rPr lang="ru-RU" sz="2800" dirty="0">
                <a:latin typeface="+mn-lt"/>
              </a:rPr>
              <a:t>дворцовые </a:t>
            </a:r>
            <a:endParaRPr lang="en-US" sz="2800" dirty="0">
              <a:latin typeface="+mn-lt"/>
            </a:endParaRPr>
          </a:p>
          <a:p>
            <a:r>
              <a:rPr lang="ru-RU" sz="2800" dirty="0">
                <a:latin typeface="+mn-lt"/>
              </a:rPr>
              <a:t>и усадебные ансамбли XVIII и XIX веков,</a:t>
            </a:r>
          </a:p>
          <a:p>
            <a:r>
              <a:rPr lang="ru-RU" sz="2800" dirty="0">
                <a:latin typeface="+mn-lt"/>
              </a:rPr>
              <a:t>памятники деревянного зодчества;</a:t>
            </a:r>
          </a:p>
          <a:p>
            <a:r>
              <a:rPr lang="ru-RU" sz="2800" dirty="0">
                <a:latin typeface="+mn-lt"/>
              </a:rPr>
              <a:t>«коллекция» зданий эпохи  конструктивизма конца 20-х - начала 30-х годов ХХ века. </a:t>
            </a:r>
          </a:p>
        </p:txBody>
      </p:sp>
      <p:pic>
        <p:nvPicPr>
          <p:cNvPr id="23555" name="Рисунок 1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43663" y="404813"/>
            <a:ext cx="2286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2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829</TotalTime>
  <Words>208</Words>
  <Application>Microsoft Office PowerPoint</Application>
  <PresentationFormat>Экран (4:3)</PresentationFormat>
  <Paragraphs>81</Paragraphs>
  <Slides>12</Slides>
  <Notes>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       «Екатеринбург-  -музыкальный»</vt:lpstr>
      <vt:lpstr>      Екатеринбург</vt:lpstr>
      <vt:lpstr>Театры:   </vt:lpstr>
      <vt:lpstr> Филармония</vt:lpstr>
      <vt:lpstr>Детская филармония</vt:lpstr>
      <vt:lpstr>Дом музыки: камерный оркестр «БАХ» и камерный хор «ДОМЕСТИК»</vt:lpstr>
      <vt:lpstr>Детский театр балета «Щелкунчик»</vt:lpstr>
      <vt:lpstr> Памятники музыкантам:</vt:lpstr>
      <vt:lpstr>Слайд 9</vt:lpstr>
      <vt:lpstr>Концертные  коллективы</vt:lpstr>
      <vt:lpstr>Театры города приглашают:</vt:lpstr>
      <vt:lpstr>           Спасибо 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Екатеринбург музыкальный</dc:title>
  <cp:lastModifiedBy>User</cp:lastModifiedBy>
  <cp:revision>84</cp:revision>
  <dcterms:modified xsi:type="dcterms:W3CDTF">2018-01-07T22:12:01Z</dcterms:modified>
</cp:coreProperties>
</file>