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81" r:id="rId2"/>
    <p:sldId id="263" r:id="rId3"/>
    <p:sldId id="258" r:id="rId4"/>
    <p:sldId id="259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1" r:id="rId17"/>
    <p:sldId id="275" r:id="rId18"/>
    <p:sldId id="276" r:id="rId19"/>
    <p:sldId id="277" r:id="rId20"/>
    <p:sldId id="278" r:id="rId21"/>
    <p:sldId id="280" r:id="rId22"/>
    <p:sldId id="279" r:id="rId23"/>
    <p:sldId id="26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9900"/>
    <a:srgbClr val="CC0099"/>
    <a:srgbClr val="333300"/>
    <a:srgbClr val="CCFF66"/>
    <a:srgbClr val="008000"/>
    <a:srgbClr val="CC33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1331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1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332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13321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E8A558D-D2CE-4F01-B444-AFA0F25CCA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AB277-C079-41A8-9821-DFBF1904D9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8E94D-3EC9-49DE-A531-56D9A39E20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31C223B-3C1F-4646-873D-26B216148A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ECC1A-DB21-4A7F-9891-A7FD476FC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27719-D8C6-4754-9A50-A5599DF164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E7E3F-8A90-4593-B152-8E995D707E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F6318-53C3-42B2-9061-BAFE237763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68FF7-DBC0-46A7-B753-5304FFE270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7E2B6-7454-4A3D-9F7C-42CE3E913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524E3-0E0F-436C-807F-88AE8BAB0F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6DA8F-2428-42F6-97B2-042080F6A0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12291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2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3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4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5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3292887-CEEA-4AF2-87ED-11B0F70FBBD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400">
                <a:solidFill>
                  <a:srgbClr val="CC9900"/>
                </a:solidFill>
              </a:rPr>
              <a:t>График линейной функции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/>
              <a:t>Петрова Е.П.</a:t>
            </a:r>
            <a:endParaRPr lang="ru-RU" sz="2800"/>
          </a:p>
          <a:p>
            <a:pPr>
              <a:lnSpc>
                <a:spcPct val="80000"/>
              </a:lnSpc>
            </a:pPr>
            <a:r>
              <a:rPr lang="ru-RU" sz="2800" dirty="0" err="1"/>
              <a:t>Кольцовская</a:t>
            </a:r>
            <a:r>
              <a:rPr lang="ru-RU" sz="2800" dirty="0"/>
              <a:t> средняя школа.</a:t>
            </a:r>
          </a:p>
          <a:p>
            <a:pPr>
              <a:lnSpc>
                <a:spcPct val="80000"/>
              </a:lnSpc>
            </a:pPr>
            <a:r>
              <a:rPr lang="ru-RU" sz="2800" dirty="0"/>
              <a:t>Применение теории Гальперина на уроках математики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6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7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8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9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0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3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5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26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33827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33828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33832" name="Text Box 40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33833" name="Text Box 41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3834" name="Text Box 42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33835" name="Text Box 43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33836" name="Text Box 44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33837" name="Oval 45"/>
          <p:cNvSpPr>
            <a:spLocks noChangeArrowheads="1"/>
          </p:cNvSpPr>
          <p:nvPr/>
        </p:nvSpPr>
        <p:spPr bwMode="auto">
          <a:xfrm>
            <a:off x="34925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33839" name="Oval 47"/>
          <p:cNvSpPr>
            <a:spLocks noChangeArrowheads="1"/>
          </p:cNvSpPr>
          <p:nvPr/>
        </p:nvSpPr>
        <p:spPr bwMode="auto">
          <a:xfrm>
            <a:off x="4932363" y="27082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40" name="Line 48"/>
          <p:cNvSpPr>
            <a:spLocks noChangeShapeType="1"/>
          </p:cNvSpPr>
          <p:nvPr/>
        </p:nvSpPr>
        <p:spPr bwMode="auto">
          <a:xfrm flipH="1">
            <a:off x="2987675" y="260350"/>
            <a:ext cx="3168650" cy="640873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 rot="-3845609">
            <a:off x="5044282" y="653256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</a:t>
            </a:r>
          </a:p>
        </p:txBody>
      </p:sp>
      <p:sp>
        <p:nvSpPr>
          <p:cNvPr id="33842" name="Oval 50"/>
          <p:cNvSpPr>
            <a:spLocks noChangeArrowheads="1"/>
          </p:cNvSpPr>
          <p:nvPr/>
        </p:nvSpPr>
        <p:spPr bwMode="auto">
          <a:xfrm>
            <a:off x="4500563" y="2349500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4211638" y="227647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3</a:t>
            </a:r>
          </a:p>
        </p:txBody>
      </p:sp>
      <p:sp>
        <p:nvSpPr>
          <p:cNvPr id="33844" name="Oval 52"/>
          <p:cNvSpPr>
            <a:spLocks noChangeArrowheads="1"/>
          </p:cNvSpPr>
          <p:nvPr/>
        </p:nvSpPr>
        <p:spPr bwMode="auto">
          <a:xfrm>
            <a:off x="4932363" y="16287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4140200" y="1557338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5</a:t>
            </a:r>
          </a:p>
        </p:txBody>
      </p:sp>
      <p:sp>
        <p:nvSpPr>
          <p:cNvPr id="33846" name="Text Box 54"/>
          <p:cNvSpPr txBox="1">
            <a:spLocks noChangeArrowheads="1"/>
          </p:cNvSpPr>
          <p:nvPr/>
        </p:nvSpPr>
        <p:spPr bwMode="auto">
          <a:xfrm>
            <a:off x="4211638" y="4437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-3</a:t>
            </a:r>
          </a:p>
        </p:txBody>
      </p:sp>
      <p:sp>
        <p:nvSpPr>
          <p:cNvPr id="33847" name="Oval 55"/>
          <p:cNvSpPr>
            <a:spLocks noChangeArrowheads="1"/>
          </p:cNvSpPr>
          <p:nvPr/>
        </p:nvSpPr>
        <p:spPr bwMode="auto">
          <a:xfrm>
            <a:off x="3492500" y="4508500"/>
            <a:ext cx="71438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48" name="Line 56"/>
          <p:cNvSpPr>
            <a:spLocks noChangeShapeType="1"/>
          </p:cNvSpPr>
          <p:nvPr/>
        </p:nvSpPr>
        <p:spPr bwMode="auto">
          <a:xfrm flipH="1">
            <a:off x="2555875" y="260350"/>
            <a:ext cx="3095625" cy="619283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49" name="Text Box 57"/>
          <p:cNvSpPr txBox="1">
            <a:spLocks noChangeArrowheads="1"/>
          </p:cNvSpPr>
          <p:nvPr/>
        </p:nvSpPr>
        <p:spPr bwMode="auto">
          <a:xfrm rot="-3938253">
            <a:off x="1839119" y="5990431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У=2х+3</a:t>
            </a:r>
          </a:p>
        </p:txBody>
      </p:sp>
      <p:sp>
        <p:nvSpPr>
          <p:cNvPr id="33850" name="Oval 58"/>
          <p:cNvSpPr>
            <a:spLocks noChangeArrowheads="1"/>
          </p:cNvSpPr>
          <p:nvPr/>
        </p:nvSpPr>
        <p:spPr bwMode="auto">
          <a:xfrm>
            <a:off x="3492500" y="5949950"/>
            <a:ext cx="73025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51" name="Text Box 59"/>
          <p:cNvSpPr txBox="1">
            <a:spLocks noChangeArrowheads="1"/>
          </p:cNvSpPr>
          <p:nvPr/>
        </p:nvSpPr>
        <p:spPr bwMode="auto">
          <a:xfrm>
            <a:off x="4140200" y="5805488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-7</a:t>
            </a:r>
          </a:p>
        </p:txBody>
      </p:sp>
      <p:sp>
        <p:nvSpPr>
          <p:cNvPr id="33852" name="Oval 60"/>
          <p:cNvSpPr>
            <a:spLocks noChangeArrowheads="1"/>
          </p:cNvSpPr>
          <p:nvPr/>
        </p:nvSpPr>
        <p:spPr bwMode="auto">
          <a:xfrm>
            <a:off x="4572000" y="3789363"/>
            <a:ext cx="71438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53" name="Oval 61"/>
          <p:cNvSpPr>
            <a:spLocks noChangeArrowheads="1"/>
          </p:cNvSpPr>
          <p:nvPr/>
        </p:nvSpPr>
        <p:spPr bwMode="auto">
          <a:xfrm>
            <a:off x="4932363" y="3068638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854" name="Line 62"/>
          <p:cNvSpPr>
            <a:spLocks noChangeShapeType="1"/>
          </p:cNvSpPr>
          <p:nvPr/>
        </p:nvSpPr>
        <p:spPr bwMode="auto">
          <a:xfrm flipH="1">
            <a:off x="3059113" y="476250"/>
            <a:ext cx="3168650" cy="6381750"/>
          </a:xfrm>
          <a:prstGeom prst="line">
            <a:avLst/>
          </a:prstGeom>
          <a:noFill/>
          <a:ln w="28575">
            <a:solidFill>
              <a:srgbClr val="33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55" name="Text Box 63"/>
          <p:cNvSpPr txBox="1">
            <a:spLocks noChangeArrowheads="1"/>
          </p:cNvSpPr>
          <p:nvPr/>
        </p:nvSpPr>
        <p:spPr bwMode="auto">
          <a:xfrm rot="-3763857">
            <a:off x="4899819" y="1516856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2867025"/>
          </a:xfrm>
          <a:solidFill>
            <a:srgbClr val="CCFF66"/>
          </a:solidFill>
          <a:ln>
            <a:solidFill>
              <a:srgbClr val="CC3300"/>
            </a:solidFill>
          </a:ln>
        </p:spPr>
        <p:txBody>
          <a:bodyPr/>
          <a:lstStyle/>
          <a:p>
            <a:r>
              <a:rPr lang="ru-RU"/>
              <a:t>График линейной функции у=</a:t>
            </a:r>
            <a:r>
              <a:rPr lang="en-US"/>
              <a:t>k</a:t>
            </a:r>
            <a:r>
              <a:rPr lang="ru-RU"/>
              <a:t>х + </a:t>
            </a:r>
            <a:r>
              <a:rPr lang="en-US"/>
              <a:t>b</a:t>
            </a:r>
            <a:r>
              <a:rPr lang="ru-RU"/>
              <a:t>, где </a:t>
            </a:r>
            <a:r>
              <a:rPr lang="en-US"/>
              <a:t>k</a:t>
            </a:r>
            <a:r>
              <a:rPr lang="ru-RU"/>
              <a:t> = 0, есть прямая, параллельная прямой у=</a:t>
            </a:r>
            <a:r>
              <a:rPr lang="en-US"/>
              <a:t>k</a:t>
            </a:r>
            <a:r>
              <a:rPr lang="ru-RU"/>
              <a:t>х. 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H="1">
            <a:off x="1835150" y="1557338"/>
            <a:ext cx="144463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562725" cy="633412"/>
          </a:xfrm>
        </p:spPr>
        <p:txBody>
          <a:bodyPr/>
          <a:lstStyle/>
          <a:p>
            <a:r>
              <a:rPr lang="ru-RU" sz="2800" b="1"/>
              <a:t>У=</a:t>
            </a:r>
            <a:r>
              <a:rPr lang="en-US" sz="2800" b="1"/>
              <a:t>kx+b</a:t>
            </a:r>
            <a:r>
              <a:rPr lang="ru-RU" sz="2800" b="1"/>
              <a:t>, где </a:t>
            </a:r>
            <a:r>
              <a:rPr lang="en-US" sz="2800" b="1"/>
              <a:t>k</a:t>
            </a:r>
            <a:r>
              <a:rPr lang="ru-RU" sz="2800" b="1"/>
              <a:t> и </a:t>
            </a:r>
            <a:r>
              <a:rPr lang="en-US" sz="2800" b="1"/>
              <a:t>b</a:t>
            </a:r>
            <a:r>
              <a:rPr lang="ru-RU" sz="2800" b="1"/>
              <a:t>  некоторые числа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460851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b </a:t>
            </a:r>
            <a:r>
              <a:rPr lang="ru-RU" sz="2400"/>
              <a:t>=</a:t>
            </a:r>
            <a:r>
              <a:rPr lang="en-US" sz="2400"/>
              <a:t> 0</a:t>
            </a:r>
            <a:endParaRPr lang="ru-RU" sz="2400"/>
          </a:p>
          <a:p>
            <a:pPr>
              <a:spcBef>
                <a:spcPct val="50000"/>
              </a:spcBef>
            </a:pPr>
            <a:r>
              <a:rPr lang="en-US" sz="2400"/>
              <a:t>K</a:t>
            </a:r>
            <a:r>
              <a:rPr lang="ru-RU" sz="2400"/>
              <a:t>=0,    </a:t>
            </a:r>
            <a:r>
              <a:rPr lang="en-US" sz="2400"/>
              <a:t>b </a:t>
            </a:r>
            <a:r>
              <a:rPr lang="ru-RU" sz="2400"/>
              <a:t>= 4; - 6.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68313" y="2205038"/>
            <a:ext cx="208756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 = 4</a:t>
            </a:r>
          </a:p>
          <a:p>
            <a:pPr>
              <a:spcBef>
                <a:spcPct val="50000"/>
              </a:spcBef>
            </a:pPr>
            <a:r>
              <a:rPr lang="ru-RU" sz="2400"/>
              <a:t>У= -6</a:t>
            </a:r>
          </a:p>
        </p:txBody>
      </p:sp>
      <p:graphicFrame>
        <p:nvGraphicFramePr>
          <p:cNvPr id="35845" name="Group 5"/>
          <p:cNvGraphicFramePr>
            <a:graphicFrameLocks noGrp="1"/>
          </p:cNvGraphicFramePr>
          <p:nvPr/>
        </p:nvGraphicFramePr>
        <p:xfrm>
          <a:off x="3276600" y="2060575"/>
          <a:ext cx="4608513" cy="1036320"/>
        </p:xfrm>
        <a:graphic>
          <a:graphicData uri="http://schemas.openxmlformats.org/drawingml/2006/table">
            <a:tbl>
              <a:tblPr/>
              <a:tblGrid>
                <a:gridCol w="1327150"/>
                <a:gridCol w="1122363"/>
                <a:gridCol w="987425"/>
                <a:gridCol w="11715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4716463" y="2565400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4</a:t>
            </a:r>
          </a:p>
        </p:txBody>
      </p: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5795963" y="24923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4</a:t>
            </a:r>
          </a:p>
        </p:txBody>
      </p:sp>
      <p:sp>
        <p:nvSpPr>
          <p:cNvPr id="35864" name="Text Box 24"/>
          <p:cNvSpPr txBox="1">
            <a:spLocks noChangeArrowheads="1"/>
          </p:cNvSpPr>
          <p:nvPr/>
        </p:nvSpPr>
        <p:spPr bwMode="auto">
          <a:xfrm>
            <a:off x="6804025" y="2492375"/>
            <a:ext cx="503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4</a:t>
            </a:r>
          </a:p>
        </p:txBody>
      </p:sp>
      <p:sp>
        <p:nvSpPr>
          <p:cNvPr id="35867" name="Line 27"/>
          <p:cNvSpPr>
            <a:spLocks noChangeShapeType="1"/>
          </p:cNvSpPr>
          <p:nvPr/>
        </p:nvSpPr>
        <p:spPr bwMode="auto">
          <a:xfrm>
            <a:off x="900113" y="9810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  <p:bldP spid="35862" grpId="0"/>
      <p:bldP spid="35863" grpId="0"/>
      <p:bldP spid="358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8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3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4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5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6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7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1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3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4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5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7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98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36900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36902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36904" name="Text Box 40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36905" name="Text Box 41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6906" name="Text Box 42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36907" name="Text Box 43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36908" name="Text Box 44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36909" name="Oval 45"/>
          <p:cNvSpPr>
            <a:spLocks noChangeArrowheads="1"/>
          </p:cNvSpPr>
          <p:nvPr/>
        </p:nvSpPr>
        <p:spPr bwMode="auto">
          <a:xfrm>
            <a:off x="34925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10" name="Text Box 46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36911" name="Oval 47"/>
          <p:cNvSpPr>
            <a:spLocks noChangeArrowheads="1"/>
          </p:cNvSpPr>
          <p:nvPr/>
        </p:nvSpPr>
        <p:spPr bwMode="auto">
          <a:xfrm>
            <a:off x="4932363" y="27082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12" name="Line 48"/>
          <p:cNvSpPr>
            <a:spLocks noChangeShapeType="1"/>
          </p:cNvSpPr>
          <p:nvPr/>
        </p:nvSpPr>
        <p:spPr bwMode="auto">
          <a:xfrm flipH="1">
            <a:off x="2987675" y="260350"/>
            <a:ext cx="3168650" cy="640873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13" name="Text Box 49"/>
          <p:cNvSpPr txBox="1">
            <a:spLocks noChangeArrowheads="1"/>
          </p:cNvSpPr>
          <p:nvPr/>
        </p:nvSpPr>
        <p:spPr bwMode="auto">
          <a:xfrm rot="-3845609">
            <a:off x="5044282" y="653256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</a:t>
            </a:r>
          </a:p>
        </p:txBody>
      </p:sp>
      <p:sp>
        <p:nvSpPr>
          <p:cNvPr id="36914" name="Oval 50"/>
          <p:cNvSpPr>
            <a:spLocks noChangeArrowheads="1"/>
          </p:cNvSpPr>
          <p:nvPr/>
        </p:nvSpPr>
        <p:spPr bwMode="auto">
          <a:xfrm>
            <a:off x="4500563" y="2349500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15" name="Text Box 51"/>
          <p:cNvSpPr txBox="1">
            <a:spLocks noChangeArrowheads="1"/>
          </p:cNvSpPr>
          <p:nvPr/>
        </p:nvSpPr>
        <p:spPr bwMode="auto">
          <a:xfrm>
            <a:off x="4211638" y="227647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3</a:t>
            </a:r>
          </a:p>
        </p:txBody>
      </p:sp>
      <p:sp>
        <p:nvSpPr>
          <p:cNvPr id="36916" name="Oval 52"/>
          <p:cNvSpPr>
            <a:spLocks noChangeArrowheads="1"/>
          </p:cNvSpPr>
          <p:nvPr/>
        </p:nvSpPr>
        <p:spPr bwMode="auto">
          <a:xfrm>
            <a:off x="4932363" y="16287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17" name="Text Box 53"/>
          <p:cNvSpPr txBox="1">
            <a:spLocks noChangeArrowheads="1"/>
          </p:cNvSpPr>
          <p:nvPr/>
        </p:nvSpPr>
        <p:spPr bwMode="auto">
          <a:xfrm>
            <a:off x="4140200" y="1557338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5</a:t>
            </a:r>
          </a:p>
        </p:txBody>
      </p:sp>
      <p:sp>
        <p:nvSpPr>
          <p:cNvPr id="36918" name="Text Box 54"/>
          <p:cNvSpPr txBox="1">
            <a:spLocks noChangeArrowheads="1"/>
          </p:cNvSpPr>
          <p:nvPr/>
        </p:nvSpPr>
        <p:spPr bwMode="auto">
          <a:xfrm>
            <a:off x="4211638" y="4437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-3</a:t>
            </a:r>
          </a:p>
        </p:txBody>
      </p:sp>
      <p:sp>
        <p:nvSpPr>
          <p:cNvPr id="36919" name="Oval 55"/>
          <p:cNvSpPr>
            <a:spLocks noChangeArrowheads="1"/>
          </p:cNvSpPr>
          <p:nvPr/>
        </p:nvSpPr>
        <p:spPr bwMode="auto">
          <a:xfrm>
            <a:off x="3492500" y="4508500"/>
            <a:ext cx="71438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20" name="Line 56"/>
          <p:cNvSpPr>
            <a:spLocks noChangeShapeType="1"/>
          </p:cNvSpPr>
          <p:nvPr/>
        </p:nvSpPr>
        <p:spPr bwMode="auto">
          <a:xfrm flipH="1">
            <a:off x="2555875" y="260350"/>
            <a:ext cx="3095625" cy="619283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21" name="Text Box 57"/>
          <p:cNvSpPr txBox="1">
            <a:spLocks noChangeArrowheads="1"/>
          </p:cNvSpPr>
          <p:nvPr/>
        </p:nvSpPr>
        <p:spPr bwMode="auto">
          <a:xfrm rot="-3938253">
            <a:off x="1839119" y="5990431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У=2х+3</a:t>
            </a:r>
          </a:p>
        </p:txBody>
      </p:sp>
      <p:sp>
        <p:nvSpPr>
          <p:cNvPr id="36922" name="Oval 58"/>
          <p:cNvSpPr>
            <a:spLocks noChangeArrowheads="1"/>
          </p:cNvSpPr>
          <p:nvPr/>
        </p:nvSpPr>
        <p:spPr bwMode="auto">
          <a:xfrm>
            <a:off x="3492500" y="5949950"/>
            <a:ext cx="73025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23" name="Text Box 59"/>
          <p:cNvSpPr txBox="1">
            <a:spLocks noChangeArrowheads="1"/>
          </p:cNvSpPr>
          <p:nvPr/>
        </p:nvSpPr>
        <p:spPr bwMode="auto">
          <a:xfrm>
            <a:off x="4140200" y="5805488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-7</a:t>
            </a:r>
          </a:p>
        </p:txBody>
      </p:sp>
      <p:sp>
        <p:nvSpPr>
          <p:cNvPr id="36924" name="Oval 60"/>
          <p:cNvSpPr>
            <a:spLocks noChangeArrowheads="1"/>
          </p:cNvSpPr>
          <p:nvPr/>
        </p:nvSpPr>
        <p:spPr bwMode="auto">
          <a:xfrm>
            <a:off x="4572000" y="3789363"/>
            <a:ext cx="71438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25" name="Oval 61"/>
          <p:cNvSpPr>
            <a:spLocks noChangeArrowheads="1"/>
          </p:cNvSpPr>
          <p:nvPr/>
        </p:nvSpPr>
        <p:spPr bwMode="auto">
          <a:xfrm>
            <a:off x="4932363" y="3068638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26" name="Line 62"/>
          <p:cNvSpPr>
            <a:spLocks noChangeShapeType="1"/>
          </p:cNvSpPr>
          <p:nvPr/>
        </p:nvSpPr>
        <p:spPr bwMode="auto">
          <a:xfrm flipH="1">
            <a:off x="3059113" y="476250"/>
            <a:ext cx="3168650" cy="6381750"/>
          </a:xfrm>
          <a:prstGeom prst="line">
            <a:avLst/>
          </a:prstGeom>
          <a:noFill/>
          <a:ln w="28575">
            <a:solidFill>
              <a:srgbClr val="33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27" name="Text Box 63"/>
          <p:cNvSpPr txBox="1">
            <a:spLocks noChangeArrowheads="1"/>
          </p:cNvSpPr>
          <p:nvPr/>
        </p:nvSpPr>
        <p:spPr bwMode="auto">
          <a:xfrm rot="-3763857">
            <a:off x="4899819" y="1516856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У=2х-1</a:t>
            </a:r>
          </a:p>
        </p:txBody>
      </p:sp>
      <p:sp>
        <p:nvSpPr>
          <p:cNvPr id="36928" name="Oval 64"/>
          <p:cNvSpPr>
            <a:spLocks noChangeArrowheads="1"/>
          </p:cNvSpPr>
          <p:nvPr/>
        </p:nvSpPr>
        <p:spPr bwMode="auto">
          <a:xfrm>
            <a:off x="3419475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29" name="Text Box 65"/>
          <p:cNvSpPr txBox="1">
            <a:spLocks noChangeArrowheads="1"/>
          </p:cNvSpPr>
          <p:nvPr/>
        </p:nvSpPr>
        <p:spPr bwMode="auto">
          <a:xfrm>
            <a:off x="4140200" y="1844675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4</a:t>
            </a:r>
          </a:p>
        </p:txBody>
      </p:sp>
      <p:sp>
        <p:nvSpPr>
          <p:cNvPr id="36930" name="Oval 66"/>
          <p:cNvSpPr>
            <a:spLocks noChangeArrowheads="1"/>
          </p:cNvSpPr>
          <p:nvPr/>
        </p:nvSpPr>
        <p:spPr bwMode="auto">
          <a:xfrm>
            <a:off x="4572000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31" name="Oval 67"/>
          <p:cNvSpPr>
            <a:spLocks noChangeArrowheads="1"/>
          </p:cNvSpPr>
          <p:nvPr/>
        </p:nvSpPr>
        <p:spPr bwMode="auto">
          <a:xfrm>
            <a:off x="4932363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932" name="Line 68"/>
          <p:cNvSpPr>
            <a:spLocks noChangeShapeType="1"/>
          </p:cNvSpPr>
          <p:nvPr/>
        </p:nvSpPr>
        <p:spPr bwMode="auto">
          <a:xfrm>
            <a:off x="1042988" y="1989138"/>
            <a:ext cx="619283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933" name="Text Box 69"/>
          <p:cNvSpPr txBox="1">
            <a:spLocks noChangeArrowheads="1"/>
          </p:cNvSpPr>
          <p:nvPr/>
        </p:nvSpPr>
        <p:spPr bwMode="auto">
          <a:xfrm>
            <a:off x="1187450" y="170021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468313" y="908050"/>
            <a:ext cx="4608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K</a:t>
            </a:r>
            <a:r>
              <a:rPr lang="ru-RU" sz="2400"/>
              <a:t>=0,    </a:t>
            </a:r>
            <a:r>
              <a:rPr lang="en-US" sz="2400"/>
              <a:t>b </a:t>
            </a:r>
            <a:r>
              <a:rPr lang="ru-RU" sz="2400"/>
              <a:t>= 4; - 6 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208756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 = 4</a:t>
            </a:r>
          </a:p>
          <a:p>
            <a:pPr>
              <a:spcBef>
                <a:spcPct val="50000"/>
              </a:spcBef>
            </a:pPr>
            <a:r>
              <a:rPr lang="ru-RU" sz="2400"/>
              <a:t>У= -6</a:t>
            </a:r>
          </a:p>
        </p:txBody>
      </p:sp>
      <p:graphicFrame>
        <p:nvGraphicFramePr>
          <p:cNvPr id="37893" name="Group 5"/>
          <p:cNvGraphicFramePr>
            <a:graphicFrameLocks noGrp="1"/>
          </p:cNvGraphicFramePr>
          <p:nvPr/>
        </p:nvGraphicFramePr>
        <p:xfrm>
          <a:off x="3203575" y="1484313"/>
          <a:ext cx="4608513" cy="1036320"/>
        </p:xfrm>
        <a:graphic>
          <a:graphicData uri="http://schemas.openxmlformats.org/drawingml/2006/table">
            <a:tbl>
              <a:tblPr/>
              <a:tblGrid>
                <a:gridCol w="1327150"/>
                <a:gridCol w="1122363"/>
                <a:gridCol w="987425"/>
                <a:gridCol w="11715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4716463" y="20605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-6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5795963" y="20605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-6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6877050" y="19891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-6</a:t>
            </a:r>
          </a:p>
        </p:txBody>
      </p:sp>
      <p:sp>
        <p:nvSpPr>
          <p:cNvPr id="37913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0" grpId="0"/>
      <p:bldP spid="37911" grpId="0"/>
      <p:bldP spid="379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8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9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0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1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2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3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4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6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7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8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39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0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1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3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4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38947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38950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8951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38954" name="Text Box 42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38957" name="Oval 45"/>
          <p:cNvSpPr>
            <a:spLocks noChangeArrowheads="1"/>
          </p:cNvSpPr>
          <p:nvPr/>
        </p:nvSpPr>
        <p:spPr bwMode="auto">
          <a:xfrm>
            <a:off x="34925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38959" name="Oval 47"/>
          <p:cNvSpPr>
            <a:spLocks noChangeArrowheads="1"/>
          </p:cNvSpPr>
          <p:nvPr/>
        </p:nvSpPr>
        <p:spPr bwMode="auto">
          <a:xfrm>
            <a:off x="4932363" y="27082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60" name="Line 48"/>
          <p:cNvSpPr>
            <a:spLocks noChangeShapeType="1"/>
          </p:cNvSpPr>
          <p:nvPr/>
        </p:nvSpPr>
        <p:spPr bwMode="auto">
          <a:xfrm flipH="1">
            <a:off x="2987675" y="260350"/>
            <a:ext cx="3168650" cy="640873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61" name="Text Box 49"/>
          <p:cNvSpPr txBox="1">
            <a:spLocks noChangeArrowheads="1"/>
          </p:cNvSpPr>
          <p:nvPr/>
        </p:nvSpPr>
        <p:spPr bwMode="auto">
          <a:xfrm rot="-3845609">
            <a:off x="5044282" y="653256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</a:t>
            </a:r>
          </a:p>
        </p:txBody>
      </p:sp>
      <p:sp>
        <p:nvSpPr>
          <p:cNvPr id="38962" name="Oval 50"/>
          <p:cNvSpPr>
            <a:spLocks noChangeArrowheads="1"/>
          </p:cNvSpPr>
          <p:nvPr/>
        </p:nvSpPr>
        <p:spPr bwMode="auto">
          <a:xfrm>
            <a:off x="4500563" y="2349500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4211638" y="227647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3</a:t>
            </a:r>
          </a:p>
        </p:txBody>
      </p:sp>
      <p:sp>
        <p:nvSpPr>
          <p:cNvPr id="38964" name="Oval 52"/>
          <p:cNvSpPr>
            <a:spLocks noChangeArrowheads="1"/>
          </p:cNvSpPr>
          <p:nvPr/>
        </p:nvSpPr>
        <p:spPr bwMode="auto">
          <a:xfrm>
            <a:off x="4932363" y="16287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65" name="Text Box 53"/>
          <p:cNvSpPr txBox="1">
            <a:spLocks noChangeArrowheads="1"/>
          </p:cNvSpPr>
          <p:nvPr/>
        </p:nvSpPr>
        <p:spPr bwMode="auto">
          <a:xfrm>
            <a:off x="4140200" y="1557338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5</a:t>
            </a:r>
          </a:p>
        </p:txBody>
      </p:sp>
      <p:sp>
        <p:nvSpPr>
          <p:cNvPr id="38966" name="Text Box 54"/>
          <p:cNvSpPr txBox="1">
            <a:spLocks noChangeArrowheads="1"/>
          </p:cNvSpPr>
          <p:nvPr/>
        </p:nvSpPr>
        <p:spPr bwMode="auto">
          <a:xfrm>
            <a:off x="4211638" y="4437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-3</a:t>
            </a:r>
          </a:p>
        </p:txBody>
      </p:sp>
      <p:sp>
        <p:nvSpPr>
          <p:cNvPr id="38967" name="Oval 55"/>
          <p:cNvSpPr>
            <a:spLocks noChangeArrowheads="1"/>
          </p:cNvSpPr>
          <p:nvPr/>
        </p:nvSpPr>
        <p:spPr bwMode="auto">
          <a:xfrm>
            <a:off x="3492500" y="4508500"/>
            <a:ext cx="71438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68" name="Line 56"/>
          <p:cNvSpPr>
            <a:spLocks noChangeShapeType="1"/>
          </p:cNvSpPr>
          <p:nvPr/>
        </p:nvSpPr>
        <p:spPr bwMode="auto">
          <a:xfrm flipH="1">
            <a:off x="2555875" y="260350"/>
            <a:ext cx="3095625" cy="619283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69" name="Text Box 57"/>
          <p:cNvSpPr txBox="1">
            <a:spLocks noChangeArrowheads="1"/>
          </p:cNvSpPr>
          <p:nvPr/>
        </p:nvSpPr>
        <p:spPr bwMode="auto">
          <a:xfrm rot="-3938253">
            <a:off x="1839119" y="5990431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У=2х+3</a:t>
            </a:r>
          </a:p>
        </p:txBody>
      </p:sp>
      <p:sp>
        <p:nvSpPr>
          <p:cNvPr id="38970" name="Oval 58"/>
          <p:cNvSpPr>
            <a:spLocks noChangeArrowheads="1"/>
          </p:cNvSpPr>
          <p:nvPr/>
        </p:nvSpPr>
        <p:spPr bwMode="auto">
          <a:xfrm>
            <a:off x="3492500" y="5949950"/>
            <a:ext cx="73025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71" name="Text Box 59"/>
          <p:cNvSpPr txBox="1">
            <a:spLocks noChangeArrowheads="1"/>
          </p:cNvSpPr>
          <p:nvPr/>
        </p:nvSpPr>
        <p:spPr bwMode="auto">
          <a:xfrm>
            <a:off x="4140200" y="5805488"/>
            <a:ext cx="43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-7</a:t>
            </a:r>
          </a:p>
        </p:txBody>
      </p:sp>
      <p:sp>
        <p:nvSpPr>
          <p:cNvPr id="38972" name="Oval 60"/>
          <p:cNvSpPr>
            <a:spLocks noChangeArrowheads="1"/>
          </p:cNvSpPr>
          <p:nvPr/>
        </p:nvSpPr>
        <p:spPr bwMode="auto">
          <a:xfrm>
            <a:off x="4572000" y="3789363"/>
            <a:ext cx="71438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73" name="Oval 61"/>
          <p:cNvSpPr>
            <a:spLocks noChangeArrowheads="1"/>
          </p:cNvSpPr>
          <p:nvPr/>
        </p:nvSpPr>
        <p:spPr bwMode="auto">
          <a:xfrm>
            <a:off x="4932363" y="3068638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74" name="Line 62"/>
          <p:cNvSpPr>
            <a:spLocks noChangeShapeType="1"/>
          </p:cNvSpPr>
          <p:nvPr/>
        </p:nvSpPr>
        <p:spPr bwMode="auto">
          <a:xfrm flipH="1">
            <a:off x="3059113" y="476250"/>
            <a:ext cx="3168650" cy="6381750"/>
          </a:xfrm>
          <a:prstGeom prst="line">
            <a:avLst/>
          </a:prstGeom>
          <a:noFill/>
          <a:ln w="28575">
            <a:solidFill>
              <a:srgbClr val="33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75" name="Text Box 63"/>
          <p:cNvSpPr txBox="1">
            <a:spLocks noChangeArrowheads="1"/>
          </p:cNvSpPr>
          <p:nvPr/>
        </p:nvSpPr>
        <p:spPr bwMode="auto">
          <a:xfrm rot="-3763857">
            <a:off x="4899819" y="1516856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У=2х-1</a:t>
            </a:r>
          </a:p>
        </p:txBody>
      </p:sp>
      <p:sp>
        <p:nvSpPr>
          <p:cNvPr id="38976" name="Oval 64"/>
          <p:cNvSpPr>
            <a:spLocks noChangeArrowheads="1"/>
          </p:cNvSpPr>
          <p:nvPr/>
        </p:nvSpPr>
        <p:spPr bwMode="auto">
          <a:xfrm>
            <a:off x="3419475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77" name="Text Box 65"/>
          <p:cNvSpPr txBox="1">
            <a:spLocks noChangeArrowheads="1"/>
          </p:cNvSpPr>
          <p:nvPr/>
        </p:nvSpPr>
        <p:spPr bwMode="auto">
          <a:xfrm>
            <a:off x="4140200" y="1844675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4</a:t>
            </a:r>
          </a:p>
        </p:txBody>
      </p:sp>
      <p:sp>
        <p:nvSpPr>
          <p:cNvPr id="38978" name="Oval 66"/>
          <p:cNvSpPr>
            <a:spLocks noChangeArrowheads="1"/>
          </p:cNvSpPr>
          <p:nvPr/>
        </p:nvSpPr>
        <p:spPr bwMode="auto">
          <a:xfrm>
            <a:off x="4572000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79" name="Oval 67"/>
          <p:cNvSpPr>
            <a:spLocks noChangeArrowheads="1"/>
          </p:cNvSpPr>
          <p:nvPr/>
        </p:nvSpPr>
        <p:spPr bwMode="auto">
          <a:xfrm>
            <a:off x="4932363" y="198913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80" name="Line 68"/>
          <p:cNvSpPr>
            <a:spLocks noChangeShapeType="1"/>
          </p:cNvSpPr>
          <p:nvPr/>
        </p:nvSpPr>
        <p:spPr bwMode="auto">
          <a:xfrm>
            <a:off x="1042988" y="1989138"/>
            <a:ext cx="6192837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81" name="Oval 69"/>
          <p:cNvSpPr>
            <a:spLocks noChangeArrowheads="1"/>
          </p:cNvSpPr>
          <p:nvPr/>
        </p:nvSpPr>
        <p:spPr bwMode="auto">
          <a:xfrm>
            <a:off x="45720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82" name="Oval 70"/>
          <p:cNvSpPr>
            <a:spLocks noChangeArrowheads="1"/>
          </p:cNvSpPr>
          <p:nvPr/>
        </p:nvSpPr>
        <p:spPr bwMode="auto">
          <a:xfrm flipV="1">
            <a:off x="4932363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83" name="Line 71"/>
          <p:cNvSpPr>
            <a:spLocks noChangeShapeType="1"/>
          </p:cNvSpPr>
          <p:nvPr/>
        </p:nvSpPr>
        <p:spPr bwMode="auto">
          <a:xfrm>
            <a:off x="1331913" y="5589588"/>
            <a:ext cx="7054850" cy="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84" name="Text Box 72"/>
          <p:cNvSpPr txBox="1">
            <a:spLocks noChangeArrowheads="1"/>
          </p:cNvSpPr>
          <p:nvPr/>
        </p:nvSpPr>
        <p:spPr bwMode="auto">
          <a:xfrm>
            <a:off x="1187450" y="170021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У=4</a:t>
            </a:r>
          </a:p>
        </p:txBody>
      </p:sp>
      <p:sp>
        <p:nvSpPr>
          <p:cNvPr id="38985" name="Text Box 73"/>
          <p:cNvSpPr txBox="1">
            <a:spLocks noChangeArrowheads="1"/>
          </p:cNvSpPr>
          <p:nvPr/>
        </p:nvSpPr>
        <p:spPr bwMode="auto">
          <a:xfrm>
            <a:off x="1187450" y="5300663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У=-6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2867025"/>
          </a:xfrm>
          <a:solidFill>
            <a:srgbClr val="CCFF66"/>
          </a:solidFill>
          <a:ln>
            <a:solidFill>
              <a:srgbClr val="CC3300"/>
            </a:solidFill>
          </a:ln>
        </p:spPr>
        <p:txBody>
          <a:bodyPr/>
          <a:lstStyle/>
          <a:p>
            <a:r>
              <a:rPr lang="ru-RU"/>
              <a:t>График линейной функции у=</a:t>
            </a:r>
            <a:r>
              <a:rPr lang="en-US"/>
              <a:t>k</a:t>
            </a:r>
            <a:r>
              <a:rPr lang="ru-RU"/>
              <a:t>х + </a:t>
            </a:r>
            <a:r>
              <a:rPr lang="en-US"/>
              <a:t>b</a:t>
            </a:r>
            <a:r>
              <a:rPr lang="ru-RU"/>
              <a:t>, есть прямая.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>
                <a:solidFill>
                  <a:srgbClr val="CC3300"/>
                </a:solidFill>
              </a:rPr>
              <a:t>Алгоритм построения графика линейной функции</a:t>
            </a:r>
            <a:r>
              <a:rPr lang="ru-RU" sz="3400"/>
              <a:t>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47815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Возьми произвольное значение аргумента (х</a:t>
            </a:r>
            <a:r>
              <a:rPr lang="ru-RU" sz="2800" baseline="-25000"/>
              <a:t>1</a:t>
            </a:r>
            <a:r>
              <a:rPr lang="ru-RU" sz="2800"/>
              <a:t>) и подставь его в формулу, которой задана функция.</a:t>
            </a:r>
          </a:p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Найди соответствующие значение функции (у</a:t>
            </a:r>
            <a:r>
              <a:rPr lang="ru-RU" sz="2800" baseline="-25000"/>
              <a:t>1</a:t>
            </a:r>
            <a:r>
              <a:rPr lang="ru-RU" sz="2800"/>
              <a:t>).</a:t>
            </a:r>
          </a:p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Возьми еще одно значение аргумента (х</a:t>
            </a:r>
            <a:r>
              <a:rPr lang="ru-RU" sz="2800" baseline="-25000"/>
              <a:t>2</a:t>
            </a:r>
            <a:r>
              <a:rPr lang="ru-RU" sz="2800"/>
              <a:t>) и найди соответствующие значение функции (у</a:t>
            </a:r>
            <a:r>
              <a:rPr lang="ru-RU" sz="2800" baseline="-25000"/>
              <a:t>2</a:t>
            </a:r>
            <a:r>
              <a:rPr lang="ru-RU" sz="2800"/>
              <a:t>).</a:t>
            </a:r>
          </a:p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Построй в координатной плоскости ХОУ точки (х</a:t>
            </a:r>
            <a:r>
              <a:rPr lang="ru-RU" sz="2800" baseline="-25000"/>
              <a:t>1</a:t>
            </a:r>
            <a:r>
              <a:rPr lang="ru-RU" sz="2800"/>
              <a:t>;у</a:t>
            </a:r>
            <a:r>
              <a:rPr lang="ru-RU" sz="2800" baseline="-25000"/>
              <a:t>1</a:t>
            </a:r>
            <a:r>
              <a:rPr lang="ru-RU" sz="2800"/>
              <a:t>) и (х</a:t>
            </a:r>
            <a:r>
              <a:rPr lang="ru-RU" sz="2800" baseline="-25000"/>
              <a:t>2</a:t>
            </a:r>
            <a:r>
              <a:rPr lang="ru-RU" sz="2800"/>
              <a:t>;у</a:t>
            </a:r>
            <a:r>
              <a:rPr lang="ru-RU" sz="2800" baseline="-25000"/>
              <a:t>2</a:t>
            </a:r>
            <a:r>
              <a:rPr lang="ru-RU" sz="2800"/>
              <a:t>)</a:t>
            </a:r>
          </a:p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Проведите через точки прямую.</a:t>
            </a:r>
          </a:p>
          <a:p>
            <a:pPr marL="609600" indent="-609600">
              <a:lnSpc>
                <a:spcPct val="90000"/>
              </a:lnSpc>
              <a:buClr>
                <a:schemeClr val="tx2"/>
              </a:buClr>
              <a:buFont typeface="Wingdings" pitchFamily="2" charset="2"/>
              <a:buAutoNum type="arabicPeriod"/>
            </a:pPr>
            <a:r>
              <a:rPr lang="ru-RU" sz="2800"/>
              <a:t>Подпиши график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Материализация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395288" y="1989138"/>
            <a:ext cx="7345362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Класс строит график функции у = -2х+1</a:t>
            </a:r>
          </a:p>
          <a:p>
            <a:pPr>
              <a:spcBef>
                <a:spcPct val="50000"/>
              </a:spcBef>
            </a:pPr>
            <a:r>
              <a:rPr lang="ru-RU" sz="2800"/>
              <a:t>Учащиеся фронтально проговаривая каждый этап алгоритма.</a:t>
            </a:r>
          </a:p>
          <a:p>
            <a:pPr>
              <a:spcBef>
                <a:spcPct val="50000"/>
              </a:spcBef>
            </a:pPr>
            <a:r>
              <a:rPr lang="ru-RU" sz="2800"/>
              <a:t>Учитель записывает каждый шаг решение на доске так, как проговаривает его учащийся.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Формирование действия в громкой речи.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95288" y="1844675"/>
            <a:ext cx="82804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Парная работа учеников по вариантам. Ученики поочередно проговаривают алгоритм построения графика функции соседу по парте, одновременно записывая в тетради решение. Сосед слушает и поправляет, если необходимо.</a:t>
            </a:r>
          </a:p>
          <a:p>
            <a:pPr>
              <a:spcBef>
                <a:spcPct val="50000"/>
              </a:spcBef>
            </a:pPr>
            <a:endParaRPr lang="ru-RU" sz="2000"/>
          </a:p>
          <a:p>
            <a:pPr>
              <a:spcBef>
                <a:spcPct val="50000"/>
              </a:spcBef>
            </a:pPr>
            <a:r>
              <a:rPr lang="ru-RU" sz="2800"/>
              <a:t>Вариант1  у= 1/2х - 3</a:t>
            </a:r>
          </a:p>
          <a:p>
            <a:pPr>
              <a:spcBef>
                <a:spcPct val="50000"/>
              </a:spcBef>
            </a:pPr>
            <a:r>
              <a:rPr lang="ru-RU" sz="2800"/>
              <a:t>Вариант2  у= - х – 3,5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8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09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24611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24613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24614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4615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24617" name="Text Box 41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24618" name="Text Box 42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24635" name="Line 59"/>
          <p:cNvSpPr>
            <a:spLocks noChangeShapeType="1"/>
          </p:cNvSpPr>
          <p:nvPr/>
        </p:nvSpPr>
        <p:spPr bwMode="auto">
          <a:xfrm>
            <a:off x="1403350" y="1773238"/>
            <a:ext cx="6049963" cy="3168650"/>
          </a:xfrm>
          <a:prstGeom prst="line">
            <a:avLst/>
          </a:prstGeom>
          <a:noFill/>
          <a:ln w="28575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7" name="Line 61"/>
          <p:cNvSpPr>
            <a:spLocks noChangeShapeType="1"/>
          </p:cNvSpPr>
          <p:nvPr/>
        </p:nvSpPr>
        <p:spPr bwMode="auto">
          <a:xfrm flipV="1">
            <a:off x="1692275" y="908050"/>
            <a:ext cx="5975350" cy="16573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8" name="Line 62"/>
          <p:cNvSpPr>
            <a:spLocks noChangeShapeType="1"/>
          </p:cNvSpPr>
          <p:nvPr/>
        </p:nvSpPr>
        <p:spPr bwMode="auto">
          <a:xfrm flipH="1">
            <a:off x="3851275" y="1052513"/>
            <a:ext cx="1728788" cy="5184775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39" name="Line 63"/>
          <p:cNvSpPr>
            <a:spLocks noChangeShapeType="1"/>
          </p:cNvSpPr>
          <p:nvPr/>
        </p:nvSpPr>
        <p:spPr bwMode="auto">
          <a:xfrm>
            <a:off x="1835150" y="4508500"/>
            <a:ext cx="5761038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0" name="Line 64"/>
          <p:cNvSpPr>
            <a:spLocks noChangeShapeType="1"/>
          </p:cNvSpPr>
          <p:nvPr/>
        </p:nvSpPr>
        <p:spPr bwMode="auto">
          <a:xfrm flipH="1">
            <a:off x="7092950" y="476250"/>
            <a:ext cx="0" cy="5257800"/>
          </a:xfrm>
          <a:prstGeom prst="line">
            <a:avLst/>
          </a:prstGeom>
          <a:noFill/>
          <a:ln w="28575">
            <a:solidFill>
              <a:srgbClr val="33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1" name="Line 65"/>
          <p:cNvSpPr>
            <a:spLocks noChangeShapeType="1"/>
          </p:cNvSpPr>
          <p:nvPr/>
        </p:nvSpPr>
        <p:spPr bwMode="auto">
          <a:xfrm flipV="1">
            <a:off x="1547813" y="2565400"/>
            <a:ext cx="6840537" cy="151288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2" name="Text Box 66"/>
          <p:cNvSpPr txBox="1">
            <a:spLocks noChangeArrowheads="1"/>
          </p:cNvSpPr>
          <p:nvPr/>
        </p:nvSpPr>
        <p:spPr bwMode="auto">
          <a:xfrm>
            <a:off x="4356100" y="3429000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0</a:t>
            </a:r>
          </a:p>
        </p:txBody>
      </p:sp>
      <p:sp>
        <p:nvSpPr>
          <p:cNvPr id="24643" name="Line 67"/>
          <p:cNvSpPr>
            <a:spLocks noChangeShapeType="1"/>
          </p:cNvSpPr>
          <p:nvPr/>
        </p:nvSpPr>
        <p:spPr bwMode="auto">
          <a:xfrm>
            <a:off x="2051050" y="1125538"/>
            <a:ext cx="5905500" cy="3311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644" name="Text Box 68"/>
          <p:cNvSpPr txBox="1">
            <a:spLocks noChangeArrowheads="1"/>
          </p:cNvSpPr>
          <p:nvPr/>
        </p:nvSpPr>
        <p:spPr bwMode="auto">
          <a:xfrm>
            <a:off x="0" y="188913"/>
            <a:ext cx="44275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Запишите цвет тех прямых, которые являются графиками функции вида у = </a:t>
            </a:r>
            <a:r>
              <a:rPr lang="en-US" b="1"/>
              <a:t>k</a:t>
            </a:r>
            <a:r>
              <a:rPr lang="ru-RU" b="1"/>
              <a:t>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6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0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8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1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3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4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5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6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7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8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9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0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1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2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3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4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5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44067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44069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44070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44072" name="Text Box 40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44074" name="Text Box 42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44075" name="Text Box 43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44076" name="Text Box 44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44078" name="Text Box 46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44082" name="Line 50"/>
          <p:cNvSpPr>
            <a:spLocks noChangeShapeType="1"/>
          </p:cNvSpPr>
          <p:nvPr/>
        </p:nvSpPr>
        <p:spPr bwMode="auto">
          <a:xfrm flipV="1">
            <a:off x="1403350" y="2565400"/>
            <a:ext cx="6769100" cy="36718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83" name="Text Box 51"/>
          <p:cNvSpPr txBox="1">
            <a:spLocks noChangeArrowheads="1"/>
          </p:cNvSpPr>
          <p:nvPr/>
        </p:nvSpPr>
        <p:spPr bwMode="auto">
          <a:xfrm>
            <a:off x="4140200" y="4437063"/>
            <a:ext cx="360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-3</a:t>
            </a:r>
          </a:p>
        </p:txBody>
      </p:sp>
      <p:sp>
        <p:nvSpPr>
          <p:cNvPr id="44085" name="Text Box 53"/>
          <p:cNvSpPr txBox="1">
            <a:spLocks noChangeArrowheads="1"/>
          </p:cNvSpPr>
          <p:nvPr/>
        </p:nvSpPr>
        <p:spPr bwMode="auto">
          <a:xfrm rot="-1857826">
            <a:off x="6732588" y="2349500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У=1/2х-3</a:t>
            </a:r>
          </a:p>
        </p:txBody>
      </p:sp>
      <p:sp>
        <p:nvSpPr>
          <p:cNvPr id="44089" name="Line 57"/>
          <p:cNvSpPr>
            <a:spLocks noChangeShapeType="1"/>
          </p:cNvSpPr>
          <p:nvPr/>
        </p:nvSpPr>
        <p:spPr bwMode="auto">
          <a:xfrm flipH="1">
            <a:off x="2555875" y="1125538"/>
            <a:ext cx="5616575" cy="554355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90" name="Text Box 58"/>
          <p:cNvSpPr txBox="1">
            <a:spLocks noChangeArrowheads="1"/>
          </p:cNvSpPr>
          <p:nvPr/>
        </p:nvSpPr>
        <p:spPr bwMode="auto">
          <a:xfrm rot="-2424894">
            <a:off x="6732588" y="1268413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У=-х-3,5</a:t>
            </a:r>
          </a:p>
        </p:txBody>
      </p:sp>
      <p:sp>
        <p:nvSpPr>
          <p:cNvPr id="44091" name="Text Box 59"/>
          <p:cNvSpPr txBox="1">
            <a:spLocks noChangeArrowheads="1"/>
          </p:cNvSpPr>
          <p:nvPr/>
        </p:nvSpPr>
        <p:spPr bwMode="auto">
          <a:xfrm>
            <a:off x="250825" y="260350"/>
            <a:ext cx="2519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Проверка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Формирование действия во внешней речи про себя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11188" y="1844675"/>
            <a:ext cx="7273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Собрать алгоритм построения графика функции по данным заготовкам.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r>
              <a:rPr lang="ru-RU"/>
              <a:t>Постройте график функции:</a:t>
            </a:r>
            <a:br>
              <a:rPr lang="ru-RU"/>
            </a:br>
            <a:r>
              <a:rPr lang="ru-RU"/>
              <a:t>1) у = х + 1,5</a:t>
            </a:r>
            <a:br>
              <a:rPr lang="ru-RU"/>
            </a:br>
            <a:r>
              <a:rPr lang="ru-RU"/>
              <a:t>2) у = 0,2 х + 5</a:t>
            </a:r>
            <a:br>
              <a:rPr lang="ru-RU"/>
            </a:br>
            <a:r>
              <a:rPr lang="ru-RU"/>
              <a:t>3) у = 3,2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116013" y="620713"/>
            <a:ext cx="43926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Домашнее задание.</a:t>
            </a:r>
          </a:p>
          <a:p>
            <a:pPr>
              <a:spcBef>
                <a:spcPct val="50000"/>
              </a:spcBef>
            </a:pPr>
            <a:r>
              <a:rPr lang="ru-RU" sz="2400"/>
              <a:t>П. 16</a:t>
            </a:r>
          </a:p>
          <a:p>
            <a:pPr>
              <a:spcBef>
                <a:spcPct val="50000"/>
              </a:spcBef>
            </a:pPr>
            <a:r>
              <a:rPr lang="ru-RU" sz="2400"/>
              <a:t>№ 318, 319(в,г)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620713"/>
          </a:xfrm>
        </p:spPr>
        <p:txBody>
          <a:bodyPr/>
          <a:lstStyle/>
          <a:p>
            <a:r>
              <a:rPr lang="ru-RU" sz="2400"/>
              <a:t>Задание: Задайте формулой зависимость.</a:t>
            </a:r>
            <a:br>
              <a:rPr lang="ru-RU" sz="2400"/>
            </a:br>
            <a:endParaRPr lang="ru-RU" sz="2400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84963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1. </a:t>
            </a:r>
            <a:r>
              <a:rPr lang="ru-RU" sz="2400"/>
              <a:t>Часть маршрута, длиной </a:t>
            </a:r>
            <a:r>
              <a:rPr lang="en-US" sz="2400"/>
              <a:t>S</a:t>
            </a:r>
            <a:r>
              <a:rPr lang="ru-RU" sz="2400"/>
              <a:t>, туристы проехали на поезде со скоростью 120 км/ч за </a:t>
            </a:r>
            <a:r>
              <a:rPr lang="en-US" sz="2400"/>
              <a:t>t</a:t>
            </a:r>
            <a:r>
              <a:rPr lang="ru-RU" sz="2400"/>
              <a:t> часов, а остальные 28 км преодолели пешком. Составьте формулу зависимости длины маршрута </a:t>
            </a:r>
            <a:r>
              <a:rPr lang="en-US" sz="2400"/>
              <a:t>S</a:t>
            </a:r>
            <a:r>
              <a:rPr lang="ru-RU" sz="2400"/>
              <a:t> от времени </a:t>
            </a:r>
            <a:r>
              <a:rPr lang="en-US" sz="2400"/>
              <a:t>t.</a:t>
            </a:r>
            <a:endParaRPr lang="ru-RU" sz="24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867400" y="1916113"/>
            <a:ext cx="2160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3300"/>
                </a:solidFill>
              </a:rPr>
              <a:t>S=120t+28</a:t>
            </a:r>
            <a:endParaRPr lang="ru-RU" sz="2400">
              <a:solidFill>
                <a:srgbClr val="CC3300"/>
              </a:solidFill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468313" y="2420938"/>
            <a:ext cx="7416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2. Ученик купил 5 тетрадей по цене х р за одну тетрадь и альбом стоимостью 14р. За всю покупку он заплатил у рублей. Составьте формулу зависимости стоимости всей покупки У от х.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156325" y="3860800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3300"/>
                </a:solidFill>
              </a:rPr>
              <a:t>У=14х+14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68313" y="4508500"/>
            <a:ext cx="8280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3. Из пункта А в пункт В, расстояние между которыми  30 км, вышел пешеход, идущий со скоростью </a:t>
            </a:r>
            <a:r>
              <a:rPr lang="en-US" sz="2400"/>
              <a:t>v</a:t>
            </a:r>
            <a:r>
              <a:rPr lang="ru-RU" sz="2400"/>
              <a:t> км/ч. На каком расстоянии от пункта А он будет находится через 2 часа. Составьте формулу зависимости расстояния </a:t>
            </a:r>
            <a:r>
              <a:rPr lang="en-US" sz="2400"/>
              <a:t>S</a:t>
            </a:r>
            <a:r>
              <a:rPr lang="ru-RU" sz="2400"/>
              <a:t> от скорости </a:t>
            </a:r>
            <a:r>
              <a:rPr lang="en-US" sz="2400"/>
              <a:t>v</a:t>
            </a:r>
            <a:r>
              <a:rPr lang="ru-RU" sz="2400"/>
              <a:t>.</a:t>
            </a:r>
            <a:endParaRPr lang="en-US" sz="2400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6119813" y="6092825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3300"/>
                </a:solidFill>
              </a:rPr>
              <a:t>S=30 – 2v</a:t>
            </a:r>
            <a:endParaRPr lang="ru-RU" sz="2400">
              <a:solidFill>
                <a:srgbClr val="CC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1" grpId="0"/>
      <p:bldP spid="163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11188" y="333375"/>
            <a:ext cx="3600450" cy="650875"/>
          </a:xfrm>
          <a:prstGeom prst="rect">
            <a:avLst/>
          </a:prstGeom>
          <a:solidFill>
            <a:srgbClr val="CCFF66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/>
              <a:t>У=</a:t>
            </a:r>
            <a:r>
              <a:rPr lang="en-US" sz="3600" b="1"/>
              <a:t>kx + b</a:t>
            </a:r>
            <a:endParaRPr lang="ru-RU" sz="3600" b="1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11188" y="1557338"/>
            <a:ext cx="7921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3850" y="1700213"/>
            <a:ext cx="8496300" cy="2051050"/>
          </a:xfrm>
          <a:prstGeom prst="rect">
            <a:avLst/>
          </a:prstGeom>
          <a:solidFill>
            <a:srgbClr val="CCFF66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>
                <a:solidFill>
                  <a:srgbClr val="000066"/>
                </a:solidFill>
              </a:rPr>
              <a:t>Линейной функцией</a:t>
            </a:r>
            <a:r>
              <a:rPr lang="ru-RU" sz="3200">
                <a:solidFill>
                  <a:srgbClr val="000066"/>
                </a:solidFill>
              </a:rPr>
              <a:t> называется функция, которую можно задать формулой вида </a:t>
            </a:r>
            <a:r>
              <a:rPr lang="ru-RU" sz="3200" b="1">
                <a:solidFill>
                  <a:srgbClr val="000066"/>
                </a:solidFill>
              </a:rPr>
              <a:t>У=</a:t>
            </a:r>
            <a:r>
              <a:rPr lang="en-US" sz="3200" b="1">
                <a:solidFill>
                  <a:srgbClr val="000066"/>
                </a:solidFill>
              </a:rPr>
              <a:t>kx + b</a:t>
            </a:r>
            <a:r>
              <a:rPr lang="ru-RU" sz="3200" b="1">
                <a:solidFill>
                  <a:srgbClr val="000066"/>
                </a:solidFill>
              </a:rPr>
              <a:t>, где х – независимая переменная, </a:t>
            </a:r>
            <a:r>
              <a:rPr lang="en-US" sz="3200" b="1">
                <a:solidFill>
                  <a:srgbClr val="000066"/>
                </a:solidFill>
              </a:rPr>
              <a:t>k</a:t>
            </a:r>
            <a:r>
              <a:rPr lang="ru-RU" sz="3200" b="1">
                <a:solidFill>
                  <a:srgbClr val="000066"/>
                </a:solidFill>
              </a:rPr>
              <a:t> и </a:t>
            </a:r>
            <a:r>
              <a:rPr lang="en-US" sz="3200" b="1">
                <a:solidFill>
                  <a:srgbClr val="000066"/>
                </a:solidFill>
              </a:rPr>
              <a:t>b</a:t>
            </a:r>
            <a:r>
              <a:rPr lang="ru-RU" sz="3200" b="1">
                <a:solidFill>
                  <a:srgbClr val="000066"/>
                </a:solidFill>
              </a:rPr>
              <a:t> – некоторые числа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68313" y="3933825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№316</a:t>
            </a:r>
          </a:p>
        </p:txBody>
      </p:sp>
      <p:pic>
        <p:nvPicPr>
          <p:cNvPr id="17414" name="Picture 6" descr="а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5013325"/>
            <a:ext cx="8064500" cy="1517650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1619250" y="3933825"/>
            <a:ext cx="6481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Является ли линейной функция, заданная формулой. Если она линейная, определите </a:t>
            </a:r>
            <a:r>
              <a:rPr lang="en-US" sz="2000"/>
              <a:t>k</a:t>
            </a:r>
            <a:r>
              <a:rPr lang="ru-RU" sz="2000"/>
              <a:t> и </a:t>
            </a:r>
            <a:r>
              <a:rPr lang="en-US" sz="2000"/>
              <a:t> b</a:t>
            </a:r>
            <a:r>
              <a:rPr lang="ru-RU" sz="2000"/>
              <a:t>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11188" y="1125538"/>
            <a:ext cx="5832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Ввод темы: «Линейная функция.»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build="allAtOnce"/>
      <p:bldP spid="174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562725" cy="633412"/>
          </a:xfrm>
        </p:spPr>
        <p:txBody>
          <a:bodyPr/>
          <a:lstStyle/>
          <a:p>
            <a:r>
              <a:rPr lang="ru-RU" sz="2800" b="1"/>
              <a:t>У=</a:t>
            </a:r>
            <a:r>
              <a:rPr lang="en-US" sz="2800" b="1"/>
              <a:t>kx+b</a:t>
            </a:r>
            <a:r>
              <a:rPr lang="ru-RU" sz="2800" b="1"/>
              <a:t>, где </a:t>
            </a:r>
            <a:r>
              <a:rPr lang="en-US" sz="2800" b="1"/>
              <a:t>k</a:t>
            </a:r>
            <a:r>
              <a:rPr lang="ru-RU" sz="2800" b="1"/>
              <a:t> и </a:t>
            </a:r>
            <a:r>
              <a:rPr lang="en-US" sz="2800" b="1"/>
              <a:t>b</a:t>
            </a:r>
            <a:r>
              <a:rPr lang="ru-RU" sz="2800" b="1"/>
              <a:t>  некоторые числа</a:t>
            </a:r>
          </a:p>
        </p:txBody>
      </p:sp>
      <p:sp>
        <p:nvSpPr>
          <p:cNvPr id="19539" name="Text Box 83"/>
          <p:cNvSpPr txBox="1">
            <a:spLocks noChangeArrowheads="1"/>
          </p:cNvSpPr>
          <p:nvPr/>
        </p:nvSpPr>
        <p:spPr bwMode="auto">
          <a:xfrm>
            <a:off x="468313" y="908050"/>
            <a:ext cx="4608512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k =0</a:t>
            </a:r>
            <a:r>
              <a:rPr lang="ru-RU" sz="2400"/>
              <a:t>,</a:t>
            </a:r>
          </a:p>
          <a:p>
            <a:pPr>
              <a:spcBef>
                <a:spcPct val="50000"/>
              </a:spcBef>
            </a:pPr>
            <a:r>
              <a:rPr lang="en-US" sz="2400"/>
              <a:t> k</a:t>
            </a:r>
            <a:r>
              <a:rPr lang="ru-RU" sz="2400"/>
              <a:t>=2,    </a:t>
            </a:r>
            <a:r>
              <a:rPr lang="en-US" sz="2400"/>
              <a:t>b </a:t>
            </a:r>
            <a:r>
              <a:rPr lang="ru-RU" sz="2400"/>
              <a:t>= 3; 0: -1</a:t>
            </a:r>
          </a:p>
        </p:txBody>
      </p:sp>
      <p:sp>
        <p:nvSpPr>
          <p:cNvPr id="19540" name="Text Box 84"/>
          <p:cNvSpPr txBox="1">
            <a:spLocks noChangeArrowheads="1"/>
          </p:cNvSpPr>
          <p:nvPr/>
        </p:nvSpPr>
        <p:spPr bwMode="auto">
          <a:xfrm>
            <a:off x="395288" y="2276475"/>
            <a:ext cx="2087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 = 2х</a:t>
            </a:r>
          </a:p>
          <a:p>
            <a:pPr>
              <a:spcBef>
                <a:spcPct val="50000"/>
              </a:spcBef>
            </a:pPr>
            <a:r>
              <a:rPr lang="ru-RU" sz="2400"/>
              <a:t>У= 2х + 3</a:t>
            </a:r>
          </a:p>
          <a:p>
            <a:pPr>
              <a:spcBef>
                <a:spcPct val="50000"/>
              </a:spcBef>
            </a:pPr>
            <a:r>
              <a:rPr lang="ru-RU" sz="2400"/>
              <a:t>У = 2х -1</a:t>
            </a:r>
          </a:p>
        </p:txBody>
      </p:sp>
      <p:graphicFrame>
        <p:nvGraphicFramePr>
          <p:cNvPr id="19573" name="Group 117"/>
          <p:cNvGraphicFramePr>
            <a:graphicFrameLocks noGrp="1"/>
          </p:cNvGraphicFramePr>
          <p:nvPr/>
        </p:nvGraphicFramePr>
        <p:xfrm>
          <a:off x="3059113" y="2205038"/>
          <a:ext cx="4608512" cy="1036320"/>
        </p:xfrm>
        <a:graphic>
          <a:graphicData uri="http://schemas.openxmlformats.org/drawingml/2006/table">
            <a:tbl>
              <a:tblPr/>
              <a:tblGrid>
                <a:gridCol w="1327150"/>
                <a:gridCol w="1122362"/>
                <a:gridCol w="987425"/>
                <a:gridCol w="11715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74" name="Text Box 118"/>
          <p:cNvSpPr txBox="1">
            <a:spLocks noChangeArrowheads="1"/>
          </p:cNvSpPr>
          <p:nvPr/>
        </p:nvSpPr>
        <p:spPr bwMode="auto">
          <a:xfrm>
            <a:off x="4716463" y="2708275"/>
            <a:ext cx="503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-6</a:t>
            </a:r>
          </a:p>
        </p:txBody>
      </p:sp>
      <p:sp>
        <p:nvSpPr>
          <p:cNvPr id="19575" name="Text Box 119"/>
          <p:cNvSpPr txBox="1">
            <a:spLocks noChangeArrowheads="1"/>
          </p:cNvSpPr>
          <p:nvPr/>
        </p:nvSpPr>
        <p:spPr bwMode="auto">
          <a:xfrm>
            <a:off x="5724525" y="26368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0</a:t>
            </a:r>
          </a:p>
        </p:txBody>
      </p:sp>
      <p:sp>
        <p:nvSpPr>
          <p:cNvPr id="19576" name="Text Box 120"/>
          <p:cNvSpPr txBox="1">
            <a:spLocks noChangeArrowheads="1"/>
          </p:cNvSpPr>
          <p:nvPr/>
        </p:nvSpPr>
        <p:spPr bwMode="auto">
          <a:xfrm>
            <a:off x="6804025" y="2636838"/>
            <a:ext cx="503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2</a:t>
            </a:r>
          </a:p>
        </p:txBody>
      </p:sp>
      <p:sp>
        <p:nvSpPr>
          <p:cNvPr id="19577" name="Line 121"/>
          <p:cNvSpPr>
            <a:spLocks noChangeShapeType="1"/>
          </p:cNvSpPr>
          <p:nvPr/>
        </p:nvSpPr>
        <p:spPr bwMode="auto">
          <a:xfrm>
            <a:off x="900113" y="105251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  <p:bldP spid="19539" grpId="0"/>
      <p:bldP spid="19540" grpId="0"/>
      <p:bldP spid="19574" grpId="0"/>
      <p:bldP spid="19575" grpId="0"/>
      <p:bldP spid="195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1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26660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6663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26665" name="Text Box 41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26666" name="Text Box 42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6670" name="Text Box 46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26673" name="Text Box 49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26683" name="Text Box 59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26684" name="Oval 60"/>
          <p:cNvSpPr>
            <a:spLocks noChangeArrowheads="1"/>
          </p:cNvSpPr>
          <p:nvPr/>
        </p:nvSpPr>
        <p:spPr bwMode="auto">
          <a:xfrm>
            <a:off x="34925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85" name="Text Box 61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26686" name="Oval 62"/>
          <p:cNvSpPr>
            <a:spLocks noChangeArrowheads="1"/>
          </p:cNvSpPr>
          <p:nvPr/>
        </p:nvSpPr>
        <p:spPr bwMode="auto">
          <a:xfrm>
            <a:off x="4932363" y="27082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687" name="Line 63"/>
          <p:cNvSpPr>
            <a:spLocks noChangeShapeType="1"/>
          </p:cNvSpPr>
          <p:nvPr/>
        </p:nvSpPr>
        <p:spPr bwMode="auto">
          <a:xfrm flipH="1">
            <a:off x="2987675" y="260350"/>
            <a:ext cx="3168650" cy="640873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688" name="Text Box 64"/>
          <p:cNvSpPr txBox="1">
            <a:spLocks noChangeArrowheads="1"/>
          </p:cNvSpPr>
          <p:nvPr/>
        </p:nvSpPr>
        <p:spPr bwMode="auto">
          <a:xfrm rot="-3713919">
            <a:off x="4971257" y="72469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2087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 = 2х</a:t>
            </a:r>
          </a:p>
          <a:p>
            <a:pPr>
              <a:spcBef>
                <a:spcPct val="50000"/>
              </a:spcBef>
            </a:pPr>
            <a:r>
              <a:rPr lang="ru-RU" sz="2400"/>
              <a:t>У= 2х + 3</a:t>
            </a:r>
          </a:p>
          <a:p>
            <a:pPr>
              <a:spcBef>
                <a:spcPct val="50000"/>
              </a:spcBef>
            </a:pPr>
            <a:r>
              <a:rPr lang="ru-RU" sz="2400"/>
              <a:t>У = 2х -1</a:t>
            </a:r>
          </a:p>
        </p:txBody>
      </p:sp>
      <p:graphicFrame>
        <p:nvGraphicFramePr>
          <p:cNvPr id="27653" name="Group 5"/>
          <p:cNvGraphicFramePr>
            <a:graphicFrameLocks noGrp="1"/>
          </p:cNvGraphicFramePr>
          <p:nvPr/>
        </p:nvGraphicFramePr>
        <p:xfrm>
          <a:off x="3348038" y="1844675"/>
          <a:ext cx="5184775" cy="1036320"/>
        </p:xfrm>
        <a:graphic>
          <a:graphicData uri="http://schemas.openxmlformats.org/drawingml/2006/table">
            <a:tbl>
              <a:tblPr/>
              <a:tblGrid>
                <a:gridCol w="1493837"/>
                <a:gridCol w="1262063"/>
                <a:gridCol w="1111250"/>
                <a:gridCol w="131762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690" name="Group 42"/>
          <p:cNvGraphicFramePr>
            <a:graphicFrameLocks noGrp="1"/>
          </p:cNvGraphicFramePr>
          <p:nvPr>
            <p:ph idx="1"/>
          </p:nvPr>
        </p:nvGraphicFramePr>
        <p:xfrm>
          <a:off x="3348038" y="3213100"/>
          <a:ext cx="5472112" cy="1036320"/>
        </p:xfrm>
        <a:graphic>
          <a:graphicData uri="http://schemas.openxmlformats.org/drawingml/2006/table">
            <a:tbl>
              <a:tblPr/>
              <a:tblGrid>
                <a:gridCol w="1576387"/>
                <a:gridCol w="1331913"/>
                <a:gridCol w="1173162"/>
                <a:gridCol w="13906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У=2х+3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1" name="Text Box 43"/>
          <p:cNvSpPr txBox="1">
            <a:spLocks noChangeArrowheads="1"/>
          </p:cNvSpPr>
          <p:nvPr/>
        </p:nvSpPr>
        <p:spPr bwMode="auto">
          <a:xfrm>
            <a:off x="5219700" y="37163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-3</a:t>
            </a:r>
          </a:p>
        </p:txBody>
      </p:sp>
      <p:sp>
        <p:nvSpPr>
          <p:cNvPr id="27692" name="Text Box 44"/>
          <p:cNvSpPr txBox="1">
            <a:spLocks noChangeArrowheads="1"/>
          </p:cNvSpPr>
          <p:nvPr/>
        </p:nvSpPr>
        <p:spPr bwMode="auto">
          <a:xfrm>
            <a:off x="6516688" y="37163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3</a:t>
            </a:r>
          </a:p>
        </p:txBody>
      </p:sp>
      <p:sp>
        <p:nvSpPr>
          <p:cNvPr id="27693" name="Text Box 45"/>
          <p:cNvSpPr txBox="1">
            <a:spLocks noChangeArrowheads="1"/>
          </p:cNvSpPr>
          <p:nvPr/>
        </p:nvSpPr>
        <p:spPr bwMode="auto">
          <a:xfrm>
            <a:off x="7524750" y="37163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5</a:t>
            </a:r>
          </a:p>
        </p:txBody>
      </p:sp>
      <p:sp>
        <p:nvSpPr>
          <p:cNvPr id="27694" name="Rectangle 4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74637"/>
          </a:xfrm>
        </p:spPr>
        <p:txBody>
          <a:bodyPr/>
          <a:lstStyle/>
          <a:p>
            <a:endParaRPr lang="ru-RU" sz="3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1" grpId="0"/>
      <p:bldP spid="27692" grpId="0"/>
      <p:bldP spid="276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Line 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699" name="Line 3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4500563" y="3429000"/>
            <a:ext cx="71437" cy="7302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42116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38512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3492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313213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49323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529272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565150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601186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6372225" y="3357563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6732588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1" name="Line 15"/>
          <p:cNvSpPr>
            <a:spLocks noChangeShapeType="1"/>
          </p:cNvSpPr>
          <p:nvPr/>
        </p:nvSpPr>
        <p:spPr bwMode="auto">
          <a:xfrm>
            <a:off x="2771775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7092950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2411413" y="3357563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4" name="Line 18"/>
          <p:cNvSpPr>
            <a:spLocks noChangeShapeType="1"/>
          </p:cNvSpPr>
          <p:nvPr/>
        </p:nvSpPr>
        <p:spPr bwMode="auto">
          <a:xfrm>
            <a:off x="4500563" y="30686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5" name="Line 19"/>
          <p:cNvSpPr>
            <a:spLocks noChangeShapeType="1"/>
          </p:cNvSpPr>
          <p:nvPr/>
        </p:nvSpPr>
        <p:spPr bwMode="auto">
          <a:xfrm>
            <a:off x="4500563" y="2708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6" name="Line 20"/>
          <p:cNvSpPr>
            <a:spLocks noChangeShapeType="1"/>
          </p:cNvSpPr>
          <p:nvPr/>
        </p:nvSpPr>
        <p:spPr bwMode="auto">
          <a:xfrm>
            <a:off x="4500563" y="2349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7" name="Line 21"/>
          <p:cNvSpPr>
            <a:spLocks noChangeShapeType="1"/>
          </p:cNvSpPr>
          <p:nvPr/>
        </p:nvSpPr>
        <p:spPr bwMode="auto">
          <a:xfrm>
            <a:off x="4500563" y="19891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8" name="Line 22"/>
          <p:cNvSpPr>
            <a:spLocks noChangeShapeType="1"/>
          </p:cNvSpPr>
          <p:nvPr/>
        </p:nvSpPr>
        <p:spPr bwMode="auto">
          <a:xfrm>
            <a:off x="450056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19" name="Line 23"/>
          <p:cNvSpPr>
            <a:spLocks noChangeShapeType="1"/>
          </p:cNvSpPr>
          <p:nvPr/>
        </p:nvSpPr>
        <p:spPr bwMode="auto">
          <a:xfrm>
            <a:off x="4500563" y="126841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0" name="Line 24"/>
          <p:cNvSpPr>
            <a:spLocks noChangeShapeType="1"/>
          </p:cNvSpPr>
          <p:nvPr/>
        </p:nvSpPr>
        <p:spPr bwMode="auto">
          <a:xfrm>
            <a:off x="4500563" y="908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1" name="Line 25"/>
          <p:cNvSpPr>
            <a:spLocks noChangeShapeType="1"/>
          </p:cNvSpPr>
          <p:nvPr/>
        </p:nvSpPr>
        <p:spPr bwMode="auto">
          <a:xfrm>
            <a:off x="4500563" y="5492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2" name="Line 26"/>
          <p:cNvSpPr>
            <a:spLocks noChangeShapeType="1"/>
          </p:cNvSpPr>
          <p:nvPr/>
        </p:nvSpPr>
        <p:spPr bwMode="auto">
          <a:xfrm>
            <a:off x="4500563" y="38608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3" name="Line 27"/>
          <p:cNvSpPr>
            <a:spLocks noChangeShapeType="1"/>
          </p:cNvSpPr>
          <p:nvPr/>
        </p:nvSpPr>
        <p:spPr bwMode="auto">
          <a:xfrm>
            <a:off x="4500563" y="41497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4" name="Line 28"/>
          <p:cNvSpPr>
            <a:spLocks noChangeShapeType="1"/>
          </p:cNvSpPr>
          <p:nvPr/>
        </p:nvSpPr>
        <p:spPr bwMode="auto">
          <a:xfrm>
            <a:off x="4500563" y="45085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5" name="Line 29"/>
          <p:cNvSpPr>
            <a:spLocks noChangeShapeType="1"/>
          </p:cNvSpPr>
          <p:nvPr/>
        </p:nvSpPr>
        <p:spPr bwMode="auto">
          <a:xfrm>
            <a:off x="4500563" y="48688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6" name="Line 30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7" name="Line 31"/>
          <p:cNvSpPr>
            <a:spLocks noChangeShapeType="1"/>
          </p:cNvSpPr>
          <p:nvPr/>
        </p:nvSpPr>
        <p:spPr bwMode="auto">
          <a:xfrm>
            <a:off x="4500563" y="52292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8" name="Line 32"/>
          <p:cNvSpPr>
            <a:spLocks noChangeShapeType="1"/>
          </p:cNvSpPr>
          <p:nvPr/>
        </p:nvSpPr>
        <p:spPr bwMode="auto">
          <a:xfrm>
            <a:off x="4500563" y="55895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29" name="Line 33"/>
          <p:cNvSpPr>
            <a:spLocks noChangeShapeType="1"/>
          </p:cNvSpPr>
          <p:nvPr/>
        </p:nvSpPr>
        <p:spPr bwMode="auto">
          <a:xfrm>
            <a:off x="4500563" y="5949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30" name="Text Box 34"/>
          <p:cNvSpPr txBox="1">
            <a:spLocks noChangeArrowheads="1"/>
          </p:cNvSpPr>
          <p:nvPr/>
        </p:nvSpPr>
        <p:spPr bwMode="auto">
          <a:xfrm>
            <a:off x="4572000" y="0"/>
            <a:ext cx="3603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у</a:t>
            </a:r>
          </a:p>
        </p:txBody>
      </p:sp>
      <p:sp>
        <p:nvSpPr>
          <p:cNvPr id="29731" name="Text Box 35"/>
          <p:cNvSpPr txBox="1">
            <a:spLocks noChangeArrowheads="1"/>
          </p:cNvSpPr>
          <p:nvPr/>
        </p:nvSpPr>
        <p:spPr bwMode="auto">
          <a:xfrm>
            <a:off x="8820150" y="3429000"/>
            <a:ext cx="323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х</a:t>
            </a:r>
          </a:p>
        </p:txBody>
      </p:sp>
      <p:sp>
        <p:nvSpPr>
          <p:cNvPr id="29732" name="Text Box 36"/>
          <p:cNvSpPr txBox="1">
            <a:spLocks noChangeArrowheads="1"/>
          </p:cNvSpPr>
          <p:nvPr/>
        </p:nvSpPr>
        <p:spPr bwMode="auto">
          <a:xfrm>
            <a:off x="4500563" y="3429000"/>
            <a:ext cx="3603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4859338" y="3429000"/>
            <a:ext cx="433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29734" name="Text Box 38"/>
          <p:cNvSpPr txBox="1">
            <a:spLocks noChangeArrowheads="1"/>
          </p:cNvSpPr>
          <p:nvPr/>
        </p:nvSpPr>
        <p:spPr bwMode="auto">
          <a:xfrm>
            <a:off x="5148263" y="3500438"/>
            <a:ext cx="2889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4211638" y="3644900"/>
            <a:ext cx="5762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29736" name="Text Box 40"/>
          <p:cNvSpPr txBox="1">
            <a:spLocks noChangeArrowheads="1"/>
          </p:cNvSpPr>
          <p:nvPr/>
        </p:nvSpPr>
        <p:spPr bwMode="auto">
          <a:xfrm>
            <a:off x="29876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29737" name="Text Box 41"/>
          <p:cNvSpPr txBox="1">
            <a:spLocks noChangeArrowheads="1"/>
          </p:cNvSpPr>
          <p:nvPr/>
        </p:nvSpPr>
        <p:spPr bwMode="auto">
          <a:xfrm>
            <a:off x="4211638" y="2565400"/>
            <a:ext cx="43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29738" name="Text Box 42"/>
          <p:cNvSpPr txBox="1">
            <a:spLocks noChangeArrowheads="1"/>
          </p:cNvSpPr>
          <p:nvPr/>
        </p:nvSpPr>
        <p:spPr bwMode="auto">
          <a:xfrm>
            <a:off x="3635375" y="3500438"/>
            <a:ext cx="360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29739" name="Text Box 43"/>
          <p:cNvSpPr txBox="1">
            <a:spLocks noChangeArrowheads="1"/>
          </p:cNvSpPr>
          <p:nvPr/>
        </p:nvSpPr>
        <p:spPr bwMode="auto">
          <a:xfrm>
            <a:off x="5867400" y="3500438"/>
            <a:ext cx="431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29740" name="Text Box 44"/>
          <p:cNvSpPr txBox="1">
            <a:spLocks noChangeArrowheads="1"/>
          </p:cNvSpPr>
          <p:nvPr/>
        </p:nvSpPr>
        <p:spPr bwMode="auto">
          <a:xfrm>
            <a:off x="4211638" y="55165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-6</a:t>
            </a:r>
          </a:p>
        </p:txBody>
      </p:sp>
      <p:sp>
        <p:nvSpPr>
          <p:cNvPr id="29741" name="Oval 45"/>
          <p:cNvSpPr>
            <a:spLocks noChangeArrowheads="1"/>
          </p:cNvSpPr>
          <p:nvPr/>
        </p:nvSpPr>
        <p:spPr bwMode="auto">
          <a:xfrm>
            <a:off x="3492500" y="5589588"/>
            <a:ext cx="73025" cy="71437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42" name="Text Box 46"/>
          <p:cNvSpPr txBox="1">
            <a:spLocks noChangeArrowheads="1"/>
          </p:cNvSpPr>
          <p:nvPr/>
        </p:nvSpPr>
        <p:spPr bwMode="auto">
          <a:xfrm>
            <a:off x="3276600" y="3429000"/>
            <a:ext cx="5762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</a:t>
            </a:r>
            <a:r>
              <a:rPr lang="ru-RU" sz="1400"/>
              <a:t>3</a:t>
            </a:r>
          </a:p>
        </p:txBody>
      </p:sp>
      <p:sp>
        <p:nvSpPr>
          <p:cNvPr id="29743" name="Oval 47"/>
          <p:cNvSpPr>
            <a:spLocks noChangeArrowheads="1"/>
          </p:cNvSpPr>
          <p:nvPr/>
        </p:nvSpPr>
        <p:spPr bwMode="auto">
          <a:xfrm>
            <a:off x="4932363" y="27082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44" name="Line 48"/>
          <p:cNvSpPr>
            <a:spLocks noChangeShapeType="1"/>
          </p:cNvSpPr>
          <p:nvPr/>
        </p:nvSpPr>
        <p:spPr bwMode="auto">
          <a:xfrm flipH="1">
            <a:off x="2987675" y="260350"/>
            <a:ext cx="3168650" cy="6408738"/>
          </a:xfrm>
          <a:prstGeom prst="line">
            <a:avLst/>
          </a:prstGeom>
          <a:noFill/>
          <a:ln w="28575">
            <a:solidFill>
              <a:srgbClr val="CC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45" name="Text Box 49"/>
          <p:cNvSpPr txBox="1">
            <a:spLocks noChangeArrowheads="1"/>
          </p:cNvSpPr>
          <p:nvPr/>
        </p:nvSpPr>
        <p:spPr bwMode="auto">
          <a:xfrm rot="-3845609">
            <a:off x="4971257" y="724693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</a:t>
            </a:r>
          </a:p>
        </p:txBody>
      </p:sp>
      <p:sp>
        <p:nvSpPr>
          <p:cNvPr id="29746" name="Oval 50"/>
          <p:cNvSpPr>
            <a:spLocks noChangeArrowheads="1"/>
          </p:cNvSpPr>
          <p:nvPr/>
        </p:nvSpPr>
        <p:spPr bwMode="auto">
          <a:xfrm>
            <a:off x="4500563" y="2349500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47" name="Text Box 51"/>
          <p:cNvSpPr txBox="1">
            <a:spLocks noChangeArrowheads="1"/>
          </p:cNvSpPr>
          <p:nvPr/>
        </p:nvSpPr>
        <p:spPr bwMode="auto">
          <a:xfrm>
            <a:off x="4211638" y="2276475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3</a:t>
            </a:r>
          </a:p>
        </p:txBody>
      </p:sp>
      <p:sp>
        <p:nvSpPr>
          <p:cNvPr id="29748" name="Oval 52"/>
          <p:cNvSpPr>
            <a:spLocks noChangeArrowheads="1"/>
          </p:cNvSpPr>
          <p:nvPr/>
        </p:nvSpPr>
        <p:spPr bwMode="auto">
          <a:xfrm>
            <a:off x="4932363" y="1628775"/>
            <a:ext cx="73025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49" name="Text Box 53"/>
          <p:cNvSpPr txBox="1">
            <a:spLocks noChangeArrowheads="1"/>
          </p:cNvSpPr>
          <p:nvPr/>
        </p:nvSpPr>
        <p:spPr bwMode="auto">
          <a:xfrm>
            <a:off x="4140200" y="1557338"/>
            <a:ext cx="288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5</a:t>
            </a:r>
          </a:p>
        </p:txBody>
      </p:sp>
      <p:sp>
        <p:nvSpPr>
          <p:cNvPr id="29750" name="Text Box 54"/>
          <p:cNvSpPr txBox="1">
            <a:spLocks noChangeArrowheads="1"/>
          </p:cNvSpPr>
          <p:nvPr/>
        </p:nvSpPr>
        <p:spPr bwMode="auto">
          <a:xfrm>
            <a:off x="4211638" y="4437063"/>
            <a:ext cx="86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-3</a:t>
            </a:r>
          </a:p>
        </p:txBody>
      </p:sp>
      <p:sp>
        <p:nvSpPr>
          <p:cNvPr id="29751" name="Oval 55"/>
          <p:cNvSpPr>
            <a:spLocks noChangeArrowheads="1"/>
          </p:cNvSpPr>
          <p:nvPr/>
        </p:nvSpPr>
        <p:spPr bwMode="auto">
          <a:xfrm>
            <a:off x="3492500" y="4508500"/>
            <a:ext cx="71438" cy="71438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52" name="Line 56"/>
          <p:cNvSpPr>
            <a:spLocks noChangeShapeType="1"/>
          </p:cNvSpPr>
          <p:nvPr/>
        </p:nvSpPr>
        <p:spPr bwMode="auto">
          <a:xfrm flipH="1">
            <a:off x="2555875" y="260350"/>
            <a:ext cx="3095625" cy="6192838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9753" name="Text Box 57"/>
          <p:cNvSpPr txBox="1">
            <a:spLocks noChangeArrowheads="1"/>
          </p:cNvSpPr>
          <p:nvPr/>
        </p:nvSpPr>
        <p:spPr bwMode="auto">
          <a:xfrm rot="-3938253">
            <a:off x="1839119" y="5990431"/>
            <a:ext cx="1368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У=2х+3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539750" y="1557338"/>
            <a:ext cx="20875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У = 2х</a:t>
            </a:r>
          </a:p>
          <a:p>
            <a:pPr>
              <a:spcBef>
                <a:spcPct val="50000"/>
              </a:spcBef>
            </a:pPr>
            <a:r>
              <a:rPr lang="ru-RU" sz="2400"/>
              <a:t>У= 2х + 3</a:t>
            </a:r>
          </a:p>
          <a:p>
            <a:pPr>
              <a:spcBef>
                <a:spcPct val="50000"/>
              </a:spcBef>
            </a:pPr>
            <a:r>
              <a:rPr lang="ru-RU" sz="2400"/>
              <a:t>У = 2х -1</a:t>
            </a:r>
          </a:p>
        </p:txBody>
      </p:sp>
      <p:graphicFrame>
        <p:nvGraphicFramePr>
          <p:cNvPr id="30725" name="Group 5"/>
          <p:cNvGraphicFramePr>
            <a:graphicFrameLocks noGrp="1"/>
          </p:cNvGraphicFramePr>
          <p:nvPr/>
        </p:nvGraphicFramePr>
        <p:xfrm>
          <a:off x="3348038" y="1844675"/>
          <a:ext cx="5184775" cy="1036320"/>
        </p:xfrm>
        <a:graphic>
          <a:graphicData uri="http://schemas.openxmlformats.org/drawingml/2006/table">
            <a:tbl>
              <a:tblPr/>
              <a:tblGrid>
                <a:gridCol w="1493837"/>
                <a:gridCol w="1262063"/>
                <a:gridCol w="1111250"/>
                <a:gridCol w="131762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742" name="Group 22"/>
          <p:cNvGraphicFramePr>
            <a:graphicFrameLocks noGrp="1"/>
          </p:cNvGraphicFramePr>
          <p:nvPr>
            <p:ph idx="1"/>
          </p:nvPr>
        </p:nvGraphicFramePr>
        <p:xfrm>
          <a:off x="3348038" y="3213100"/>
          <a:ext cx="5472112" cy="1036320"/>
        </p:xfrm>
        <a:graphic>
          <a:graphicData uri="http://schemas.openxmlformats.org/drawingml/2006/table">
            <a:tbl>
              <a:tblPr/>
              <a:tblGrid>
                <a:gridCol w="1576387"/>
                <a:gridCol w="1331913"/>
                <a:gridCol w="1173162"/>
                <a:gridCol w="13906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У=2х+3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0819" name="Group 99"/>
          <p:cNvGraphicFramePr>
            <a:graphicFrameLocks noGrp="1"/>
          </p:cNvGraphicFramePr>
          <p:nvPr/>
        </p:nvGraphicFramePr>
        <p:xfrm>
          <a:off x="3348038" y="4724400"/>
          <a:ext cx="5472112" cy="1225551"/>
        </p:xfrm>
        <a:graphic>
          <a:graphicData uri="http://schemas.openxmlformats.org/drawingml/2006/table">
            <a:tbl>
              <a:tblPr/>
              <a:tblGrid>
                <a:gridCol w="1584325"/>
                <a:gridCol w="1368425"/>
                <a:gridCol w="1150937"/>
                <a:gridCol w="1368425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У=2х-1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20" name="Text Box 100"/>
          <p:cNvSpPr txBox="1">
            <a:spLocks noChangeArrowheads="1"/>
          </p:cNvSpPr>
          <p:nvPr/>
        </p:nvSpPr>
        <p:spPr bwMode="auto">
          <a:xfrm>
            <a:off x="5076825" y="5373688"/>
            <a:ext cx="792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-7</a:t>
            </a:r>
          </a:p>
        </p:txBody>
      </p:sp>
      <p:sp>
        <p:nvSpPr>
          <p:cNvPr id="30821" name="Text Box 101"/>
          <p:cNvSpPr txBox="1">
            <a:spLocks noChangeArrowheads="1"/>
          </p:cNvSpPr>
          <p:nvPr/>
        </p:nvSpPr>
        <p:spPr bwMode="auto">
          <a:xfrm>
            <a:off x="6443663" y="5373688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-1</a:t>
            </a:r>
          </a:p>
        </p:txBody>
      </p:sp>
      <p:sp>
        <p:nvSpPr>
          <p:cNvPr id="30822" name="Text Box 102"/>
          <p:cNvSpPr txBox="1">
            <a:spLocks noChangeArrowheads="1"/>
          </p:cNvSpPr>
          <p:nvPr/>
        </p:nvSpPr>
        <p:spPr bwMode="auto">
          <a:xfrm>
            <a:off x="7596188" y="5373688"/>
            <a:ext cx="792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1</a:t>
            </a:r>
          </a:p>
        </p:txBody>
      </p:sp>
      <p:sp>
        <p:nvSpPr>
          <p:cNvPr id="30823" name="Rectangle 10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endParaRPr lang="ru-RU" sz="3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0" grpId="0"/>
      <p:bldP spid="30821" grpId="0"/>
      <p:bldP spid="30822" grpId="0"/>
    </p:bldLst>
  </p:timing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409</TotalTime>
  <Words>787</Words>
  <Application>Microsoft Office PowerPoint</Application>
  <PresentationFormat>Экран (4:3)</PresentationFormat>
  <Paragraphs>243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Times New Roman</vt:lpstr>
      <vt:lpstr>Wingdings</vt:lpstr>
      <vt:lpstr>Водяные знаки</vt:lpstr>
      <vt:lpstr>График линейной функции</vt:lpstr>
      <vt:lpstr>Слайд 2</vt:lpstr>
      <vt:lpstr>Задание: Задайте формулой зависимость. </vt:lpstr>
      <vt:lpstr>Слайд 4</vt:lpstr>
      <vt:lpstr>У=kx+b, где k и b  некоторые числа</vt:lpstr>
      <vt:lpstr>Слайд 6</vt:lpstr>
      <vt:lpstr>Слайд 7</vt:lpstr>
      <vt:lpstr>Слайд 8</vt:lpstr>
      <vt:lpstr>Слайд 9</vt:lpstr>
      <vt:lpstr>Слайд 10</vt:lpstr>
      <vt:lpstr>График линейной функции у=kх + b, где k = 0, есть прямая, параллельная прямой у=kх. </vt:lpstr>
      <vt:lpstr>У=kx+b, где k и b  некоторые числа</vt:lpstr>
      <vt:lpstr>Слайд 13</vt:lpstr>
      <vt:lpstr>Слайд 14</vt:lpstr>
      <vt:lpstr>Слайд 15</vt:lpstr>
      <vt:lpstr>График линейной функции у=kх + b, есть прямая. </vt:lpstr>
      <vt:lpstr>Алгоритм построения графика линейной функции.</vt:lpstr>
      <vt:lpstr>Материализация</vt:lpstr>
      <vt:lpstr>Формирование действия в громкой речи.</vt:lpstr>
      <vt:lpstr>Слайд 20</vt:lpstr>
      <vt:lpstr>Формирование действия во внешней речи про себя</vt:lpstr>
      <vt:lpstr>Постройте график функции: 1) у = х + 1,5 2) у = 0,2 х + 5 3) у = 3,2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2008-11-24T16:11:03Z</dcterms:created>
  <dcterms:modified xsi:type="dcterms:W3CDTF">2018-01-08T12:15:46Z</dcterms:modified>
</cp:coreProperties>
</file>