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97" autoAdjust="0"/>
    <p:restoredTop sz="96303" autoAdjust="0"/>
  </p:normalViewPr>
  <p:slideViewPr>
    <p:cSldViewPr>
      <p:cViewPr varScale="1">
        <p:scale>
          <a:sx n="74" d="100"/>
          <a:sy n="74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5044B-1958-4AE1-9F38-9419946874E8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27625-4528-4420-B3D0-C1AA9F6A7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643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27625-4528-4420-B3D0-C1AA9F6A755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иим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27625-4528-4420-B3D0-C1AA9F6A755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27625-4528-4420-B3D0-C1AA9F6A755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27625-4528-4420-B3D0-C1AA9F6A7559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E9CD41D-FF2F-4074-9269-8AA038238EB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3FF2822-5F39-4B7E-91AA-1A5A8C2CBC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2214578"/>
          </a:xfrm>
          <a:ln w="57150">
            <a:solidFill>
              <a:srgbClr val="00B0F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w="139700" prst="cross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создания Заводского района</a:t>
            </a:r>
            <a:b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города Новокузнецка</a:t>
            </a:r>
            <a:endParaRPr lang="ru-RU" sz="4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solidFill>
                  <a:srgbClr val="002060"/>
                </a:solidFill>
              </a:rPr>
              <a:t>Благодарю, земля, благодарю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За то, что видел озеро, зарю,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За всё вокруг, что знаю, слышу, вижу,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И эти дали светлые твои,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Пока мне хватит крови и любви,</a:t>
            </a:r>
          </a:p>
          <a:p>
            <a:r>
              <a:rPr lang="ru-RU" sz="1800" dirty="0">
                <a:solidFill>
                  <a:srgbClr val="002060"/>
                </a:solidFill>
              </a:rPr>
              <a:t>Ни словом, ни поступком не обижу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   в 1959 г. было:</a:t>
            </a: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Около 20 тыс. населения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4 тыс. избирателей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1 детсад и 1 ясли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2магазина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1 школа неполная средняя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 1 кинотеатр (150)</a:t>
            </a:r>
            <a:endParaRPr lang="ru-RU" sz="1600" dirty="0"/>
          </a:p>
        </p:txBody>
      </p:sp>
      <p:pic>
        <p:nvPicPr>
          <p:cNvPr id="4" name="Содержимое 3" descr="C:\Users\Валечка\Desktop\дома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642918"/>
            <a:ext cx="6572296" cy="3714776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Валечка\Desktop\школа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714357"/>
            <a:ext cx="7000924" cy="4714907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Рост детского населения: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1959г. – 206 детей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1962 – 835 детей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 1964 – 2 201 ребёнок</a:t>
            </a:r>
            <a:endParaRPr lang="ru-RU" sz="1400" dirty="0"/>
          </a:p>
        </p:txBody>
      </p:sp>
      <p:pic>
        <p:nvPicPr>
          <p:cNvPr id="4" name="Содержимое 3" descr="C:\Users\Валечка\Desktop\сад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71670" y="1214422"/>
            <a:ext cx="4857784" cy="350046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Молодёжь стройки была лидером в городских спартакиадах и соревнованиях по лыжам, волейболу, футболу, боксу. Успешно выступали штангисты и велосипедисты.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Валечка\Desktop\бокс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714356"/>
            <a:ext cx="6572296" cy="414340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В 1970г. началось строительство спорткомплекса, в который входит </a:t>
            </a:r>
            <a:r>
              <a:rPr lang="ru-RU" sz="1400" dirty="0" err="1" smtClean="0">
                <a:solidFill>
                  <a:schemeClr val="tx1"/>
                </a:solidFill>
              </a:rPr>
              <a:t>четырёхзальный</a:t>
            </a:r>
            <a:r>
              <a:rPr lang="ru-RU" sz="1400" dirty="0" smtClean="0">
                <a:solidFill>
                  <a:schemeClr val="tx1"/>
                </a:solidFill>
              </a:rPr>
              <a:t> Дворец спорта «Богатырь», стадион на 5 тыс. зрителей, плавательный бассейн, который считается лучшим а Сибири и на Дальнем Востоке. В настоящее время в спортклубе «</a:t>
            </a:r>
            <a:r>
              <a:rPr lang="ru-RU" sz="1400" dirty="0" err="1" smtClean="0">
                <a:solidFill>
                  <a:schemeClr val="tx1"/>
                </a:solidFill>
              </a:rPr>
              <a:t>Запсибовец</a:t>
            </a:r>
            <a:r>
              <a:rPr lang="ru-RU" sz="1400" dirty="0" smtClean="0">
                <a:solidFill>
                  <a:schemeClr val="tx1"/>
                </a:solidFill>
              </a:rPr>
              <a:t>» 2 000 человек занимаются 15-ю видами спорта. Здесь работают 3 детские спортивные школы, 2 из них – олимпийского резерва.</a:t>
            </a:r>
            <a:endParaRPr lang="ru-RU" sz="1400" dirty="0"/>
          </a:p>
        </p:txBody>
      </p:sp>
      <p:pic>
        <p:nvPicPr>
          <p:cNvPr id="4" name="Содержимое 3" descr="C:\Users\Валечка\Desktop\басс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42976" y="714356"/>
            <a:ext cx="6786609" cy="3929089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 В 1972 г. открылся главный корпус больницы №29, который оснащён самым современным оборудованием. В настоящее время больница лицензирована по высшей категории, 60% врачей имеют высшую и первую категории.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Валечка\Desktop\полик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6643734" cy="4357718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Большую роль в оздоровлении трудящихся играет профилакторий «Озёрный», который был введён в строй 9 декабря 1982г. и рассчитан на 300 мест. Газеты известили о нём так: не имеет себе равных в Кузбассе.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Валечка\Desktop\санот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571480"/>
            <a:ext cx="6286544" cy="4429156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3744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  Основные улицы района: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      </a:t>
            </a:r>
            <a:r>
              <a:rPr lang="ru-RU" sz="1400" dirty="0" err="1" smtClean="0">
                <a:solidFill>
                  <a:schemeClr val="tx1"/>
                </a:solidFill>
              </a:rPr>
              <a:t>Климасенко</a:t>
            </a: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Клименко</a:t>
            </a: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М. Тореза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13-й микрорайон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40 лет ВЛКСМ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 Ярославская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Горьковская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 пр. Советской Армии</a:t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G:\тореза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51006" y="530225"/>
            <a:ext cx="6288026" cy="3756031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Тишина нужна людям после сложного трудового дня. Есть уголки, окраины, заросшие тополями, травой, густым кустарником. Парк перед Чёрным озером был разбит и облагорожен в 1967г. всего за месяц, чтобы ко Дню металлурга устроить здесь гуляние.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G:\запсиб карьеры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530225"/>
            <a:ext cx="7072362" cy="4398973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В центре посёлка стоит на площадке, выложенной квадратными плитами, гранитный монумент воинам-сибирякам, погибшим на полях второй мировой войны.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G:\солдат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500043"/>
            <a:ext cx="6715171" cy="4643469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72008"/>
            <a:ext cx="8183880" cy="1463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atang" pitchFamily="18" charset="-127"/>
                <a:ea typeface="Batang" pitchFamily="18" charset="-127"/>
              </a:rPr>
              <a:t>   </a:t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dirty="0" smtClean="0"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latin typeface="Batang" pitchFamily="18" charset="-127"/>
                <a:ea typeface="Batang" pitchFamily="18" charset="-127"/>
              </a:rPr>
              <a:t>                  </a:t>
            </a:r>
            <a:r>
              <a:rPr lang="ru-RU" sz="1300" dirty="0" smtClean="0">
                <a:latin typeface="Batang" pitchFamily="18" charset="-127"/>
                <a:ea typeface="Batang" pitchFamily="18" charset="-127"/>
              </a:rPr>
              <a:t>Вид на </a:t>
            </a:r>
            <a:r>
              <a:rPr lang="ru-RU" sz="1300" dirty="0" err="1" smtClean="0">
                <a:latin typeface="Batang" pitchFamily="18" charset="-127"/>
                <a:ea typeface="Batang" pitchFamily="18" charset="-127"/>
              </a:rPr>
              <a:t>Запсиб</a:t>
            </a:r>
            <a:r>
              <a:rPr lang="ru-RU" sz="1300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300" dirty="0" smtClean="0">
                <a:latin typeface="Batang" pitchFamily="18" charset="-127"/>
                <a:ea typeface="Batang" pitchFamily="18" charset="-127"/>
              </a:rPr>
            </a:br>
            <a:r>
              <a:rPr lang="ru-RU" sz="1300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300" dirty="0" smtClean="0">
                <a:latin typeface="Batang" pitchFamily="18" charset="-127"/>
                <a:ea typeface="Batang" pitchFamily="18" charset="-127"/>
              </a:rPr>
            </a:br>
            <a:r>
              <a:rPr lang="ru-RU" sz="1300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300" dirty="0" smtClean="0">
                <a:latin typeface="Batang" pitchFamily="18" charset="-127"/>
                <a:ea typeface="Batang" pitchFamily="18" charset="-127"/>
              </a:rPr>
            </a:br>
            <a:r>
              <a:rPr lang="ru-RU" sz="1300" dirty="0" smtClean="0">
                <a:latin typeface="Batang" pitchFamily="18" charset="-127"/>
                <a:ea typeface="Batang" pitchFamily="18" charset="-127"/>
              </a:rPr>
              <a:t/>
            </a:r>
            <a:br>
              <a:rPr lang="ru-RU" sz="1300" dirty="0" smtClean="0">
                <a:latin typeface="Batang" pitchFamily="18" charset="-127"/>
                <a:ea typeface="Batang" pitchFamily="18" charset="-127"/>
              </a:rPr>
            </a:br>
            <a:r>
              <a:rPr lang="ru-RU" sz="1300" dirty="0" smtClean="0">
                <a:latin typeface="Batang" pitchFamily="18" charset="-127"/>
                <a:ea typeface="Batang" pitchFamily="18" charset="-127"/>
              </a:rPr>
              <a:t>                                                                                                                              </a:t>
            </a:r>
            <a:r>
              <a:rPr lang="ru-RU" sz="13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ВИД НА ЗАПСИБ</a:t>
            </a:r>
            <a:r>
              <a:rPr lang="ru-RU" sz="1300" dirty="0" smtClean="0">
                <a:solidFill>
                  <a:schemeClr val="tx1"/>
                </a:solidFill>
              </a:rPr>
              <a:t/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/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                                                Год основания: </a:t>
            </a:r>
            <a:r>
              <a:rPr lang="ru-RU" sz="1300" dirty="0" smtClean="0">
                <a:solidFill>
                  <a:srgbClr val="FF0000"/>
                </a:solidFill>
              </a:rPr>
              <a:t>1963г.</a:t>
            </a:r>
            <a:r>
              <a:rPr lang="ru-RU" sz="1300" dirty="0" smtClean="0">
                <a:solidFill>
                  <a:schemeClr val="tx1"/>
                </a:solidFill>
              </a:rPr>
              <a:t/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</a:rPr>
              <a:t>                                            Первое упоминание: </a:t>
            </a:r>
            <a:r>
              <a:rPr lang="ru-RU" sz="1300" dirty="0" smtClean="0">
                <a:solidFill>
                  <a:srgbClr val="FF0000"/>
                </a:solidFill>
              </a:rPr>
              <a:t>1958г.</a:t>
            </a:r>
            <a:br>
              <a:rPr lang="ru-RU" sz="1300" dirty="0" smtClean="0">
                <a:solidFill>
                  <a:srgbClr val="FF0000"/>
                </a:solidFill>
              </a:rPr>
            </a:br>
            <a:r>
              <a:rPr lang="ru-RU" sz="1300" dirty="0" smtClean="0">
                <a:solidFill>
                  <a:srgbClr val="FF0000"/>
                </a:solidFill>
              </a:rPr>
              <a:t>                                          </a:t>
            </a:r>
            <a:r>
              <a:rPr lang="ru-RU" sz="1300" dirty="0" smtClean="0">
                <a:solidFill>
                  <a:schemeClr val="tx1"/>
                </a:solidFill>
              </a:rPr>
              <a:t>Прежний статус: </a:t>
            </a:r>
            <a:r>
              <a:rPr lang="ru-RU" sz="1300" dirty="0" smtClean="0">
                <a:solidFill>
                  <a:srgbClr val="FF0000"/>
                </a:solidFill>
              </a:rPr>
              <a:t>рабочий </a:t>
            </a:r>
            <a:r>
              <a:rPr lang="ru-RU" sz="1300" dirty="0" err="1" smtClean="0">
                <a:solidFill>
                  <a:srgbClr val="FF0000"/>
                </a:solidFill>
              </a:rPr>
              <a:t>посёл</a:t>
            </a:r>
            <a:r>
              <a:rPr lang="ru-RU" sz="1300" dirty="0" smtClean="0">
                <a:solidFill>
                  <a:schemeClr val="tx1"/>
                </a:solidFill>
              </a:rPr>
              <a:t/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 Заводской район – крупнейший административный район Новокузнецка, расположен на правом берегу реки Томь. Название района связано с расположением металлургического комбината. Также у района есть неофициальное название – </a:t>
            </a:r>
            <a:r>
              <a:rPr lang="ru-RU" sz="1600" dirty="0" err="1" smtClean="0">
                <a:solidFill>
                  <a:schemeClr val="tx1"/>
                </a:solidFill>
              </a:rPr>
              <a:t>Запсиб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latin typeface="Batang" pitchFamily="18" charset="-127"/>
                <a:ea typeface="Batang" pitchFamily="18" charset="-127"/>
              </a:rPr>
              <a:t>            </a:t>
            </a:r>
            <a:endParaRPr lang="ru-RU" sz="1600" dirty="0">
              <a:solidFill>
                <a:srgbClr val="7030A0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2" name="Содержимое 11" descr="G:\вид на запсиб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42976" y="500042"/>
            <a:ext cx="5554947" cy="3357586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К 40-летию комбината была установлена памятная стела у кинотеатра «Берёзка».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571480"/>
            <a:ext cx="3378815" cy="4714908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445916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Человек неординарный и яркий, Л.С. </a:t>
            </a:r>
            <a:r>
              <a:rPr lang="ru-RU" sz="1200" dirty="0" err="1" smtClean="0">
                <a:solidFill>
                  <a:schemeClr val="tx1"/>
                </a:solidFill>
              </a:rPr>
              <a:t>Климасенко</a:t>
            </a:r>
            <a:r>
              <a:rPr lang="ru-RU" sz="1200" dirty="0" smtClean="0">
                <a:solidFill>
                  <a:schemeClr val="tx1"/>
                </a:solidFill>
              </a:rPr>
              <a:t> внес большой вклад не только в историю комбината, но и в судьбы тысяч </a:t>
            </a:r>
            <a:r>
              <a:rPr lang="ru-RU" sz="1200" dirty="0" err="1" smtClean="0">
                <a:solidFill>
                  <a:schemeClr val="tx1"/>
                </a:solidFill>
              </a:rPr>
              <a:t>запсибовцев</a:t>
            </a:r>
            <a:r>
              <a:rPr lang="ru-RU" sz="1200" dirty="0" smtClean="0">
                <a:solidFill>
                  <a:schemeClr val="tx1"/>
                </a:solidFill>
              </a:rPr>
              <a:t>. Леонид Сергеевич был удостоен почетного звания Герой Социалистического труда, награжден тремя орденами Ленина, орденами Октябрьской Революции, Красной Звезды, Отечественной войны II степени, «Знаком Почета» и многими медалями. Его именем названа одна из улиц в Заводском районе Новокузнецка, а на аллее перед Кузнецким индустриальным техникумом установлен бюст легендарному директору </a:t>
            </a:r>
            <a:r>
              <a:rPr lang="ru-RU" sz="1200" dirty="0" err="1" smtClean="0">
                <a:solidFill>
                  <a:schemeClr val="tx1"/>
                </a:solidFill>
              </a:rPr>
              <a:t>Запсиба</a:t>
            </a:r>
            <a:r>
              <a:rPr lang="ru-RU" sz="1200" dirty="0" smtClean="0">
                <a:solidFill>
                  <a:schemeClr val="tx1"/>
                </a:solidFill>
              </a:rPr>
              <a:t>.</a:t>
            </a: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:\DCIM\203CANON\IMG_1775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571480"/>
            <a:ext cx="3843566" cy="4214842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 err="1" smtClean="0">
                <a:solidFill>
                  <a:schemeClr val="tx1"/>
                </a:solidFill>
              </a:rPr>
              <a:t>Западно</a:t>
            </a:r>
            <a:r>
              <a:rPr lang="ru-RU" sz="1400" dirty="0" smtClean="0">
                <a:solidFill>
                  <a:schemeClr val="tx1"/>
                </a:solidFill>
              </a:rPr>
              <a:t> –Сибирский металлургический комбинат не только одно из крупнейших, но и одно из самых прославленных предприятий Советского Союза и постсоветской России. История комбината – не «седая старина», а яркий пример того, что могут сделать наши современники – талантливые, неравнодушные и трудолюбивые люди.</a:t>
            </a:r>
            <a:endParaRPr lang="ru-RU" sz="14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3238" y="568846"/>
            <a:ext cx="8183562" cy="4288913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30304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Множество наград  было получено </a:t>
            </a:r>
            <a:r>
              <a:rPr lang="ru-RU" sz="1400" dirty="0" err="1" smtClean="0">
                <a:solidFill>
                  <a:schemeClr val="tx1"/>
                </a:solidFill>
              </a:rPr>
              <a:t>запсибовцами</a:t>
            </a:r>
            <a:r>
              <a:rPr lang="ru-RU" sz="1400" dirty="0" smtClean="0">
                <a:solidFill>
                  <a:schemeClr val="tx1"/>
                </a:solidFill>
              </a:rPr>
              <a:t>  за время существования завода. С началом нового времени  комбинат удостоился целого ряда новых знаков отличия – международных престижных премий, символических знаков, отмечающих предприятие, как одного из лидеров металлургии.  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:\DCIM\203CANON\IMG_1773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14612" y="571480"/>
            <a:ext cx="4116882" cy="4714908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5173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      школа №46</a:t>
            </a:r>
            <a:br>
              <a:rPr lang="ru-RU" dirty="0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1300" dirty="0" smtClean="0">
                <a:solidFill>
                  <a:schemeClr val="tx1"/>
                </a:solidFill>
              </a:rPr>
              <a:t>Особенностью нашего времени является то, что темпы строительства в районе заметно сократились, улицы района надлежаще не убираются, остро стоит проблема и по расширению очистных сооружений. Это обидно и больно, но эти досадные факты говорят о том, нам всем надо начинать с себя. Кто же, если не мы? Это забота всеобщая, мы   получили богатейшее наследие от своих предшественников, в благоустройстве родного района должны участвовать всё население – от школьников до ветеранов.  Ведь это наша земля, земля, которую мы любим…</a:t>
            </a:r>
            <a:br>
              <a:rPr lang="ru-RU" sz="1300" dirty="0" smtClean="0">
                <a:solidFill>
                  <a:schemeClr val="tx1"/>
                </a:solidFill>
              </a:rPr>
            </a:br>
            <a:r>
              <a:rPr lang="ru-RU" sz="13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ru-RU" sz="1300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Содержимое 3" descr="G:\шк 4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530225"/>
            <a:ext cx="6524618" cy="4327535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57826"/>
            <a:ext cx="8183880" cy="1285884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FF0000"/>
                </a:solidFill>
              </a:rPr>
              <a:t>     </a:t>
            </a:r>
            <a:r>
              <a:rPr lang="ru-RU" sz="18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школа №18</a:t>
            </a:r>
            <a:r>
              <a:rPr lang="ru-RU" sz="12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12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</a:t>
            </a:r>
            <a:r>
              <a:rPr lang="ru-RU" sz="1200" dirty="0" smtClean="0">
                <a:solidFill>
                  <a:schemeClr val="tx1"/>
                </a:solidFill>
              </a:rPr>
              <a:t> Благодарю, земля, благодарю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 За то, что видел озеро, зарю,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 За всё вокруг, что знаю, слышу, вижу,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 И эти дали светлые твои, 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 Пока мне хватит крови и любви, 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 Ни словом, ни поступком не обижу.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                                                  (новокузнецкий поэт  И.Киселёв)</a:t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 </a:t>
            </a:r>
            <a:endParaRPr lang="ru-RU" sz="1200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Содержимое 3" descr="G:\школа №18.jpg"/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03135" y="530225"/>
            <a:ext cx="5583767" cy="4184659"/>
          </a:xfrm>
          <a:prstGeom prst="rect">
            <a:avLst/>
          </a:prstGeom>
          <a:noFill/>
          <a:ln w="38100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                                                </a:t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400" dirty="0"/>
          </a:p>
        </p:txBody>
      </p:sp>
      <p:pic>
        <p:nvPicPr>
          <p:cNvPr id="4" name="Содержимое 3" descr="C:\Users\Валечка\Desktop\котл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71670" y="785794"/>
            <a:ext cx="5072098" cy="4000528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14348" y="4500570"/>
            <a:ext cx="8152217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>
              <a:latin typeface="Arial Black" pitchFamily="34" charset="0"/>
            </a:endParaRPr>
          </a:p>
          <a:p>
            <a:pPr algn="ctr"/>
            <a:r>
              <a:rPr lang="ru-RU" sz="1400" dirty="0" smtClean="0">
                <a:latin typeface="Arial Black" pitchFamily="34" charset="0"/>
                <a:cs typeface="Aharoni" pitchFamily="2" charset="-79"/>
              </a:rPr>
              <a:t>Весенним днём 1957г. по совхозному полю, в низкой пойме </a:t>
            </a:r>
          </a:p>
          <a:p>
            <a:pPr algn="ctr"/>
            <a:r>
              <a:rPr lang="ru-RU" sz="1400" dirty="0" smtClean="0">
                <a:latin typeface="Arial Black" pitchFamily="34" charset="0"/>
                <a:cs typeface="Aharoni" pitchFamily="2" charset="-79"/>
              </a:rPr>
              <a:t>по правому берегу Томи, ползал трактор с плугом. А правее и</a:t>
            </a:r>
          </a:p>
          <a:p>
            <a:pPr algn="ctr"/>
            <a:r>
              <a:rPr lang="ru-RU" sz="1400" dirty="0" smtClean="0">
                <a:latin typeface="Arial Black" pitchFamily="34" charset="0"/>
                <a:cs typeface="Aharoni" pitchFamily="2" charset="-79"/>
              </a:rPr>
              <a:t>выше бульдозер расчищал площадку для палаточного город-</a:t>
            </a:r>
          </a:p>
          <a:p>
            <a:pPr algn="ctr"/>
            <a:r>
              <a:rPr lang="ru-RU" sz="1400" dirty="0" err="1" smtClean="0">
                <a:latin typeface="Arial Black" pitchFamily="34" charset="0"/>
                <a:cs typeface="Aharoni" pitchFamily="2" charset="-79"/>
              </a:rPr>
              <a:t>ка</a:t>
            </a:r>
            <a:r>
              <a:rPr lang="ru-RU" sz="1400" dirty="0" smtClean="0">
                <a:latin typeface="Arial Black" pitchFamily="34" charset="0"/>
                <a:cs typeface="Aharoni" pitchFamily="2" charset="-79"/>
              </a:rPr>
              <a:t>. Вот в этот добрый час был вогнан первый колышек на Антоновской площадке и в дальнейшем положено начало Заводскому району. </a:t>
            </a:r>
          </a:p>
          <a:p>
            <a:endParaRPr lang="ru-RU" sz="1400" dirty="0" smtClean="0">
              <a:cs typeface="Aharoni" pitchFamily="2" charset="-79"/>
            </a:endParaRPr>
          </a:p>
          <a:p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887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:\Users\Валечка\Desktop\клин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642918"/>
            <a:ext cx="3857652" cy="4500594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0034" y="5500702"/>
            <a:ext cx="8215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Arial Black" pitchFamily="34" charset="0"/>
              </a:rPr>
              <a:t>Важные задачи решал комсомольский оперативный отряд. Первым секретарём Заводского райкома комсомола в 1963г. был избран Виктор </a:t>
            </a:r>
            <a:r>
              <a:rPr lang="ru-RU" sz="1400" dirty="0" err="1" smtClean="0">
                <a:latin typeface="Arial Black" pitchFamily="34" charset="0"/>
              </a:rPr>
              <a:t>Клинов</a:t>
            </a:r>
            <a:r>
              <a:rPr lang="ru-RU" sz="1400" dirty="0" smtClean="0">
                <a:latin typeface="Arial Black" pitchFamily="34" charset="0"/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72074"/>
            <a:ext cx="8183880" cy="1051560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К 1963г. Численность комсомольцев составила 13 048 человек, в том числе от Московской области – 143, Горьковской – 700, рязанской – 376, Кемеровской – 644.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Валечка\Desktop\комс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642918"/>
            <a:ext cx="7429552" cy="435771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43512"/>
            <a:ext cx="818388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Макет палаточного городка,</a:t>
            </a:r>
            <a:br>
              <a:rPr lang="ru-RU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        авт. Приходько С.</a:t>
            </a:r>
            <a:br>
              <a:rPr lang="ru-RU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1400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      </a:t>
            </a: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  <a:t>А время, как поезд, рвануло вперёд,</a:t>
            </a:r>
            <a:br>
              <a:rPr lang="ru-RU" sz="1600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</a:b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  <a:t>    Не знали ни парни тогда, ни девчата, </a:t>
            </a:r>
            <a:br>
              <a:rPr lang="ru-RU" sz="1600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</a:b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  <a:t>    Какой  предстоит небывалый полёт</a:t>
            </a:r>
            <a:br>
              <a:rPr lang="ru-RU" sz="1600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</a:b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  <a:ea typeface="Batang" pitchFamily="18" charset="-127"/>
              </a:rPr>
              <a:t>  Брезентовым крыльям продрогших палаток.</a:t>
            </a: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  <a:ea typeface="Batang" pitchFamily="18" charset="-127"/>
              </a:rPr>
              <a:t/>
            </a:r>
            <a:br>
              <a:rPr lang="ru-RU" sz="1600" dirty="0" smtClean="0">
                <a:solidFill>
                  <a:srgbClr val="7030A0"/>
                </a:solidFill>
                <a:latin typeface="Arial Black" pitchFamily="34" charset="0"/>
                <a:ea typeface="Batang" pitchFamily="18" charset="-127"/>
              </a:rPr>
            </a:br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  <a:ea typeface="Batang" pitchFamily="18" charset="-127"/>
              </a:rPr>
              <a:t> </a:t>
            </a:r>
            <a:endParaRPr lang="ru-RU" sz="1600" dirty="0">
              <a:solidFill>
                <a:srgbClr val="7030A0"/>
              </a:solidFill>
              <a:latin typeface="Arial Black" pitchFamily="34" charset="0"/>
              <a:ea typeface="Batang" pitchFamily="18" charset="-127"/>
            </a:endParaRPr>
          </a:p>
        </p:txBody>
      </p:sp>
      <p:pic>
        <p:nvPicPr>
          <p:cNvPr id="4" name="Содержимое 3" descr="H:\DCIM\203CANON\IMG_1814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2910" y="642918"/>
            <a:ext cx="7786742" cy="3643337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43512"/>
            <a:ext cx="8183880" cy="891528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Это было нелёгкое время. Дорога от Новокузнецка до </a:t>
            </a:r>
            <a:r>
              <a:rPr lang="ru-RU" sz="1400" dirty="0" err="1" smtClean="0">
                <a:solidFill>
                  <a:schemeClr val="tx1"/>
                </a:solidFill>
              </a:rPr>
              <a:t>Запсиба</a:t>
            </a:r>
            <a:r>
              <a:rPr lang="ru-RU" sz="1400" dirty="0" smtClean="0">
                <a:solidFill>
                  <a:schemeClr val="tx1"/>
                </a:solidFill>
              </a:rPr>
              <a:t> была глиняной и липкой. Молодёжь на грузовиках ездила в городскую баню, потому что своей ещё не было. Но всё-таки делались редкие вылазки в кино, сажались деревца, строился клуб «Комсомолец», проект которого был создан чуть ли не за одну ночь, принимали знамя «</a:t>
            </a:r>
            <a:r>
              <a:rPr lang="ru-RU" sz="1400" dirty="0" err="1" smtClean="0">
                <a:solidFill>
                  <a:schemeClr val="tx1"/>
                </a:solidFill>
              </a:rPr>
              <a:t>Кузнецкстроя</a:t>
            </a:r>
            <a:r>
              <a:rPr lang="ru-RU" sz="1400" dirty="0" smtClean="0">
                <a:solidFill>
                  <a:schemeClr val="tx1"/>
                </a:solidFill>
              </a:rPr>
              <a:t>» в столовой, потому что больше было негде принимать гостей, слушали академика Бардина.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Валечка\Desktop\палат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6643733" cy="4000528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1964-й год стал годом рождения коллектива физкультуры </a:t>
            </a:r>
            <a:r>
              <a:rPr lang="ru-RU" sz="1400" dirty="0" err="1" smtClean="0">
                <a:solidFill>
                  <a:schemeClr val="tx1"/>
                </a:solidFill>
              </a:rPr>
              <a:t>Заподно-Сибирского</a:t>
            </a:r>
            <a:r>
              <a:rPr lang="ru-RU" sz="1400" dirty="0" smtClean="0">
                <a:solidFill>
                  <a:schemeClr val="tx1"/>
                </a:solidFill>
              </a:rPr>
              <a:t> металлургического завода, который уже к концу года насчитывал 793 члена ДСО, 750 физкультурников.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Валечка\Desktop\спорт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089976"/>
            <a:ext cx="6715172" cy="398209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</a:rPr>
              <a:t> Посёлок всё разрастался. Были сданы в эксплуатацию первая котельная, столовая, почта, школа, фельдшерский пункт, библиотека, справлялись новоселья в двухэтажных домах.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C:\Users\Валечка\Desktop\общ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642918"/>
            <a:ext cx="6858048" cy="4214842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Dot"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330</TotalTime>
  <Words>730</Words>
  <Application>Microsoft Office PowerPoint</Application>
  <PresentationFormat>Экран (4:3)</PresentationFormat>
  <Paragraphs>41</Paragraphs>
  <Slides>25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История создания Заводского района города Новокузнецка</vt:lpstr>
      <vt:lpstr>                                     Вид на Запсиб                                                                                                                                    ВИД НА ЗАПСИБ                                                  Год основания: 1963г.                                             Первое упоминание: 1958г.                                           Прежний статус: рабочий посёл   Заводской район – крупнейший административный район Новокузнецка, расположен на правом берегу реки Томь. Название района связано с расположением металлургического комбината. Также у района есть неофициальное название – Запсиб.             </vt:lpstr>
      <vt:lpstr>                                                 </vt:lpstr>
      <vt:lpstr>Презентация PowerPoint</vt:lpstr>
      <vt:lpstr>К 1963г. Численность комсомольцев составила 13 048 человек, в том числе от Московской области – 143, Горьковской – 700, рязанской – 376, Кемеровской – 644.</vt:lpstr>
      <vt:lpstr>             Макет палаточного городка,         авт. Приходько С.          А время, как поезд, рвануло вперёд,     Не знали ни парни тогда, ни девчата,      Какой  предстоит небывалый полёт   Брезентовым крыльям продрогших палаток.  </vt:lpstr>
      <vt:lpstr>Это было нелёгкое время. Дорога от Новокузнецка до Запсиба была глиняной и липкой. Молодёжь на грузовиках ездила в городскую баню, потому что своей ещё не было. Но всё-таки делались редкие вылазки в кино, сажались деревца, строился клуб «Комсомолец», проект которого был создан чуть ли не за одну ночь, принимали знамя «Кузнецкстроя» в столовой, потому что больше было негде принимать гостей, слушали академика Бардина.</vt:lpstr>
      <vt:lpstr>1964-й год стал годом рождения коллектива физкультуры Заподно-Сибирского металлургического завода, который уже к концу года насчитывал 793 члена ДСО, 750 физкультурников.</vt:lpstr>
      <vt:lpstr> Посёлок всё разрастался. Были сданы в эксплуатацию первая котельная, столовая, почта, школа, фельдшерский пункт, библиотека, справлялись новоселья в двухэтажных домах.</vt:lpstr>
      <vt:lpstr>   в 1959 г. было:  Около 20 тыс. населения   4 тыс. избирателей   1 детсад и 1 ясли  2магазина   1 школа неполная средняя   1 кинотеатр (150)</vt:lpstr>
      <vt:lpstr>Презентация PowerPoint</vt:lpstr>
      <vt:lpstr>Рост детского населения:   1959г. – 206 детей   1962 – 835 детей    1964 – 2 201 ребёнок</vt:lpstr>
      <vt:lpstr>Молодёжь стройки была лидером в городских спартакиадах и соревнованиях по лыжам, волейболу, футболу, боксу. Успешно выступали штангисты и велосипедисты.</vt:lpstr>
      <vt:lpstr> В 1970г. началось строительство спорткомплекса, в который входит четырёхзальный Дворец спорта «Богатырь», стадион на 5 тыс. зрителей, плавательный бассейн, который считается лучшим а Сибири и на Дальнем Востоке. В настоящее время в спортклубе «Запсибовец» 2 000 человек занимаются 15-ю видами спорта. Здесь работают 3 детские спортивные школы, 2 из них – олимпийского резерва.</vt:lpstr>
      <vt:lpstr> В 1972 г. открылся главный корпус больницы №29, который оснащён самым современным оборудованием. В настоящее время больница лицензирована по высшей категории, 60% врачей имеют высшую и первую категории.</vt:lpstr>
      <vt:lpstr>Большую роль в оздоровлении трудящихся играет профилакторий «Озёрный», который был введён в строй 9 декабря 1982г. и рассчитан на 300 мест. Газеты известили о нём так: не имеет себе равных в Кузбассе.</vt:lpstr>
      <vt:lpstr>  Основные улицы района:         Климасенко  Клименко   М. Тореза   13-й микрорайон 40 лет ВЛКСМ   Ярославская  Горьковская  пр. Советской Армии </vt:lpstr>
      <vt:lpstr>Тишина нужна людям после сложного трудового дня. Есть уголки, окраины, заросшие тополями, травой, густым кустарником. Парк перед Чёрным озером был разбит и облагорожен в 1967г. всего за месяц, чтобы ко Дню металлурга устроить здесь гуляние.</vt:lpstr>
      <vt:lpstr>В центре посёлка стоит на площадке, выложенной квадратными плитами, гранитный монумент воинам-сибирякам, погибшим на полях второй мировой войны.</vt:lpstr>
      <vt:lpstr>К 40-летию комбината была установлена памятная стела у кинотеатра «Берёзка».</vt:lpstr>
      <vt:lpstr>Человек неординарный и яркий, Л.С. Климасенко внес большой вклад не только в историю комбината, но и в судьбы тысяч запсибовцев. Леонид Сергеевич был удостоен почетного звания Герой Социалистического труда, награжден тремя орденами Ленина, орденами Октябрьской Революции, Красной Звезды, Отечественной войны II степени, «Знаком Почета» и многими медалями. Его именем названа одна из улиц в Заводском районе Новокузнецка, а на аллее перед Кузнецким индустриальным техникумом установлен бюст легендарному директору Запсиба. </vt:lpstr>
      <vt:lpstr>Западно –Сибирский металлургический комбинат не только одно из крупнейших, но и одно из самых прославленных предприятий Советского Союза и постсоветской России. История комбината – не «седая старина», а яркий пример того, что могут сделать наши современники – талантливые, неравнодушные и трудолюбивые люди.</vt:lpstr>
      <vt:lpstr>Множество наград  было получено запсибовцами  за время существования завода. С началом нового времени  комбинат удостоился целого ряда новых знаков отличия – международных престижных премий, символических знаков, отмечающих предприятие, как одного из лидеров металлургии.  </vt:lpstr>
      <vt:lpstr>      школа №46 Особенностью нашего времени является то, что темпы строительства в районе заметно сократились, улицы района надлежаще не убираются, остро стоит проблема и по расширению очистных сооружений. Это обидно и больно, но эти досадные факты говорят о том, нам всем надо начинать с себя. Кто же, если не мы? Это забота всеобщая, мы   получили богатейшее наследие от своих предшественников, в благоустройстве родного района должны участвовать всё население – от школьников до ветеранов.  Ведь это наша земля, земля, которую мы любим…  </vt:lpstr>
      <vt:lpstr>     школа №18     Благодарю, земля, благодарю  За то, что видел озеро, зарю,  За всё вокруг, что знаю, слышу, вижу,  И эти дали светлые твои,   Пока мне хватит крови и любви,   Ни словом, ни поступком не обижу.                                                   (новокузнецкий поэт  И.Киселёв) 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Заводского района</dc:title>
  <dc:creator>Валечка</dc:creator>
  <cp:lastModifiedBy>Valia</cp:lastModifiedBy>
  <cp:revision>40</cp:revision>
  <dcterms:created xsi:type="dcterms:W3CDTF">2010-11-14T13:43:01Z</dcterms:created>
  <dcterms:modified xsi:type="dcterms:W3CDTF">2018-01-08T17:32:24Z</dcterms:modified>
</cp:coreProperties>
</file>