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83" r:id="rId6"/>
    <p:sldId id="278" r:id="rId7"/>
    <p:sldId id="261" r:id="rId8"/>
    <p:sldId id="262" r:id="rId9"/>
    <p:sldId id="264" r:id="rId10"/>
    <p:sldId id="265" r:id="rId11"/>
    <p:sldId id="279" r:id="rId12"/>
    <p:sldId id="267" r:id="rId13"/>
    <p:sldId id="269" r:id="rId14"/>
    <p:sldId id="270" r:id="rId15"/>
    <p:sldId id="272" r:id="rId16"/>
    <p:sldId id="273" r:id="rId17"/>
    <p:sldId id="274" r:id="rId18"/>
    <p:sldId id="276" r:id="rId19"/>
    <p:sldId id="275" r:id="rId20"/>
    <p:sldId id="277" r:id="rId21"/>
    <p:sldId id="281" r:id="rId22"/>
    <p:sldId id="282" r:id="rId23"/>
    <p:sldId id="28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009900"/>
    <a:srgbClr val="FF0000"/>
    <a:srgbClr val="33CC33"/>
    <a:srgbClr val="FF6600"/>
    <a:srgbClr val="FF9900"/>
    <a:srgbClr val="FFCCCC"/>
    <a:srgbClr val="660033"/>
    <a:srgbClr val="000066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3" autoAdjust="0"/>
    <p:restoredTop sz="94660"/>
  </p:normalViewPr>
  <p:slideViewPr>
    <p:cSldViewPr>
      <p:cViewPr varScale="1">
        <p:scale>
          <a:sx n="82" d="100"/>
          <a:sy n="82" d="100"/>
        </p:scale>
        <p:origin x="-15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39A0F-03B5-4C4C-8BBB-18AB304A5A09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2F2AE3-EDD1-4A36-B47D-EE6A69611C9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F2AE3-EDD1-4A36-B47D-EE6A69611C9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F2AE3-EDD1-4A36-B47D-EE6A69611C9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AAE73-87D2-47C9-B37C-004990F63891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E8036-1CA5-4366-8012-E46F1A6E8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AAE73-87D2-47C9-B37C-004990F63891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E8036-1CA5-4366-8012-E46F1A6E8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AAE73-87D2-47C9-B37C-004990F63891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E8036-1CA5-4366-8012-E46F1A6E8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AAE73-87D2-47C9-B37C-004990F63891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E8036-1CA5-4366-8012-E46F1A6E8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AAE73-87D2-47C9-B37C-004990F63891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E8036-1CA5-4366-8012-E46F1A6E8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AAE73-87D2-47C9-B37C-004990F63891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E8036-1CA5-4366-8012-E46F1A6E8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AAE73-87D2-47C9-B37C-004990F63891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E8036-1CA5-4366-8012-E46F1A6E8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AAE73-87D2-47C9-B37C-004990F63891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E8036-1CA5-4366-8012-E46F1A6E8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AAE73-87D2-47C9-B37C-004990F63891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E8036-1CA5-4366-8012-E46F1A6E8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AAE73-87D2-47C9-B37C-004990F63891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E8036-1CA5-4366-8012-E46F1A6E8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AAE73-87D2-47C9-B37C-004990F63891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E8036-1CA5-4366-8012-E46F1A6E8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AAE73-87D2-47C9-B37C-004990F63891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E8036-1CA5-4366-8012-E46F1A6E8B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026767"/>
          </a:xfrm>
        </p:spPr>
        <p:txBody>
          <a:bodyPr>
            <a:normAutofit fontScale="90000"/>
          </a:bodyPr>
          <a:lstStyle/>
          <a:p>
            <a:r>
              <a:rPr lang="ru-RU" sz="6600" b="1" i="1" dirty="0" smtClean="0">
                <a:solidFill>
                  <a:schemeClr val="accent4">
                    <a:lumMod val="75000"/>
                  </a:schemeClr>
                </a:solidFill>
              </a:rPr>
              <a:t>Посмотрите-ка, ребятки,</a:t>
            </a:r>
            <a:br>
              <a:rPr lang="ru-RU" sz="6600" b="1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6600" b="1" i="1" dirty="0" smtClean="0">
                <a:solidFill>
                  <a:schemeClr val="accent4">
                    <a:lumMod val="75000"/>
                  </a:schemeClr>
                </a:solidFill>
              </a:rPr>
              <a:t>краски выросли на грядке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!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Свёкла тоже цвет дает.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И она нам  подойдет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6146" name="Picture 2" descr="F:\ФОТО НА ПРОЕКТ\SAM_01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28736"/>
            <a:ext cx="2928958" cy="4882964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147" name="Picture 3" descr="F:\ФОТО НА ПРОЕКТ\SAM_019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14612" y="1500174"/>
            <a:ext cx="3214710" cy="4954646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Picture 2" descr="F:\ФОТО НА ПРОЕКТ\SAM_0200.JPG"/>
          <p:cNvPicPr>
            <a:picLocks noChangeAspect="1" noChangeArrowheads="1"/>
          </p:cNvPicPr>
          <p:nvPr/>
        </p:nvPicPr>
        <p:blipFill>
          <a:blip r:embed="rId4" cstate="screen"/>
          <a:srcRect t="-1347"/>
          <a:stretch>
            <a:fillRect/>
          </a:stretch>
        </p:blipFill>
        <p:spPr bwMode="auto">
          <a:xfrm>
            <a:off x="5715009" y="1571612"/>
            <a:ext cx="3434486" cy="4699803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357166"/>
            <a:ext cx="3186106" cy="6215106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0066"/>
                </a:solidFill>
              </a:rPr>
              <a:t>Если свёклу мы возьмем,</a:t>
            </a:r>
            <a:br>
              <a:rPr lang="ru-RU" sz="4000" dirty="0" smtClean="0">
                <a:solidFill>
                  <a:srgbClr val="000066"/>
                </a:solidFill>
              </a:rPr>
            </a:br>
            <a:r>
              <a:rPr lang="ru-RU" sz="4000" dirty="0" smtClean="0">
                <a:solidFill>
                  <a:srgbClr val="000066"/>
                </a:solidFill>
              </a:rPr>
              <a:t>Срезом к ткани поднесем,</a:t>
            </a:r>
            <a:br>
              <a:rPr lang="ru-RU" sz="4000" dirty="0" smtClean="0">
                <a:solidFill>
                  <a:srgbClr val="000066"/>
                </a:solidFill>
              </a:rPr>
            </a:br>
            <a:r>
              <a:rPr lang="ru-RU" sz="4000" dirty="0" smtClean="0">
                <a:solidFill>
                  <a:srgbClr val="000066"/>
                </a:solidFill>
              </a:rPr>
              <a:t>То увидим яркий цвет –</a:t>
            </a:r>
            <a:br>
              <a:rPr lang="ru-RU" sz="4000" dirty="0" smtClean="0">
                <a:solidFill>
                  <a:srgbClr val="000066"/>
                </a:solidFill>
              </a:rPr>
            </a:br>
            <a:r>
              <a:rPr lang="ru-RU" sz="4000" dirty="0" smtClean="0">
                <a:solidFill>
                  <a:srgbClr val="000066"/>
                </a:solidFill>
              </a:rPr>
              <a:t>Свёкла оставляет след.</a:t>
            </a:r>
            <a:r>
              <a:rPr lang="ru-RU" sz="3200" dirty="0" smtClean="0">
                <a:solidFill>
                  <a:srgbClr val="660066"/>
                </a:solidFill>
              </a:rPr>
              <a:t/>
            </a:r>
            <a:br>
              <a:rPr lang="ru-RU" sz="3200" dirty="0" smtClean="0">
                <a:solidFill>
                  <a:srgbClr val="660066"/>
                </a:solidFill>
              </a:rPr>
            </a:br>
            <a:endParaRPr lang="ru-RU" sz="3200" dirty="0">
              <a:solidFill>
                <a:srgbClr val="660066"/>
              </a:solidFill>
            </a:endParaRPr>
          </a:p>
        </p:txBody>
      </p:sp>
      <p:pic>
        <p:nvPicPr>
          <p:cNvPr id="19458" name="Picture 2" descr="F:\ФОТО НА ПРОЕКТ\SAM_02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5873" y="378325"/>
            <a:ext cx="5074809" cy="6265385"/>
          </a:xfrm>
          <a:prstGeom prst="flowChartMultidocument">
            <a:avLst/>
          </a:prstGeom>
          <a:ln w="38100">
            <a:solidFill>
              <a:schemeClr val="accent2">
                <a:lumMod val="75000"/>
              </a:schemeClr>
            </a:solidFill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8000">
              <a:srgbClr val="DDEBCF">
                <a:alpha val="22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43050"/>
          </a:xfrm>
        </p:spPr>
        <p:txBody>
          <a:bodyPr>
            <a:noAutofit/>
          </a:bodyPr>
          <a:lstStyle/>
          <a:p>
            <a:r>
              <a:rPr lang="ru-RU" sz="2800" dirty="0" smtClean="0"/>
              <a:t>С грядки огурец сорвем</a:t>
            </a:r>
            <a:br>
              <a:rPr lang="ru-RU" sz="2800" dirty="0" smtClean="0"/>
            </a:br>
            <a:r>
              <a:rPr lang="ru-RU" sz="2800" dirty="0" smtClean="0"/>
              <a:t>И на </a:t>
            </a:r>
            <a:r>
              <a:rPr lang="ru-RU" sz="2800" dirty="0" err="1" smtClean="0"/>
              <a:t>тёрочке</a:t>
            </a:r>
            <a:r>
              <a:rPr lang="ru-RU" sz="2800" dirty="0" smtClean="0"/>
              <a:t> натрем.</a:t>
            </a:r>
            <a:br>
              <a:rPr lang="ru-RU" sz="2800" dirty="0" smtClean="0"/>
            </a:br>
            <a:r>
              <a:rPr lang="ru-RU" sz="2800" dirty="0" smtClean="0"/>
              <a:t>Сразу видно стало нам-</a:t>
            </a:r>
            <a:br>
              <a:rPr lang="ru-RU" sz="2800" dirty="0" smtClean="0"/>
            </a:br>
            <a:r>
              <a:rPr lang="ru-RU" sz="2800" dirty="0" smtClean="0"/>
              <a:t>не сменила цвета ткань.</a:t>
            </a:r>
            <a:endParaRPr lang="ru-RU" sz="2800" dirty="0"/>
          </a:p>
        </p:txBody>
      </p:sp>
      <p:pic>
        <p:nvPicPr>
          <p:cNvPr id="8194" name="Picture 2" descr="F:\ФОТО НА ПРОЕКТ\SAM_02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785926"/>
            <a:ext cx="3357586" cy="4537644"/>
          </a:xfrm>
          <a:prstGeom prst="flowChartInputOutput">
            <a:avLst/>
          </a:prstGeom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195" name="Picture 3" descr="F:\ФОТО НА ПРОЕКТ\SAM_02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1714488"/>
            <a:ext cx="3429024" cy="4581734"/>
          </a:xfrm>
          <a:prstGeom prst="flowChartInputOutput">
            <a:avLst/>
          </a:prstGeom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>
            <a:alpha val="5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285992"/>
            <a:ext cx="3857652" cy="150019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Взгляд вокруг мы обвели,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Апельсин в саду нашли.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Интересно стало нам: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Может им покрасим ткань?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42" name="Picture 2" descr="F:\102NIKON\DSCN04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57884" y="142852"/>
            <a:ext cx="3000396" cy="2832337"/>
          </a:xfrm>
          <a:prstGeom prst="flowChartPreparation">
            <a:avLst/>
          </a:prstGeom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Picture 2" descr="F:\ФОТО НА ПРОЕКТ\SAM_019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8" y="3786190"/>
            <a:ext cx="3434404" cy="2786058"/>
          </a:xfrm>
          <a:prstGeom prst="hexagon">
            <a:avLst/>
          </a:prstGeom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 descr="C:\Users\Эльдорадо\Desktop\102NIKON\DSCN0473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7158" y="3857628"/>
            <a:ext cx="2928958" cy="2786058"/>
          </a:xfrm>
          <a:prstGeom prst="flowChartDisplay">
            <a:avLst/>
          </a:prstGeom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Рисунок 6" descr="C:\Users\Эльдорадо\Desktop\102NIKON\DSCN0468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3214710" cy="2235965"/>
          </a:xfrm>
          <a:prstGeom prst="flowChartDisplay">
            <a:avLst/>
          </a:prstGeom>
          <a:noFill/>
          <a:ln>
            <a:noFill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28604"/>
            <a:ext cx="8496944" cy="292895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660033"/>
                </a:solidFill>
              </a:rPr>
              <a:t>Ягоды растут в саду,</a:t>
            </a:r>
            <a:br>
              <a:rPr lang="ru-RU" sz="2700" dirty="0" smtClean="0">
                <a:solidFill>
                  <a:srgbClr val="660033"/>
                </a:solidFill>
              </a:rPr>
            </a:br>
            <a:r>
              <a:rPr lang="ru-RU" sz="2700" dirty="0" smtClean="0">
                <a:solidFill>
                  <a:srgbClr val="660033"/>
                </a:solidFill>
              </a:rPr>
              <a:t>Я туда сейчас пойду.</a:t>
            </a:r>
            <a:br>
              <a:rPr lang="ru-RU" sz="2700" dirty="0" smtClean="0">
                <a:solidFill>
                  <a:srgbClr val="660033"/>
                </a:solidFill>
              </a:rPr>
            </a:br>
            <a:r>
              <a:rPr lang="ru-RU" sz="2700" dirty="0" smtClean="0">
                <a:solidFill>
                  <a:srgbClr val="660033"/>
                </a:solidFill>
              </a:rPr>
              <a:t>Соберу в лукошко </a:t>
            </a:r>
            <a:br>
              <a:rPr lang="ru-RU" sz="2700" dirty="0" smtClean="0">
                <a:solidFill>
                  <a:srgbClr val="660033"/>
                </a:solidFill>
              </a:rPr>
            </a:br>
            <a:r>
              <a:rPr lang="ru-RU" sz="2700" dirty="0" smtClean="0">
                <a:solidFill>
                  <a:srgbClr val="660033"/>
                </a:solidFill>
              </a:rPr>
              <a:t>Ягодок немножко. </a:t>
            </a:r>
            <a:br>
              <a:rPr lang="ru-RU" sz="2700" dirty="0" smtClean="0">
                <a:solidFill>
                  <a:srgbClr val="660033"/>
                </a:solidFill>
              </a:rPr>
            </a:br>
            <a:r>
              <a:rPr lang="ru-RU" sz="2700" dirty="0" smtClean="0">
                <a:solidFill>
                  <a:srgbClr val="660033"/>
                </a:solidFill>
              </a:rPr>
              <a:t>Облепиху я помну,</a:t>
            </a:r>
            <a:br>
              <a:rPr lang="ru-RU" sz="2700" dirty="0" smtClean="0">
                <a:solidFill>
                  <a:srgbClr val="660033"/>
                </a:solidFill>
              </a:rPr>
            </a:br>
            <a:r>
              <a:rPr lang="ru-RU" sz="2700" dirty="0" smtClean="0">
                <a:solidFill>
                  <a:srgbClr val="660033"/>
                </a:solidFill>
              </a:rPr>
              <a:t>Ткань  в нее я обмакну.</a:t>
            </a:r>
            <a:br>
              <a:rPr lang="ru-RU" sz="2700" dirty="0" smtClean="0">
                <a:solidFill>
                  <a:srgbClr val="660033"/>
                </a:solidFill>
              </a:rPr>
            </a:br>
            <a:r>
              <a:rPr lang="ru-RU" sz="2700" dirty="0" smtClean="0">
                <a:solidFill>
                  <a:srgbClr val="660033"/>
                </a:solidFill>
              </a:rPr>
              <a:t>Цвет оранжевый теперь,</a:t>
            </a:r>
            <a:br>
              <a:rPr lang="ru-RU" sz="2700" dirty="0" smtClean="0">
                <a:solidFill>
                  <a:srgbClr val="660033"/>
                </a:solidFill>
              </a:rPr>
            </a:br>
            <a:r>
              <a:rPr lang="ru-RU" sz="2700" dirty="0" smtClean="0">
                <a:solidFill>
                  <a:srgbClr val="660033"/>
                </a:solidFill>
              </a:rPr>
              <a:t>Ты уж мне, дружок, поверь</a:t>
            </a:r>
            <a:r>
              <a:rPr lang="ru-RU" sz="2400" dirty="0" smtClean="0">
                <a:solidFill>
                  <a:srgbClr val="660033"/>
                </a:solidFill>
              </a:rPr>
              <a:t>.</a:t>
            </a:r>
            <a:endParaRPr lang="ru-RU" sz="2400" dirty="0">
              <a:solidFill>
                <a:srgbClr val="660033"/>
              </a:solidFill>
            </a:endParaRPr>
          </a:p>
        </p:txBody>
      </p:sp>
      <p:pic>
        <p:nvPicPr>
          <p:cNvPr id="11266" name="Picture 2" descr="F:\102NIKON\DSCN048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285728"/>
            <a:ext cx="2214578" cy="3643314"/>
          </a:xfrm>
          <a:prstGeom prst="rect">
            <a:avLst/>
          </a:prstGeom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Picture 2" descr="F:\102NIKON\DSCN048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43702" y="357166"/>
            <a:ext cx="2143140" cy="3595840"/>
          </a:xfrm>
          <a:prstGeom prst="rect">
            <a:avLst/>
          </a:prstGeom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6" name="Picture 2" descr="H:\102NIKON\DSCN048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4000504"/>
            <a:ext cx="3870409" cy="2643206"/>
          </a:xfrm>
          <a:prstGeom prst="flowChartAlternateProcess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50" name="Picture 2" descr="C:\Users\Елена\Desktop\DSCN047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86314" y="4214818"/>
            <a:ext cx="4071966" cy="2335392"/>
          </a:xfrm>
          <a:prstGeom prst="flowChartAlternateProcess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9900"/>
                </a:solidFill>
              </a:rPr>
              <a:t>Вишня тоже сок дает,</a:t>
            </a:r>
            <a:br>
              <a:rPr lang="ru-RU" sz="2400" dirty="0" smtClean="0">
                <a:solidFill>
                  <a:srgbClr val="FF9900"/>
                </a:solidFill>
              </a:rPr>
            </a:br>
            <a:r>
              <a:rPr lang="ru-RU" sz="2400" dirty="0" smtClean="0">
                <a:solidFill>
                  <a:srgbClr val="FF9900"/>
                </a:solidFill>
              </a:rPr>
              <a:t>И она нам подойдет.</a:t>
            </a:r>
            <a:endParaRPr lang="ru-RU" sz="2400" dirty="0">
              <a:solidFill>
                <a:srgbClr val="FF9900"/>
              </a:solidFill>
            </a:endParaRPr>
          </a:p>
        </p:txBody>
      </p:sp>
      <p:pic>
        <p:nvPicPr>
          <p:cNvPr id="13314" name="Picture 2" descr="F:\102NIKON\DSCN04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571876"/>
            <a:ext cx="3585580" cy="3064041"/>
          </a:xfrm>
          <a:prstGeom prst="ellipse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99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316" name="Picture 4" descr="F:\102NIKON\DSCN049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93392" y="3214686"/>
            <a:ext cx="4550569" cy="3500438"/>
          </a:xfrm>
          <a:prstGeom prst="flowChartAlternateProcess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317" name="Picture 5" descr="F:\102NIKON\DSCN049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57852" y="142852"/>
            <a:ext cx="3286148" cy="3012407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7" name="Picture 3" descr="F:\ПРОЕКТ на конкурс\102NIKON\DSCN047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500042"/>
            <a:ext cx="3289639" cy="2975980"/>
          </a:xfrm>
          <a:prstGeom prst="ellipse">
            <a:avLst/>
          </a:prstGeom>
          <a:noFill/>
          <a:ln>
            <a:solidFill>
              <a:srgbClr val="0070C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 tmFilter="0,0; .5, 1; 1, 1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0024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Черная смородина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Тоже пригодится,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Интересно, какой цвет 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Может получиться?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4338" name="Picture 2" descr="F:\102NIKON\DSCN049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4071942"/>
            <a:ext cx="3589760" cy="2571768"/>
          </a:xfrm>
          <a:prstGeom prst="flowChartAlternateProcess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Picture 6" descr="F:\102NIKON\DSCN049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142852"/>
            <a:ext cx="2701944" cy="2643206"/>
          </a:xfrm>
          <a:prstGeom prst="flowChartAlternateProcess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4340" name="Picture 4" descr="F:\102NIKON\DSCN049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28860" y="1928802"/>
            <a:ext cx="4143404" cy="2143140"/>
          </a:xfrm>
          <a:prstGeom prst="flowChartAlternateProcess">
            <a:avLst/>
          </a:prstGeom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4341" name="Picture 5" descr="F:\102NIKON\DSCN049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929190" y="4214818"/>
            <a:ext cx="4000496" cy="2369067"/>
          </a:xfrm>
          <a:prstGeom prst="flowChartAlternateProcess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50" name="Picture 2" descr="F:\ПРОЕКТ на конкурс\102NIKON\DSCN046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000760" y="142852"/>
            <a:ext cx="3000428" cy="2546944"/>
          </a:xfrm>
          <a:prstGeom prst="flowChartAlternateProcess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0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8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9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85738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Мы трудились, не скучая,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И попить решили чаю.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Чай мы крепкий заварили,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Ткань  в стаканчик опустили.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5364" name="Picture 4" descr="F:\102NIKON\DSCN05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2857496"/>
            <a:ext cx="2928958" cy="3857628"/>
          </a:xfrm>
          <a:prstGeom prst="flowChartAlternateProcess">
            <a:avLst/>
          </a:prstGeom>
          <a:ln w="5715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5" name="Picture 5" descr="F:\102NIKON\DSCN05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44" y="214290"/>
            <a:ext cx="2714644" cy="2214578"/>
          </a:xfrm>
          <a:prstGeom prst="pentagon">
            <a:avLst/>
          </a:prstGeom>
          <a:ln w="5715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6" name="Picture 6" descr="F:\102NIKON\DSCN05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57554" y="2285992"/>
            <a:ext cx="3000396" cy="3050205"/>
          </a:xfrm>
          <a:prstGeom prst="flowChartDelay">
            <a:avLst/>
          </a:prstGeom>
          <a:ln w="38100" cap="sq">
            <a:solidFill>
              <a:srgbClr val="FF66CC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8" name="Picture 8" descr="F:\102NIKON\DSCN052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72198" y="2714620"/>
            <a:ext cx="2950832" cy="3929090"/>
          </a:xfrm>
          <a:prstGeom prst="trapezoid">
            <a:avLst/>
          </a:prstGeom>
          <a:ln w="5715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3" descr="F:\102NIKON\DSCN050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357950" y="285728"/>
            <a:ext cx="2607487" cy="2143140"/>
          </a:xfrm>
          <a:prstGeom prst="plaque">
            <a:avLst/>
          </a:prstGeom>
          <a:ln w="5715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Пакетик чайный мы возьмем,</a:t>
            </a:r>
            <a:b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На ткань рисунок нанесем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17410" name="Picture 2" descr="F:\102NIKON\DSCN05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21039620">
            <a:off x="209436" y="1396552"/>
            <a:ext cx="4244482" cy="2927772"/>
          </a:xfrm>
          <a:prstGeom prst="flowChartAlternateProcess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7411" name="Picture 3" descr="F:\102NIKON\DSCN05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00364" y="3714752"/>
            <a:ext cx="4101606" cy="3000396"/>
          </a:xfrm>
          <a:prstGeom prst="flowChartAlternateProcess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7412" name="Picture 4" descr="F:\102NIKON\DSCN052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 rot="313832">
            <a:off x="5209596" y="1393728"/>
            <a:ext cx="3737407" cy="2357454"/>
          </a:xfrm>
          <a:prstGeom prst="rect">
            <a:avLst/>
          </a:prstGeom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32000">
              <a:srgbClr val="D6B19C">
                <a:alpha val="56000"/>
              </a:srgbClr>
            </a:gs>
            <a:gs pos="30000">
              <a:srgbClr val="D49E6C"/>
            </a:gs>
            <a:gs pos="70000">
              <a:srgbClr val="A65528">
                <a:alpha val="51000"/>
              </a:srgbClr>
            </a:gs>
            <a:gs pos="100000">
              <a:srgbClr val="66301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7145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Может кофе нам налить?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Ткань туда нам опустить?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Ткань окрасилась и вот,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Нам и кофе подойдет.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6387" name="Picture 3" descr="F:\102NIKON\DSCN05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857364"/>
            <a:ext cx="3500462" cy="1969232"/>
          </a:xfrm>
          <a:prstGeom prst="round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Picture 7" descr="F:\102NIKON\DSCN051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 t="-1387"/>
          <a:stretch>
            <a:fillRect/>
          </a:stretch>
        </p:blipFill>
        <p:spPr bwMode="auto">
          <a:xfrm>
            <a:off x="285720" y="4000504"/>
            <a:ext cx="3929090" cy="2688912"/>
          </a:xfrm>
          <a:prstGeom prst="flowChartAlternateProcess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6388" name="Picture 4" descr="F:\ФОТО НА ПРОЕКТ\SAM_02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5862986" y="1352196"/>
            <a:ext cx="2633001" cy="3071834"/>
          </a:xfrm>
          <a:prstGeom prst="ellipse">
            <a:avLst/>
          </a:prstGeom>
          <a:ln w="63500" cap="rnd">
            <a:solidFill>
              <a:schemeClr val="accent6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6" name="Picture 2" descr="C:\Users\Елена\Desktop\DSCN051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2066" y="4286256"/>
            <a:ext cx="3500462" cy="2399319"/>
          </a:xfrm>
          <a:prstGeom prst="roundRect">
            <a:avLst/>
          </a:prstGeom>
          <a:solidFill>
            <a:srgbClr val="000000">
              <a:shade val="95000"/>
            </a:srgbClr>
          </a:solidFill>
          <a:ln w="381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600" decel="100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600" decel="100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00" decel="100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00" decel="100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  <a:blipFill dpi="0" rotWithShape="1">
            <a:blip r:embed="rId2" cstate="screen">
              <a:alphaModFix amt="62000"/>
            </a:blip>
            <a:srcRect/>
            <a:stretch>
              <a:fillRect/>
            </a:stretch>
          </a:blipFill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 проекта: экспериментально -  исследовательский.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Вид проекта: Групповой.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Срок: Среднесрочный.</a:t>
            </a:r>
          </a:p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проекта: Дети подготовительной группы: </a:t>
            </a:r>
            <a:r>
              <a:rPr lang="ru-RU" sz="3600" i="1" dirty="0" err="1" smtClean="0">
                <a:solidFill>
                  <a:schemeClr val="accent2">
                    <a:lumMod val="50000"/>
                  </a:schemeClr>
                </a:solidFill>
              </a:rPr>
              <a:t>Безгодов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 Артем, </a:t>
            </a:r>
            <a:r>
              <a:rPr lang="ru-RU" sz="3600" i="1" dirty="0" err="1" smtClean="0">
                <a:solidFill>
                  <a:schemeClr val="accent2">
                    <a:lumMod val="50000"/>
                  </a:schemeClr>
                </a:solidFill>
              </a:rPr>
              <a:t>Касумов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 Али, Михеева Валерия,  </a:t>
            </a:r>
            <a:r>
              <a:rPr lang="ru-RU" sz="3600" i="1" dirty="0" err="1" smtClean="0">
                <a:solidFill>
                  <a:schemeClr val="accent2">
                    <a:lumMod val="50000"/>
                  </a:schemeClr>
                </a:solidFill>
              </a:rPr>
              <a:t>Риффель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 Андрей,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воспитатели, родители.</a:t>
            </a:r>
          </a:p>
          <a:p>
            <a:pPr algn="ctr">
              <a:buNone/>
            </a:pPr>
            <a:endParaRPr lang="ru-RU" sz="44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Ткань, друзья, мы просушили.</a:t>
            </a:r>
            <a:b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Что ж в конце мы получили?</a:t>
            </a:r>
            <a:b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Результат вы посмотрите.</a:t>
            </a:r>
            <a:b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</a:rPr>
              <a:t>Работу нашу оцените.</a:t>
            </a:r>
            <a:endParaRPr lang="ru-RU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8434" name="Picture 2" descr="F:\102NIKON\DSCN05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20255102">
            <a:off x="61834" y="1755077"/>
            <a:ext cx="4903094" cy="27579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5" name="Picture 3" descr="F:\102NIKON\DSCN05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810671">
            <a:off x="4895365" y="1342167"/>
            <a:ext cx="3993164" cy="29006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8" name="Picture 6" descr="F:\ФОТО НА ПРОЕКТ\SAM_021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54" y="3857628"/>
            <a:ext cx="3500462" cy="2876205"/>
          </a:xfrm>
          <a:prstGeom prst="snip2DiagRect">
            <a:avLst/>
          </a:prstGeom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 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Проведя эксперимент,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Мы узнали сей момент: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Что окрасил ткани кусок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</a:rPr>
              <a:t>Свежевыжатый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, лишь сок.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А отпечатки оставил на ней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Свежий срез у овощей.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Мы напомним вам, ребятки,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Что краски выросли на грядке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Picture 5" descr="F:\102NIKON\DSCN05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28" y="3000372"/>
            <a:ext cx="6420990" cy="3643338"/>
          </a:xfrm>
          <a:prstGeom prst="round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Золушке мы угодили,</a:t>
            </a:r>
            <a:br>
              <a:rPr lang="ru-RU" sz="2400" dirty="0" smtClean="0"/>
            </a:br>
            <a:r>
              <a:rPr lang="ru-RU" sz="2400" dirty="0" smtClean="0"/>
              <a:t>Для платья краски получили.</a:t>
            </a:r>
            <a:br>
              <a:rPr lang="ru-RU" sz="2400" dirty="0" smtClean="0"/>
            </a:br>
            <a:r>
              <a:rPr lang="ru-RU" sz="2400" dirty="0" smtClean="0"/>
              <a:t>Ткань окрасили и вот,</a:t>
            </a:r>
            <a:br>
              <a:rPr lang="ru-RU" sz="2400" dirty="0" smtClean="0"/>
            </a:br>
            <a:r>
              <a:rPr lang="ru-RU" sz="2400" dirty="0" smtClean="0"/>
              <a:t>на бал Золушка пойдет.</a:t>
            </a:r>
            <a:br>
              <a:rPr lang="ru-RU" sz="2400" dirty="0" smtClean="0"/>
            </a:br>
            <a:r>
              <a:rPr lang="ru-RU" sz="2400" dirty="0" smtClean="0"/>
              <a:t>Цвет вишневый выбираем,</a:t>
            </a:r>
            <a:br>
              <a:rPr lang="ru-RU" sz="2400" dirty="0" smtClean="0"/>
            </a:br>
            <a:r>
              <a:rPr lang="ru-RU" sz="2400" dirty="0" smtClean="0"/>
              <a:t>Её к принцу отправляем.</a:t>
            </a:r>
            <a:endParaRPr lang="ru-RU" sz="2400" dirty="0"/>
          </a:p>
        </p:txBody>
      </p:sp>
      <p:pic>
        <p:nvPicPr>
          <p:cNvPr id="4" name="Picture 2" descr="C:\Users\domo\Desktop\SAM_04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206358">
            <a:off x="3619668" y="3213100"/>
            <a:ext cx="1904664" cy="2913063"/>
          </a:xfrm>
          <a:prstGeom prst="rect">
            <a:avLst/>
          </a:prstGeom>
          <a:ln w="57150">
            <a:solidFill>
              <a:srgbClr val="0099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00240"/>
            <a:ext cx="8229600" cy="3643338"/>
          </a:xfrm>
        </p:spPr>
        <p:txBody>
          <a:bodyPr/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domo\Pictures\Рисунок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965795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1928794" y="1571612"/>
            <a:ext cx="5429288" cy="40719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cs typeface="Aharoni" pitchFamily="2" charset="-79"/>
              </a:rPr>
              <a:t>Спасибо за внимание!</a:t>
            </a:r>
            <a:endParaRPr lang="ru-RU" sz="6000" dirty="0"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46000"/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Цель: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r>
              <a:rPr lang="ru-RU" dirty="0"/>
              <a:t> </a:t>
            </a:r>
            <a:r>
              <a:rPr lang="ru-RU" sz="4400" dirty="0">
                <a:solidFill>
                  <a:srgbClr val="002060"/>
                </a:solidFill>
              </a:rPr>
              <a:t>Выяснить, какие природные красители можно использовать при </a:t>
            </a:r>
            <a:r>
              <a:rPr lang="ru-RU" sz="4400" dirty="0" smtClean="0">
                <a:solidFill>
                  <a:srgbClr val="002060"/>
                </a:solidFill>
              </a:rPr>
              <a:t>окрашивании </a:t>
            </a:r>
            <a:r>
              <a:rPr lang="ru-RU" sz="4400" dirty="0">
                <a:solidFill>
                  <a:srgbClr val="002060"/>
                </a:solidFill>
              </a:rPr>
              <a:t>тканей,  провести исследование по получению натуральных красителей.</a:t>
            </a:r>
          </a:p>
          <a:p>
            <a:pPr>
              <a:buNone/>
            </a:pPr>
            <a:endParaRPr lang="ru-RU" sz="4400" dirty="0"/>
          </a:p>
          <a:p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8863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b="1" dirty="0" smtClean="0">
                <a:solidFill>
                  <a:srgbClr val="002060"/>
                </a:solidFill>
              </a:rPr>
              <a:t>                           Задачи </a:t>
            </a:r>
            <a:r>
              <a:rPr lang="ru-RU" sz="9600" b="1" dirty="0">
                <a:solidFill>
                  <a:srgbClr val="002060"/>
                </a:solidFill>
              </a:rPr>
              <a:t>для детей:</a:t>
            </a:r>
            <a:endParaRPr lang="ru-RU" sz="9600" dirty="0">
              <a:solidFill>
                <a:srgbClr val="002060"/>
              </a:solidFill>
            </a:endParaRPr>
          </a:p>
          <a:p>
            <a:pPr lvl="0"/>
            <a:r>
              <a:rPr lang="ru-RU" sz="9600" dirty="0">
                <a:solidFill>
                  <a:srgbClr val="002060"/>
                </a:solidFill>
              </a:rPr>
              <a:t>Выяснить какие природные красители можно использовать при окрашивании ткани;</a:t>
            </a:r>
          </a:p>
          <a:p>
            <a:pPr lvl="0"/>
            <a:r>
              <a:rPr lang="ru-RU" sz="9600" dirty="0">
                <a:solidFill>
                  <a:srgbClr val="002060"/>
                </a:solidFill>
              </a:rPr>
              <a:t>Получить некоторые красители из натурального сырья;</a:t>
            </a:r>
          </a:p>
          <a:p>
            <a:pPr lvl="0"/>
            <a:r>
              <a:rPr lang="ru-RU" sz="9600" dirty="0">
                <a:solidFill>
                  <a:srgbClr val="002060"/>
                </a:solidFill>
              </a:rPr>
              <a:t>Окрасить ткань полученными красителями;</a:t>
            </a:r>
          </a:p>
          <a:p>
            <a:pPr lvl="0"/>
            <a:r>
              <a:rPr lang="ru-RU" sz="9600" dirty="0">
                <a:solidFill>
                  <a:srgbClr val="002060"/>
                </a:solidFill>
              </a:rPr>
              <a:t>Сравнить цвет окрашенной ткани с предполагаемым.</a:t>
            </a:r>
          </a:p>
          <a:p>
            <a:endParaRPr lang="ru-RU" sz="9600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9600" b="1" dirty="0" smtClean="0">
                <a:solidFill>
                  <a:srgbClr val="002060"/>
                </a:solidFill>
              </a:rPr>
              <a:t>                         Задачи </a:t>
            </a:r>
            <a:r>
              <a:rPr lang="ru-RU" sz="9600" b="1" dirty="0">
                <a:solidFill>
                  <a:srgbClr val="002060"/>
                </a:solidFill>
              </a:rPr>
              <a:t>для педагога:</a:t>
            </a:r>
            <a:endParaRPr lang="ru-RU" sz="9600" dirty="0">
              <a:solidFill>
                <a:srgbClr val="002060"/>
              </a:solidFill>
            </a:endParaRPr>
          </a:p>
          <a:p>
            <a:pPr lvl="0"/>
            <a:r>
              <a:rPr lang="ru-RU" sz="9600" dirty="0">
                <a:solidFill>
                  <a:srgbClr val="002060"/>
                </a:solidFill>
              </a:rPr>
              <a:t>Привлечь родителей к образовательному процессу через проведение опытов в домашних условиях;</a:t>
            </a:r>
          </a:p>
          <a:p>
            <a:pPr lvl="0"/>
            <a:r>
              <a:rPr lang="ru-RU" sz="9600" dirty="0">
                <a:solidFill>
                  <a:srgbClr val="002060"/>
                </a:solidFill>
              </a:rPr>
              <a:t>Развивать воображение, фантазию и логическое мышление у детей; развивать познавательный интерес, желание наблюдать, исследовать, расширять представления о возможностях даров природы;</a:t>
            </a:r>
          </a:p>
          <a:p>
            <a:pPr lvl="0"/>
            <a:r>
              <a:rPr lang="ru-RU" sz="9600" dirty="0">
                <a:solidFill>
                  <a:srgbClr val="002060"/>
                </a:solidFill>
              </a:rPr>
              <a:t>Способствовать развитию понимания причинно-следственных связей (окрашивать может только свежий сок).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 shadeToTitle="1"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</a:rPr>
              <a:t>Гипотеза: Краситель для ткани можно получить самостоятельно , цвет</a:t>
            </a:r>
          </a:p>
          <a:p>
            <a:pPr>
              <a:buNone/>
            </a:pPr>
            <a:r>
              <a:rPr lang="ru-RU" sz="6000" dirty="0" smtClean="0">
                <a:solidFill>
                  <a:schemeClr val="tx2">
                    <a:lumMod val="75000"/>
                  </a:schemeClr>
                </a:solidFill>
              </a:rPr>
              <a:t>ткани будет соответствовать цвету, использованного сырья.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274638"/>
            <a:ext cx="3610744" cy="603468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Собралась я на бал, 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принц меня к себе позвал.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Только платье даме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сшили с белой ткани.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Я ж хотела, чтоб наряд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всех гостей привлек бы взгляд.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Вмиг ученых собрала,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Им задачу задала.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Ребятки, опыт проведите,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для платья краску мне найдите.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2" descr="C:\Users\domo\Desktop\SAM_041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21327500">
            <a:off x="457200" y="1355487"/>
            <a:ext cx="3970338" cy="3748564"/>
          </a:xfrm>
          <a:prstGeom prst="ellipse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94421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Началась у нас работа,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ткань окрасить нам охота.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Взор на грядки навели,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видят овощи они.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 огороде там и тут</a:t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Краски на грядочке растут.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0" name="Picture 2" descr="F:\ФОТО НА ПРОЕКТ\SAM_01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3000372"/>
            <a:ext cx="4383368" cy="2900620"/>
          </a:xfrm>
          <a:prstGeom prst="flowChartAlternateProcess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F:\ФОТО НА ПРОЕКТ\SAM_017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2928934"/>
            <a:ext cx="3929090" cy="2946818"/>
          </a:xfrm>
          <a:prstGeom prst="flowChartAlternateProcess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С грядки мы морковь сорвали,</a:t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Сок морковный добывали.</a:t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Ткань окрасили мы им.</a:t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Цветом стала вот таким.</a:t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7" name="Picture 3" descr="F:\ПРОЕКТ на конкурс\102NIKON\DSCN04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20890806">
            <a:off x="143699" y="276660"/>
            <a:ext cx="3096344" cy="3816424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1029" name="Picture 5" descr="F:\ПРОЕКТ на конкурс\102NIKON\DSCN047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69543">
            <a:off x="5592441" y="1152464"/>
            <a:ext cx="3465920" cy="2930033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</p:pic>
      <p:pic>
        <p:nvPicPr>
          <p:cNvPr id="1028" name="Picture 4" descr="F:\ПРОЕКТ на конкурс\102NIKON\DSCN046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00298" y="3929066"/>
            <a:ext cx="4071966" cy="2751329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Вот петрушка и укроп…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Зелень – тоже подойдет.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Ткань окрасим ею мы,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добавим в платье зелени.</a:t>
            </a:r>
            <a:b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122" name="Picture 2" descr="F:\ФОТО НА ПРОЕКТ\SAM_01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3834895"/>
            <a:ext cx="4071966" cy="30231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F:\102NIKON\DSCN05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51511" y="1357298"/>
            <a:ext cx="3963893" cy="2665376"/>
          </a:xfrm>
          <a:prstGeom prst="flowChartAlternateProcess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F:\ФОТО НА ПРОЕКТ\SAM_019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43569" y="3857628"/>
            <a:ext cx="3150391" cy="30003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F:\ФОТО НА ПРОЕКТ\SAM_018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1357298"/>
            <a:ext cx="3360372" cy="252028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1084</TotalTime>
  <Words>241</Words>
  <Application>Microsoft Office PowerPoint</Application>
  <PresentationFormat>Экран (4:3)</PresentationFormat>
  <Paragraphs>45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Посмотрите-ка, ребятки, краски выросли на грядке!</vt:lpstr>
      <vt:lpstr>Слайд 2</vt:lpstr>
      <vt:lpstr>Цель:</vt:lpstr>
      <vt:lpstr> </vt:lpstr>
      <vt:lpstr>Слайд 5</vt:lpstr>
      <vt:lpstr>Собралась я на бал,  принц меня к себе позвал. Только платье даме сшили с белой ткани. Я ж хотела, чтоб наряд всех гостей привлек бы взгляд.   Вмиг ученых собрала, Им задачу задала. Ребятки, опыт проведите, для платья краску мне найдите.</vt:lpstr>
      <vt:lpstr> Началась у нас работа, ткань окрасить нам охота.  Взор на грядки навели, видят овощи они. В огороде там и тут Краски на грядочке растут.</vt:lpstr>
      <vt:lpstr>С грядки мы морковь сорвали, Сок морковный добывали. Ткань окрасили мы им. Цветом стала вот таким. </vt:lpstr>
      <vt:lpstr>Вот петрушка и укроп… Зелень – тоже подойдет. Ткань окрасим ею мы, добавим в платье зелени. </vt:lpstr>
      <vt:lpstr>Свёкла тоже цвет дает. И она нам  подойдет.</vt:lpstr>
      <vt:lpstr>Если свёклу мы возьмем, Срезом к ткани поднесем, То увидим яркий цвет – Свёкла оставляет след. </vt:lpstr>
      <vt:lpstr>С грядки огурец сорвем И на тёрочке натрем. Сразу видно стало нам- не сменила цвета ткань.</vt:lpstr>
      <vt:lpstr>Взгляд вокруг мы обвели, Апельсин в саду нашли. Интересно стало нам: Может им покрасим ткань?</vt:lpstr>
      <vt:lpstr>Ягоды растут в саду, Я туда сейчас пойду. Соберу в лукошко  Ягодок немножко.  Облепиху я помну, Ткань  в нее я обмакну. Цвет оранжевый теперь, Ты уж мне, дружок, поверь.</vt:lpstr>
      <vt:lpstr>Вишня тоже сок дает, И она нам подойдет.</vt:lpstr>
      <vt:lpstr>Черная смородина Тоже пригодится, Интересно, какой цвет  Может получиться?</vt:lpstr>
      <vt:lpstr>Мы трудились, не скучая, И попить решили чаю. Чай мы крепкий заварили, Ткань  в стаканчик опустили. </vt:lpstr>
      <vt:lpstr>Пакетик чайный мы возьмем, На ткань рисунок нанесем.</vt:lpstr>
      <vt:lpstr>Может кофе нам налить? Ткань туда нам опустить? Ткань окрасилась и вот, Нам и кофе подойдет.</vt:lpstr>
      <vt:lpstr>Ткань, друзья, мы просушили. Что ж в конце мы получили? Результат вы посмотрите. Работу нашу оцените.</vt:lpstr>
      <vt:lpstr>  Проведя эксперимент, Мы узнали сей момент: Что окрасил ткани кусок Свежевыжатый, лишь сок. А отпечатки оставил на ней Свежий срез у овощей. Мы напомним вам, ребятки, Что краски выросли на грядке.</vt:lpstr>
      <vt:lpstr>Золушке мы угодили, Для платья краски получили. Ткань окрасили и вот, на бал Золушка пойдет. Цвет вишневый выбираем, Её к принцу отправляем.</vt:lpstr>
      <vt:lpstr>С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user1</dc:creator>
  <cp:lastModifiedBy>Елена</cp:lastModifiedBy>
  <cp:revision>101</cp:revision>
  <dcterms:created xsi:type="dcterms:W3CDTF">2014-03-16T08:47:18Z</dcterms:created>
  <dcterms:modified xsi:type="dcterms:W3CDTF">2018-01-08T10:46:30Z</dcterms:modified>
</cp:coreProperties>
</file>