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75" r:id="rId4"/>
    <p:sldId id="274" r:id="rId5"/>
    <p:sldId id="279" r:id="rId6"/>
    <p:sldId id="277" r:id="rId7"/>
    <p:sldId id="282" r:id="rId8"/>
    <p:sldId id="283" r:id="rId9"/>
    <p:sldId id="284" r:id="rId10"/>
    <p:sldId id="281" r:id="rId11"/>
  </p:sldIdLst>
  <p:sldSz cx="9144000" cy="6858000" type="screen4x3"/>
  <p:notesSz cx="6888163" cy="100203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66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50" autoAdjust="0"/>
    <p:restoredTop sz="94660"/>
  </p:normalViewPr>
  <p:slideViewPr>
    <p:cSldViewPr>
      <p:cViewPr varScale="1">
        <p:scale>
          <a:sx n="103" d="100"/>
          <a:sy n="103" d="100"/>
        </p:scale>
        <p:origin x="64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1BBF7-A240-4837-95B3-A50445A0D6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6A499-4BD3-4987-9546-A7C85B0D8E1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5597F-7EDD-4CD0-8125-3646D0B398C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92B46-52BC-46F7-A736-83AF8593DC4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381E8-811E-4889-8FAB-C6C81813613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F46DE-F199-4FD8-A362-42EA70AFCEF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F9B40-6A56-4325-AAD9-D2E7AB3309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C8FF1-C6B7-43D8-86E4-BF25C747482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F3BD2-6487-4421-8908-26916D8A3A7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F716A-EBE5-4C16-BB99-C0572B0730B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74585-0BF8-4EEB-A515-10365492BA3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931E1C-9D55-44DE-9142-924DC50A623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484784"/>
            <a:ext cx="8136903" cy="2304256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600" b="1" dirty="0" err="1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средство речевого развития детей старшего дошкольного возраста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32240" y="4071943"/>
            <a:ext cx="2160240" cy="1500198"/>
          </a:xfrm>
        </p:spPr>
        <p:txBody>
          <a:bodyPr/>
          <a:lstStyle/>
          <a:p>
            <a:pPr algn="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Подготовила:</a:t>
            </a:r>
          </a:p>
          <a:p>
            <a:pPr algn="r">
              <a:spcBef>
                <a:spcPts val="0"/>
              </a:spcBef>
              <a:buNone/>
            </a:pPr>
            <a:r>
              <a:rPr lang="ru-RU" sz="2000" b="1" dirty="0" err="1" smtClean="0">
                <a:solidFill>
                  <a:srgbClr val="0070C0"/>
                </a:solidFill>
                <a:latin typeface="Comic Sans MS" pitchFamily="66" charset="0"/>
              </a:rPr>
              <a:t>Овтина</a:t>
            </a:r>
            <a:r>
              <a:rPr lang="ru-RU" sz="2000" b="1" dirty="0" smtClean="0">
                <a:solidFill>
                  <a:srgbClr val="0070C0"/>
                </a:solidFill>
                <a:latin typeface="Comic Sans MS" pitchFamily="66" charset="0"/>
              </a:rPr>
              <a:t> В.В.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97785" y="343439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МБДОУ «Детский </a:t>
            </a:r>
            <a:r>
              <a:rPr lang="ru-RU" sz="2000" b="1" smtClean="0">
                <a:solidFill>
                  <a:srgbClr val="0070C0"/>
                </a:solidFill>
                <a:latin typeface="Comic Sans MS" panose="030F0702030302020204" pitchFamily="66" charset="0"/>
              </a:rPr>
              <a:t>сад </a:t>
            </a:r>
            <a:r>
              <a:rPr lang="ru-RU" sz="2000" b="1" smtClean="0">
                <a:solidFill>
                  <a:srgbClr val="0070C0"/>
                </a:solidFill>
                <a:latin typeface="Comic Sans MS" panose="030F0702030302020204" pitchFamily="66" charset="0"/>
              </a:rPr>
              <a:t>№ 42</a:t>
            </a:r>
            <a:r>
              <a:rPr lang="ru-RU" sz="20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»</a:t>
            </a:r>
            <a:endParaRPr lang="ru-RU" sz="20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6178" y="5733256"/>
            <a:ext cx="35080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г. Саров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2017г.</a:t>
            </a:r>
            <a:endParaRPr lang="ru-RU" sz="1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332656"/>
            <a:ext cx="748883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папка позволяет: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пополнять словарь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ускорить и сделать более привлекательным процесс автоматизации и дифференциации звуков;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грамматические категории;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связную речь;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мелкую моторику.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  На мой  взгляд,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 это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 и эффективное средство обучения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отличный помощник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педагога.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839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88640"/>
            <a:ext cx="7472386" cy="6120680"/>
          </a:xfrm>
        </p:spPr>
        <p:txBody>
          <a:bodyPr/>
          <a:lstStyle/>
          <a:p>
            <a:pPr indent="449580" algn="l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отвечает требованиям ФГОС дошкольного образования к развивающей предметно-пространственной среде: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информативен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 одной папке можно разместить достаточно много информации по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определенной теме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полифункционален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способствует развитию творчества, воображения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речи,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есть возможность использовать его как с подгруппой детей, так и индивидуально как в детском саду, так и дома;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вариативен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(существует несколько вариантов использования каждой его части).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76672"/>
            <a:ext cx="7901014" cy="5904656"/>
          </a:xfrm>
        </p:spPr>
        <p:txBody>
          <a:bodyPr/>
          <a:lstStyle/>
          <a:p>
            <a:pPr indent="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	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повышение педагогической компетентности по вопросу создания и использования </a:t>
            </a:r>
            <a:r>
              <a:rPr lang="ru-RU" sz="2800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лэпбуков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коррекции звукопроизношения дошкольников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  <a:endParaRPr lang="ru-RU" sz="2000" dirty="0">
              <a:solidFill>
                <a:srgbClr val="7030A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определение  особенностей создания и использования </a:t>
            </a:r>
            <a:r>
              <a:rPr lang="ru-RU" sz="2800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лэпбуков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процессе речевого развития дошкольников;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создание </a:t>
            </a:r>
            <a:r>
              <a:rPr lang="ru-RU" sz="2800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лэпбуков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воспитания правильного звукопроизношения у детей;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созданных </a:t>
            </a:r>
            <a:r>
              <a:rPr lang="ru-RU" sz="2800" dirty="0" err="1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лэпбуков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20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643866" cy="5386610"/>
          </a:xfrm>
        </p:spPr>
        <p:txBody>
          <a:bodyPr/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Ожидаемые результаты: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благоприятных условий  для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коррекции звукопроизношения у детей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старшего дошкольного возраста  посредством использования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лэпбуков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	повышение профессиональной компетентности в вопросах создания и использования </a:t>
            </a:r>
            <a:r>
              <a:rPr lang="ru-RU" sz="32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лэпбуков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7643866" cy="6034682"/>
          </a:xfrm>
        </p:spPr>
        <p:txBody>
          <a:bodyPr/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b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rgbClr val="7030A0"/>
                </a:solidFill>
                <a:latin typeface="Comic Sans MS" pitchFamily="66" charset="0"/>
              </a:rPr>
              <a:t>- </a:t>
            </a:r>
            <a:r>
              <a:rPr lang="ru-RU" sz="2400" dirty="0" smtClean="0">
                <a:latin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одбор и изучение методической литературы;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участие в консультации и мастер-классе по изготовлению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лэпбуков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b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800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Основной</a:t>
            </a: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подбор демонстрационного и дидактического материала для создания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лэпбука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по воспитанию правильного звукопроизношения;</a:t>
            </a:r>
            <a:b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изготовление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лэпбуков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«В гостях у звука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Р», «Новый год», «В гостях у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Шипелочки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»;</a:t>
            </a:r>
            <a:b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спользование</a:t>
            </a:r>
            <a:r>
              <a:rPr lang="ru-RU" sz="1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созданных  </a:t>
            </a:r>
            <a:r>
              <a:rPr lang="ru-RU" sz="24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лэпбуков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в практической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деятельности.</a:t>
            </a:r>
            <a:endParaRPr lang="ru-RU" sz="2400" i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986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88640"/>
            <a:ext cx="4176464" cy="31323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6614"/>
            <a:ext cx="4432440" cy="33243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506614"/>
            <a:ext cx="4499992" cy="3374994"/>
          </a:xfrm>
          <a:prstGeom prst="rect">
            <a:avLst/>
          </a:prstGeom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899592" y="908720"/>
            <a:ext cx="3532848" cy="170710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2800" b="1" kern="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Лэпбуки</a:t>
            </a:r>
            <a:r>
              <a:rPr lang="ru-RU" sz="2800" b="1" kern="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воспитания правильного звукопроизношения</a:t>
            </a:r>
            <a:endParaRPr lang="ru-RU" sz="2800" b="1" kern="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080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3818" y="486378"/>
            <a:ext cx="3786214" cy="2839661"/>
          </a:xfrm>
          <a:prstGeom prst="rect">
            <a:avLst/>
          </a:prstGeom>
        </p:spPr>
      </p:pic>
      <p:pic>
        <p:nvPicPr>
          <p:cNvPr id="8" name="Рисунок 7" descr="DSC08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519439" y="1042995"/>
            <a:ext cx="4452938" cy="3339704"/>
          </a:xfrm>
          <a:prstGeom prst="rect">
            <a:avLst/>
          </a:prstGeom>
        </p:spPr>
      </p:pic>
      <p:pic>
        <p:nvPicPr>
          <p:cNvPr id="9" name="Рисунок 8" descr="DSC08051.JPG"/>
          <p:cNvPicPr>
            <a:picLocks noChangeAspect="1"/>
          </p:cNvPicPr>
          <p:nvPr/>
        </p:nvPicPr>
        <p:blipFill>
          <a:blip r:embed="rId4" cstate="print"/>
          <a:srcRect r="624"/>
          <a:stretch>
            <a:fillRect/>
          </a:stretch>
        </p:blipFill>
        <p:spPr>
          <a:xfrm>
            <a:off x="1073818" y="3587290"/>
            <a:ext cx="3786214" cy="2857496"/>
          </a:xfrm>
          <a:prstGeom prst="rect">
            <a:avLst/>
          </a:prstGeom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860032" y="5373216"/>
            <a:ext cx="4471990" cy="1071570"/>
          </a:xfr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Артикуляционная гимнастика 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и дыхательные упражнения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381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4" b="7624"/>
          <a:stretch>
            <a:fillRect/>
          </a:stretch>
        </p:blipFill>
        <p:spPr>
          <a:xfrm>
            <a:off x="1259632" y="500042"/>
            <a:ext cx="3724932" cy="2428892"/>
          </a:xfrm>
          <a:prstGeom prst="rect">
            <a:avLst/>
          </a:prstGeom>
        </p:spPr>
      </p:pic>
      <p:pic>
        <p:nvPicPr>
          <p:cNvPr id="5" name="Рисунок 4" descr="DSC08053.JPG"/>
          <p:cNvPicPr>
            <a:picLocks noChangeAspect="1"/>
          </p:cNvPicPr>
          <p:nvPr/>
        </p:nvPicPr>
        <p:blipFill>
          <a:blip r:embed="rId3" cstate="print"/>
          <a:srcRect b="11111"/>
          <a:stretch>
            <a:fillRect/>
          </a:stretch>
        </p:blipFill>
        <p:spPr>
          <a:xfrm>
            <a:off x="1208307" y="3774222"/>
            <a:ext cx="3750496" cy="2571768"/>
          </a:xfrm>
          <a:prstGeom prst="rect">
            <a:avLst/>
          </a:prstGeom>
        </p:spPr>
      </p:pic>
      <p:pic>
        <p:nvPicPr>
          <p:cNvPr id="7" name="Рисунок 6" descr="DSC07978.JPG"/>
          <p:cNvPicPr>
            <a:picLocks noChangeAspect="1"/>
          </p:cNvPicPr>
          <p:nvPr/>
        </p:nvPicPr>
        <p:blipFill>
          <a:blip r:embed="rId4" cstate="print"/>
          <a:srcRect r="2500" b="5000"/>
          <a:stretch>
            <a:fillRect/>
          </a:stretch>
        </p:blipFill>
        <p:spPr>
          <a:xfrm>
            <a:off x="5364088" y="500042"/>
            <a:ext cx="3323747" cy="2428892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42910" y="3000371"/>
            <a:ext cx="8229600" cy="714381"/>
          </a:xfr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Автоматизация звука в словах, предложениях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игры «Звуковая улитка», «Лабиринты», «Бусы»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955114" y="4797152"/>
            <a:ext cx="4141694" cy="1428760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Развитие  фонематического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восприятия «Повесь флажки»,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«Определи место звука в слове»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660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8055.JPG"/>
          <p:cNvPicPr>
            <a:picLocks noChangeAspect="1"/>
          </p:cNvPicPr>
          <p:nvPr/>
        </p:nvPicPr>
        <p:blipFill>
          <a:blip r:embed="rId2" cstate="print"/>
          <a:srcRect l="25000" t="31667"/>
          <a:stretch>
            <a:fillRect/>
          </a:stretch>
        </p:blipFill>
        <p:spPr>
          <a:xfrm>
            <a:off x="2771800" y="3645025"/>
            <a:ext cx="4286280" cy="2928958"/>
          </a:xfrm>
          <a:prstGeom prst="rect">
            <a:avLst/>
          </a:prstGeom>
        </p:spPr>
      </p:pic>
      <p:pic>
        <p:nvPicPr>
          <p:cNvPr id="3" name="Рисунок 2" descr="DSC08056.JPG"/>
          <p:cNvPicPr>
            <a:picLocks noChangeAspect="1"/>
          </p:cNvPicPr>
          <p:nvPr/>
        </p:nvPicPr>
        <p:blipFill>
          <a:blip r:embed="rId3" cstate="print"/>
          <a:srcRect l="14513" r="2464" b="2899"/>
          <a:stretch>
            <a:fillRect/>
          </a:stretch>
        </p:blipFill>
        <p:spPr>
          <a:xfrm rot="5400000">
            <a:off x="631738" y="651803"/>
            <a:ext cx="3189067" cy="2797376"/>
          </a:xfrm>
          <a:prstGeom prst="rect">
            <a:avLst/>
          </a:prstGeom>
        </p:spPr>
      </p:pic>
      <p:pic>
        <p:nvPicPr>
          <p:cNvPr id="4" name="Рисунок 3" descr="DSC08057.JPG"/>
          <p:cNvPicPr>
            <a:picLocks noChangeAspect="1"/>
          </p:cNvPicPr>
          <p:nvPr/>
        </p:nvPicPr>
        <p:blipFill>
          <a:blip r:embed="rId4" cstate="print"/>
          <a:srcRect l="4572" r="5093"/>
          <a:stretch>
            <a:fillRect/>
          </a:stretch>
        </p:blipFill>
        <p:spPr>
          <a:xfrm rot="5400000">
            <a:off x="6145538" y="692909"/>
            <a:ext cx="3214711" cy="266900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351553" y="543613"/>
            <a:ext cx="3214710" cy="2714623"/>
          </a:xfr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Закрепление звука </a:t>
            </a:r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в </a:t>
            </a:r>
            <a:r>
              <a:rPr lang="ru-RU" sz="2000" b="1" dirty="0" err="1" smtClean="0">
                <a:solidFill>
                  <a:srgbClr val="7030A0"/>
                </a:solidFill>
              </a:rPr>
              <a:t>чистоговорках</a:t>
            </a:r>
            <a:r>
              <a:rPr lang="ru-RU" sz="2000" b="1" dirty="0" smtClean="0">
                <a:solidFill>
                  <a:srgbClr val="7030A0"/>
                </a:solidFill>
              </a:rPr>
              <a:t>, скороговорках, </a:t>
            </a:r>
            <a:r>
              <a:rPr lang="ru-RU" sz="2000" b="1" dirty="0" smtClean="0">
                <a:solidFill>
                  <a:srgbClr val="7030A0"/>
                </a:solidFill>
              </a:rPr>
              <a:t/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стихах</a:t>
            </a:r>
            <a:r>
              <a:rPr lang="ru-RU" sz="2000" b="1" dirty="0" smtClean="0">
                <a:solidFill>
                  <a:srgbClr val="7030A0"/>
                </a:solidFill>
              </a:rPr>
              <a:t>, развитие связной речи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552522"/>
      </p:ext>
    </p:extLst>
  </p:cSld>
  <p:clrMapOvr>
    <a:masterClrMapping/>
  </p:clrMapOvr>
</p:sld>
</file>

<file path=ppt/theme/theme1.xml><?xml version="1.0" encoding="utf-8"?>
<a:theme xmlns:a="http://schemas.openxmlformats.org/drawingml/2006/main" name="Cvetnye-karandashi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Cvetnye-karandashi</Template>
  <TotalTime>546</TotalTime>
  <Words>94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Comic Sans MS</vt:lpstr>
      <vt:lpstr>Times New Roman</vt:lpstr>
      <vt:lpstr>Cvetnye-karandashi</vt:lpstr>
      <vt:lpstr>«Лэпбук – средство речевого развития детей старшего дошкольного возраста»</vt:lpstr>
      <vt:lpstr> Лэпбук отвечает требованиям ФГОС дошкольного образования к развивающей предметно-пространственной среде:  - информативен (в одной папке можно разместить достаточно много информации по определенной теме),  - полифункционален: способствует развитию творчества, воображения, речи, есть возможность использовать его как с подгруппой детей, так и индивидуально как в детском саду, так и дома;  - вариативен (существует несколько вариантов использования каждой его части).  </vt:lpstr>
      <vt:lpstr>Презентация PowerPoint</vt:lpstr>
      <vt:lpstr>Ожидаемые результаты:   • создание благоприятных условий  для коррекции звукопроизношения у детей старшего дошкольного возраста  посредством использования лэпбуков;  • повышение профессиональной компетентности в вопросах создания и использования лэпбуков. </vt:lpstr>
      <vt:lpstr>Этапы работы Подготовительный - подбор и изучение методической литературы;  - участие в консультации и мастер-классе по изготовлению лэпбуков. Основной - подбор демонстрационного и дидактического материала для создания лэпбука по воспитанию правильного звукопроизношения; - изготовление лэпбуков «В гостях у звука Р», «Новый год», «В гостях у Шипелочки»; - использование созданных  лэпбуков в практической деятельности.</vt:lpstr>
      <vt:lpstr>Презентация PowerPoint</vt:lpstr>
      <vt:lpstr>Артикуляционная гимнастика  и дыхательные упражнения</vt:lpstr>
      <vt:lpstr>Автоматизация звука в словах, предложениях игры «Звуковая улитка», «Лабиринты», «Бусы»</vt:lpstr>
      <vt:lpstr>Закрепление звука  в чистоговорках, скороговорках,  стихах, развитие связной речи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«Непокорные  звуки» Как  родители  могут  помочь  закреплять  навыки  правильного  звукопроизношения</dc:title>
  <dc:creator>Юлия</dc:creator>
  <cp:lastModifiedBy>Вероника</cp:lastModifiedBy>
  <cp:revision>65</cp:revision>
  <dcterms:created xsi:type="dcterms:W3CDTF">2015-10-25T13:54:35Z</dcterms:created>
  <dcterms:modified xsi:type="dcterms:W3CDTF">2018-01-08T18:18:53Z</dcterms:modified>
</cp:coreProperties>
</file>