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73" r:id="rId5"/>
    <p:sldId id="260" r:id="rId6"/>
    <p:sldId id="261" r:id="rId7"/>
    <p:sldId id="262" r:id="rId8"/>
    <p:sldId id="264" r:id="rId9"/>
    <p:sldId id="256" r:id="rId10"/>
    <p:sldId id="263" r:id="rId11"/>
    <p:sldId id="265" r:id="rId12"/>
    <p:sldId id="270" r:id="rId13"/>
    <p:sldId id="266" r:id="rId14"/>
    <p:sldId id="267" r:id="rId15"/>
    <p:sldId id="275" r:id="rId16"/>
    <p:sldId id="271" r:id="rId17"/>
    <p:sldId id="268" r:id="rId18"/>
    <p:sldId id="269" r:id="rId19"/>
    <p:sldId id="276" r:id="rId20"/>
    <p:sldId id="272" r:id="rId21"/>
    <p:sldId id="274"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1F5B8C6-8CE5-45B1-9A9B-585004B23A82}" type="datetimeFigureOut">
              <a:rPr lang="ru-RU" smtClean="0"/>
              <a:pPr/>
              <a:t>08.12.2017</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CA11D96F-CE61-4919-8881-C4944D19937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1F5B8C6-8CE5-45B1-9A9B-585004B23A82}" type="datetimeFigureOut">
              <a:rPr lang="ru-RU" smtClean="0"/>
              <a:pPr/>
              <a:t>08.12.2017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11D96F-CE61-4919-8881-C4944D19937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1F5B8C6-8CE5-45B1-9A9B-585004B23A82}" type="datetimeFigureOut">
              <a:rPr lang="ru-RU" smtClean="0"/>
              <a:pPr/>
              <a:t>08.12.2017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11D96F-CE61-4919-8881-C4944D19937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1F5B8C6-8CE5-45B1-9A9B-585004B23A82}" type="datetimeFigureOut">
              <a:rPr lang="ru-RU" smtClean="0"/>
              <a:pPr/>
              <a:t>08.12.2017</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CA11D96F-CE61-4919-8881-C4944D19937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1F5B8C6-8CE5-45B1-9A9B-585004B23A82}" type="datetimeFigureOut">
              <a:rPr lang="ru-RU" smtClean="0"/>
              <a:pPr/>
              <a:t>08.12.2017</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CA11D96F-CE61-4919-8881-C4944D19937B}"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1F5B8C6-8CE5-45B1-9A9B-585004B23A82}" type="datetimeFigureOut">
              <a:rPr lang="ru-RU" smtClean="0"/>
              <a:pPr/>
              <a:t>08.12.2017</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CA11D96F-CE61-4919-8881-C4944D19937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1F5B8C6-8CE5-45B1-9A9B-585004B23A82}" type="datetimeFigureOut">
              <a:rPr lang="ru-RU" smtClean="0"/>
              <a:pPr/>
              <a:t>08.12.2017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CA11D96F-CE61-4919-8881-C4944D19937B}"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1F5B8C6-8CE5-45B1-9A9B-585004B23A82}" type="datetimeFigureOut">
              <a:rPr lang="ru-RU" smtClean="0"/>
              <a:pPr/>
              <a:t>08.12.2017</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11D96F-CE61-4919-8881-C4944D19937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1F5B8C6-8CE5-45B1-9A9B-585004B23A82}" type="datetimeFigureOut">
              <a:rPr lang="ru-RU" smtClean="0"/>
              <a:pPr/>
              <a:t>08.12.2017</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11D96F-CE61-4919-8881-C4944D19937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1F5B8C6-8CE5-45B1-9A9B-585004B23A82}" type="datetimeFigureOut">
              <a:rPr lang="ru-RU" smtClean="0"/>
              <a:pPr/>
              <a:t>08.12.2017</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11D96F-CE61-4919-8881-C4944D19937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B1F5B8C6-8CE5-45B1-9A9B-585004B23A82}" type="datetimeFigureOut">
              <a:rPr lang="ru-RU" smtClean="0"/>
              <a:pPr/>
              <a:t>08.12.2017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CA11D96F-CE61-4919-8881-C4944D19937B}"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1F5B8C6-8CE5-45B1-9A9B-585004B23A82}" type="datetimeFigureOut">
              <a:rPr lang="ru-RU" smtClean="0"/>
              <a:pPr/>
              <a:t>08.12.2017</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A11D96F-CE61-4919-8881-C4944D19937B}"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4853411"/>
            <a:ext cx="8763000" cy="1455909"/>
          </a:xfrm>
        </p:spPr>
        <p:txBody>
          <a:bodyPr>
            <a:normAutofit fontScale="90000"/>
          </a:bodyPr>
          <a:lstStyle/>
          <a:p>
            <a:r>
              <a:rPr lang="ru-RU" sz="2400" dirty="0" smtClean="0">
                <a:solidFill>
                  <a:schemeClr val="tx1"/>
                </a:solidFill>
              </a:rPr>
              <a:t>                             </a:t>
            </a:r>
            <a:br>
              <a:rPr lang="ru-RU" sz="2400" dirty="0" smtClean="0">
                <a:solidFill>
                  <a:schemeClr val="tx1"/>
                </a:solidFill>
              </a:rPr>
            </a:br>
            <a:r>
              <a:rPr lang="ru-RU" sz="2400" dirty="0" smtClean="0">
                <a:solidFill>
                  <a:schemeClr val="tx1"/>
                </a:solidFill>
              </a:rPr>
              <a:t> </a:t>
            </a:r>
            <a:br>
              <a:rPr lang="ru-RU" sz="2400" dirty="0" smtClean="0">
                <a:solidFill>
                  <a:schemeClr val="tx1"/>
                </a:solidFill>
              </a:rPr>
            </a:br>
            <a:r>
              <a:rPr lang="ru-RU" sz="2400" dirty="0" smtClean="0">
                <a:solidFill>
                  <a:schemeClr val="tx1"/>
                </a:solidFill>
              </a:rPr>
              <a:t/>
            </a:r>
            <a:br>
              <a:rPr lang="ru-RU" sz="2400" dirty="0" smtClean="0">
                <a:solidFill>
                  <a:schemeClr val="tx1"/>
                </a:solidFill>
              </a:rPr>
            </a:br>
            <a:r>
              <a:rPr lang="ru-RU" sz="2400" dirty="0" smtClean="0">
                <a:solidFill>
                  <a:schemeClr val="tx1"/>
                </a:solidFill>
              </a:rPr>
              <a:t>                                          </a:t>
            </a:r>
            <a:r>
              <a:rPr lang="ru-RU" sz="2000" dirty="0" smtClean="0">
                <a:solidFill>
                  <a:schemeClr val="tx1"/>
                </a:solidFill>
                <a:latin typeface="Times New Roman" pitchFamily="18" charset="0"/>
                <a:cs typeface="Times New Roman" pitchFamily="18" charset="0"/>
              </a:rPr>
              <a:t>Выполнила  воспитатель: </a:t>
            </a:r>
            <a:r>
              <a:rPr lang="ru-RU" sz="2000" dirty="0" err="1" smtClean="0">
                <a:solidFill>
                  <a:schemeClr val="tx1"/>
                </a:solidFill>
                <a:latin typeface="Times New Roman" pitchFamily="18" charset="0"/>
                <a:cs typeface="Times New Roman" pitchFamily="18" charset="0"/>
              </a:rPr>
              <a:t>Кубатина</a:t>
            </a:r>
            <a:r>
              <a:rPr lang="ru-RU" sz="2000" dirty="0" smtClean="0">
                <a:solidFill>
                  <a:schemeClr val="tx1"/>
                </a:solidFill>
                <a:latin typeface="Times New Roman" pitchFamily="18" charset="0"/>
                <a:cs typeface="Times New Roman" pitchFamily="18" charset="0"/>
              </a:rPr>
              <a:t> Е.М.</a:t>
            </a:r>
            <a:endParaRPr lang="ru-RU" sz="2000" dirty="0">
              <a:solidFill>
                <a:schemeClr val="tx1"/>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81000" y="980728"/>
            <a:ext cx="8458200" cy="2808312"/>
          </a:xfrm>
        </p:spPr>
        <p:txBody>
          <a:bodyPr>
            <a:normAutofit/>
          </a:bodyPr>
          <a:lstStyle/>
          <a:p>
            <a:endParaRPr lang="ru-RU" sz="2000" b="1" dirty="0" smtClean="0">
              <a:solidFill>
                <a:schemeClr val="tx1"/>
              </a:solidFill>
            </a:endParaRPr>
          </a:p>
          <a:p>
            <a:endParaRPr lang="ru-RU" sz="2000" b="1" dirty="0" smtClean="0">
              <a:solidFill>
                <a:schemeClr val="tx1"/>
              </a:solidFill>
            </a:endParaRPr>
          </a:p>
          <a:p>
            <a:endParaRPr lang="ru-RU" sz="2000" b="1" dirty="0" smtClean="0">
              <a:solidFill>
                <a:schemeClr val="tx1"/>
              </a:solidFill>
            </a:endParaRPr>
          </a:p>
          <a:p>
            <a:pPr algn="ctr"/>
            <a:r>
              <a:rPr lang="ru-RU" sz="2000" b="1" dirty="0" smtClean="0">
                <a:solidFill>
                  <a:schemeClr val="tx1"/>
                </a:solidFill>
              </a:rPr>
              <a:t>Мастер-класс </a:t>
            </a:r>
          </a:p>
          <a:p>
            <a:pPr algn="ctr"/>
            <a:r>
              <a:rPr lang="ru-RU" sz="2000" b="1" dirty="0" smtClean="0">
                <a:solidFill>
                  <a:schemeClr val="tx1"/>
                </a:solidFill>
              </a:rPr>
              <a:t> по экспериментированию</a:t>
            </a:r>
          </a:p>
          <a:p>
            <a:pPr algn="ctr"/>
            <a:r>
              <a:rPr lang="ru-RU" sz="2000" b="1" dirty="0" smtClean="0">
                <a:solidFill>
                  <a:schemeClr val="tx1"/>
                </a:solidFill>
              </a:rPr>
              <a:t> с разными материалами </a:t>
            </a:r>
          </a:p>
          <a:p>
            <a:pPr algn="ctr"/>
            <a:r>
              <a:rPr lang="ru-RU" sz="2000" b="1" dirty="0" smtClean="0">
                <a:solidFill>
                  <a:schemeClr val="tx1"/>
                </a:solidFill>
              </a:rPr>
              <a:t>«Путешествие утенка, или мир за забором птичьего двора..»</a:t>
            </a:r>
          </a:p>
          <a:p>
            <a:endParaRPr lang="ru-RU" sz="1400" dirty="0"/>
          </a:p>
        </p:txBody>
      </p:sp>
      <p:sp>
        <p:nvSpPr>
          <p:cNvPr id="4" name="TextBox 3"/>
          <p:cNvSpPr txBox="1"/>
          <p:nvPr/>
        </p:nvSpPr>
        <p:spPr>
          <a:xfrm>
            <a:off x="899593" y="188640"/>
            <a:ext cx="8244408" cy="1015663"/>
          </a:xfrm>
          <a:prstGeom prst="rect">
            <a:avLst/>
          </a:prstGeom>
          <a:noFill/>
        </p:spPr>
        <p:txBody>
          <a:bodyPr wrap="square" rtlCol="0">
            <a:spAutoFit/>
          </a:bodyPr>
          <a:lstStyle/>
          <a:p>
            <a:pPr algn="ctr"/>
            <a:r>
              <a:rPr lang="ru-RU" sz="1400" b="1" dirty="0" smtClean="0">
                <a:effectLst/>
                <a:latin typeface="+mn-lt"/>
                <a:ea typeface="Times New Roman"/>
                <a:cs typeface="Times New Roman"/>
              </a:rPr>
              <a:t>Муниципальное автономное дошкольное образовательное учреждение</a:t>
            </a:r>
            <a:r>
              <a:rPr lang="ru-RU" sz="1400" dirty="0" smtClean="0">
                <a:latin typeface="+mn-lt"/>
                <a:ea typeface="Calibri"/>
                <a:cs typeface="Times New Roman"/>
              </a:rPr>
              <a:t/>
            </a:r>
            <a:br>
              <a:rPr lang="ru-RU" sz="1400" dirty="0" smtClean="0">
                <a:latin typeface="+mn-lt"/>
                <a:ea typeface="Calibri"/>
                <a:cs typeface="Times New Roman"/>
              </a:rPr>
            </a:br>
            <a:r>
              <a:rPr lang="ru-RU" sz="1400" b="1" spc="10" dirty="0" smtClean="0">
                <a:effectLst/>
                <a:latin typeface="+mn-lt"/>
                <a:ea typeface="Times New Roman"/>
                <a:cs typeface="Times New Roman"/>
              </a:rPr>
              <a:t>детский сад комбинированного вида № 8 «Росинка»</a:t>
            </a:r>
            <a:r>
              <a:rPr lang="ru-RU" sz="1400" dirty="0" smtClean="0">
                <a:latin typeface="+mn-lt"/>
                <a:ea typeface="Calibri"/>
                <a:cs typeface="Times New Roman"/>
              </a:rPr>
              <a:t/>
            </a:r>
            <a:br>
              <a:rPr lang="ru-RU" sz="1400" dirty="0" smtClean="0">
                <a:latin typeface="+mn-lt"/>
                <a:ea typeface="Calibri"/>
                <a:cs typeface="Times New Roman"/>
              </a:rPr>
            </a:br>
            <a:r>
              <a:rPr lang="ru-RU" sz="1400" b="1" u="sng" dirty="0" smtClean="0">
                <a:effectLst/>
                <a:latin typeface="+mn-lt"/>
                <a:ea typeface="Times New Roman"/>
                <a:cs typeface="Times New Roman"/>
              </a:rPr>
              <a:t>городского округа  Пущино Московской области</a:t>
            </a:r>
            <a:r>
              <a:rPr lang="ru-RU" sz="6000" dirty="0" smtClean="0">
                <a:ea typeface="Calibri"/>
                <a:cs typeface="Times New Roman"/>
              </a:rPr>
              <a:t/>
            </a:r>
            <a:br>
              <a:rPr lang="ru-RU" sz="6000" dirty="0" smtClean="0">
                <a:ea typeface="Calibri"/>
                <a:cs typeface="Times New Roman"/>
              </a:rPr>
            </a:b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a:t>
            </a:r>
            <a:endParaRPr lang="ru-RU" dirty="0">
              <a:solidFill>
                <a:schemeClr val="bg2"/>
              </a:solidFill>
            </a:endParaRPr>
          </a:p>
        </p:txBody>
      </p:sp>
      <p:sp>
        <p:nvSpPr>
          <p:cNvPr id="3" name="Содержимое 2"/>
          <p:cNvSpPr>
            <a:spLocks noGrp="1"/>
          </p:cNvSpPr>
          <p:nvPr>
            <p:ph idx="1"/>
          </p:nvPr>
        </p:nvSpPr>
        <p:spPr>
          <a:xfrm>
            <a:off x="304800" y="1124744"/>
            <a:ext cx="4699248" cy="5256584"/>
          </a:xfrm>
        </p:spPr>
        <p:txBody>
          <a:bodyPr/>
          <a:lstStyle/>
          <a:p>
            <a:pPr>
              <a:buNone/>
            </a:pPr>
            <a:r>
              <a:rPr lang="ru-RU" dirty="0" smtClean="0"/>
              <a:t> </a:t>
            </a:r>
            <a:endParaRPr lang="ru-RU" dirty="0"/>
          </a:p>
        </p:txBody>
      </p:sp>
      <p:sp>
        <p:nvSpPr>
          <p:cNvPr id="4" name="TextBox 3"/>
          <p:cNvSpPr txBox="1"/>
          <p:nvPr/>
        </p:nvSpPr>
        <p:spPr>
          <a:xfrm>
            <a:off x="395536" y="1124745"/>
            <a:ext cx="8208912" cy="4154984"/>
          </a:xfrm>
          <a:prstGeom prst="rect">
            <a:avLst/>
          </a:prstGeom>
          <a:noFill/>
        </p:spPr>
        <p:txBody>
          <a:bodyPr wrap="square" rtlCol="0">
            <a:spAutoFit/>
          </a:bodyPr>
          <a:lstStyle/>
          <a:p>
            <a:r>
              <a:rPr lang="ru-RU" sz="2800" dirty="0" smtClean="0">
                <a:latin typeface="Times New Roman" pitchFamily="18" charset="0"/>
                <a:cs typeface="Times New Roman" pitchFamily="18" charset="0"/>
              </a:rPr>
              <a:t>На берегу озера он заметил, качающуюся на волнах небольшую лодка. Он очень хотел добраться, но боялся не утонет ли лодка?</a:t>
            </a:r>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a:p>
        </p:txBody>
      </p:sp>
      <p:pic>
        <p:nvPicPr>
          <p:cNvPr id="6" name="Рисунок 5" descr="190767-gol-sazlik-ve-sandal.jpg"/>
          <p:cNvPicPr>
            <a:picLocks noChangeAspect="1"/>
          </p:cNvPicPr>
          <p:nvPr/>
        </p:nvPicPr>
        <p:blipFill>
          <a:blip r:embed="rId2" cstate="print"/>
          <a:srcRect l="5403" t="12579" r="4547" b="5659"/>
          <a:stretch>
            <a:fillRect/>
          </a:stretch>
        </p:blipFill>
        <p:spPr>
          <a:xfrm>
            <a:off x="4644008" y="3645024"/>
            <a:ext cx="4176464" cy="2736304"/>
          </a:xfrm>
          <a:prstGeom prst="rect">
            <a:avLst/>
          </a:prstGeom>
        </p:spPr>
      </p:pic>
      <p:pic>
        <p:nvPicPr>
          <p:cNvPr id="8" name="Рисунок 7" descr="утка.jpg"/>
          <p:cNvPicPr>
            <a:picLocks noChangeAspect="1"/>
          </p:cNvPicPr>
          <p:nvPr/>
        </p:nvPicPr>
        <p:blipFill>
          <a:blip r:embed="rId3" cstate="print"/>
          <a:srcRect r="26984" b="9885"/>
          <a:stretch>
            <a:fillRect/>
          </a:stretch>
        </p:blipFill>
        <p:spPr>
          <a:xfrm>
            <a:off x="395536" y="3645024"/>
            <a:ext cx="4464496" cy="2808312"/>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1"/>
                </a:solidFill>
              </a:rPr>
              <a:t>Опыт №2</a:t>
            </a:r>
            <a:endParaRPr lang="ru-RU" dirty="0">
              <a:solidFill>
                <a:schemeClr val="tx1"/>
              </a:solidFill>
            </a:endParaRPr>
          </a:p>
        </p:txBody>
      </p:sp>
      <p:sp>
        <p:nvSpPr>
          <p:cNvPr id="3" name="Содержимое 2"/>
          <p:cNvSpPr>
            <a:spLocks noGrp="1"/>
          </p:cNvSpPr>
          <p:nvPr>
            <p:ph idx="1"/>
          </p:nvPr>
        </p:nvSpPr>
        <p:spPr/>
        <p:txBody>
          <a:bodyPr>
            <a:normAutofit/>
          </a:bodyPr>
          <a:lstStyle/>
          <a:p>
            <a:endParaRPr lang="ru-RU" dirty="0" smtClean="0"/>
          </a:p>
          <a:p>
            <a:pPr>
              <a:buNone/>
            </a:pPr>
            <a:r>
              <a:rPr lang="ru-RU" dirty="0" smtClean="0">
                <a:solidFill>
                  <a:schemeClr val="tx1"/>
                </a:solidFill>
              </a:rPr>
              <a:t>Перед вами 2 емкости с водой. Аккуратно,</a:t>
            </a:r>
          </a:p>
          <a:p>
            <a:pPr>
              <a:buNone/>
            </a:pPr>
            <a:r>
              <a:rPr lang="ru-RU" dirty="0" smtClean="0">
                <a:solidFill>
                  <a:schemeClr val="tx1"/>
                </a:solidFill>
              </a:rPr>
              <a:t>при помощи ложки опустите сырое яйцо в</a:t>
            </a:r>
          </a:p>
          <a:p>
            <a:pPr>
              <a:buNone/>
            </a:pPr>
            <a:r>
              <a:rPr lang="ru-RU" dirty="0" smtClean="0">
                <a:solidFill>
                  <a:schemeClr val="tx1"/>
                </a:solidFill>
              </a:rPr>
              <a:t>одну емкость, а затем в другую. Что вы</a:t>
            </a:r>
          </a:p>
          <a:p>
            <a:pPr>
              <a:buNone/>
            </a:pPr>
            <a:r>
              <a:rPr lang="ru-RU" dirty="0" smtClean="0">
                <a:solidFill>
                  <a:schemeClr val="tx1"/>
                </a:solidFill>
              </a:rPr>
              <a:t>видите?</a:t>
            </a:r>
          </a:p>
          <a:p>
            <a:pPr>
              <a:buNone/>
            </a:pPr>
            <a:r>
              <a:rPr lang="ru-RU" dirty="0" smtClean="0">
                <a:solidFill>
                  <a:schemeClr val="tx1"/>
                </a:solidFill>
              </a:rPr>
              <a:t>Почему оно плавает?</a:t>
            </a:r>
          </a:p>
          <a:p>
            <a:endParaRPr lang="ru-RU" dirty="0" smtClean="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a:t>
            </a:r>
            <a:endParaRPr lang="ru-RU" dirty="0">
              <a:solidFill>
                <a:schemeClr val="bg1"/>
              </a:solidFill>
            </a:endParaRPr>
          </a:p>
        </p:txBody>
      </p:sp>
      <p:pic>
        <p:nvPicPr>
          <p:cNvPr id="4" name="Содержимое 3" descr="соленая яйцо.jpg"/>
          <p:cNvPicPr>
            <a:picLocks noGrp="1" noChangeAspect="1"/>
          </p:cNvPicPr>
          <p:nvPr>
            <p:ph idx="1"/>
          </p:nvPr>
        </p:nvPicPr>
        <p:blipFill>
          <a:blip r:embed="rId2" cstate="print"/>
          <a:stretch>
            <a:fillRect/>
          </a:stretch>
        </p:blipFill>
        <p:spPr>
          <a:xfrm>
            <a:off x="1115616" y="1772816"/>
            <a:ext cx="6264696" cy="3811215"/>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764704"/>
            <a:ext cx="8686800" cy="792088"/>
          </a:xfrm>
        </p:spPr>
        <p:txBody>
          <a:bodyPr>
            <a:noAutofit/>
          </a:bodyPr>
          <a:lstStyle/>
          <a:p>
            <a:r>
              <a:rPr lang="ru-RU" dirty="0" smtClean="0">
                <a:solidFill>
                  <a:schemeClr val="tx1"/>
                </a:solidFill>
                <a:latin typeface="Times New Roman" pitchFamily="18" charset="0"/>
                <a:cs typeface="Times New Roman" pitchFamily="18" charset="0"/>
              </a:rPr>
              <a:t>Путешествие продолжается.</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539552" y="1268759"/>
            <a:ext cx="8003232" cy="2664297"/>
          </a:xfrm>
        </p:spPr>
        <p:txBody>
          <a:bodyPr>
            <a:normAutofit lnSpcReduction="10000"/>
          </a:bodyPr>
          <a:lstStyle/>
          <a:p>
            <a:pPr>
              <a:buNone/>
            </a:pPr>
            <a:r>
              <a:rPr lang="ru-RU" sz="3600" dirty="0" smtClean="0">
                <a:solidFill>
                  <a:schemeClr val="tx1"/>
                </a:solidFill>
                <a:latin typeface="Times New Roman" pitchFamily="18" charset="0"/>
                <a:cs typeface="Times New Roman" pitchFamily="18" charset="0"/>
              </a:rPr>
              <a:t>Утенок пошел дальше по тропинке и увидел маленькую речушку, через которую пролегает мостик. Утенку было страшно пройти по мостику, но он был очень любопытный.</a:t>
            </a:r>
            <a:endParaRPr lang="ru-RU" sz="3600" dirty="0">
              <a:solidFill>
                <a:schemeClr val="tx1"/>
              </a:solidFill>
              <a:latin typeface="Times New Roman" pitchFamily="18" charset="0"/>
              <a:cs typeface="Times New Roman" pitchFamily="18" charset="0"/>
            </a:endParaRPr>
          </a:p>
        </p:txBody>
      </p:sp>
      <p:pic>
        <p:nvPicPr>
          <p:cNvPr id="5" name="Рисунок 4" descr="500_F_46013793_iITJiPDmQsOSEsajpWdYHOjX631Ep80N.jpg"/>
          <p:cNvPicPr>
            <a:picLocks noChangeAspect="1"/>
          </p:cNvPicPr>
          <p:nvPr/>
        </p:nvPicPr>
        <p:blipFill>
          <a:blip r:embed="rId2" cstate="print"/>
          <a:stretch>
            <a:fillRect/>
          </a:stretch>
        </p:blipFill>
        <p:spPr>
          <a:xfrm>
            <a:off x="1979712" y="3789040"/>
            <a:ext cx="5256584" cy="288032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1"/>
                </a:solidFill>
              </a:rPr>
              <a:t>Опыт №3 сильная бумага</a:t>
            </a:r>
            <a:endParaRPr lang="ru-RU" dirty="0">
              <a:solidFill>
                <a:schemeClr val="tx1"/>
              </a:solidFill>
            </a:endParaRPr>
          </a:p>
        </p:txBody>
      </p:sp>
      <p:sp>
        <p:nvSpPr>
          <p:cNvPr id="3" name="Содержимое 2"/>
          <p:cNvSpPr>
            <a:spLocks noGrp="1"/>
          </p:cNvSpPr>
          <p:nvPr>
            <p:ph idx="1"/>
          </p:nvPr>
        </p:nvSpPr>
        <p:spPr>
          <a:xfrm>
            <a:off x="251520" y="1554162"/>
            <a:ext cx="8712968" cy="4827166"/>
          </a:xfrm>
        </p:spPr>
        <p:txBody>
          <a:bodyPr>
            <a:normAutofit/>
          </a:bodyPr>
          <a:lstStyle/>
          <a:p>
            <a:pPr>
              <a:buNone/>
            </a:pPr>
            <a:r>
              <a:rPr lang="ru-RU" sz="2800" dirty="0" smtClean="0">
                <a:solidFill>
                  <a:schemeClr val="tx1"/>
                </a:solidFill>
                <a:latin typeface="Times New Roman" pitchFamily="18" charset="0"/>
                <a:cs typeface="Times New Roman" pitchFamily="18" charset="0"/>
              </a:rPr>
              <a:t>Нам потребуется:3 чашки, 2 листа бумаги,</a:t>
            </a:r>
          </a:p>
          <a:p>
            <a:pPr>
              <a:buNone/>
            </a:pPr>
            <a:r>
              <a:rPr lang="ru-RU" sz="2800" dirty="0" smtClean="0">
                <a:solidFill>
                  <a:schemeClr val="tx1"/>
                </a:solidFill>
                <a:latin typeface="Times New Roman" pitchFamily="18" charset="0"/>
                <a:cs typeface="Times New Roman" pitchFamily="18" charset="0"/>
              </a:rPr>
              <a:t>Ставим 2 стакана, на них кладем лист бумаги. Кладем</a:t>
            </a:r>
          </a:p>
          <a:p>
            <a:pPr>
              <a:buNone/>
            </a:pPr>
            <a:r>
              <a:rPr lang="ru-RU" sz="2800" dirty="0" smtClean="0">
                <a:solidFill>
                  <a:schemeClr val="tx1"/>
                </a:solidFill>
                <a:latin typeface="Times New Roman" pitchFamily="18" charset="0"/>
                <a:cs typeface="Times New Roman" pitchFamily="18" charset="0"/>
              </a:rPr>
              <a:t>чашку или яблоко сверху на лист, и результат</a:t>
            </a:r>
          </a:p>
          <a:p>
            <a:pPr>
              <a:buNone/>
            </a:pPr>
            <a:r>
              <a:rPr lang="ru-RU" sz="2800" dirty="0" smtClean="0">
                <a:solidFill>
                  <a:schemeClr val="tx1"/>
                </a:solidFill>
                <a:latin typeface="Times New Roman" pitchFamily="18" charset="0"/>
                <a:cs typeface="Times New Roman" pitchFamily="18" charset="0"/>
              </a:rPr>
              <a:t>предсказуем.(Яблоко падает .Мост не выдерживает веса</a:t>
            </a:r>
          </a:p>
          <a:p>
            <a:pPr>
              <a:buNone/>
            </a:pPr>
            <a:r>
              <a:rPr lang="ru-RU" sz="2800" dirty="0" smtClean="0">
                <a:solidFill>
                  <a:schemeClr val="tx1"/>
                </a:solidFill>
                <a:latin typeface="Times New Roman" pitchFamily="18" charset="0"/>
                <a:cs typeface="Times New Roman" pitchFamily="18" charset="0"/>
              </a:rPr>
              <a:t>яблока.)</a:t>
            </a:r>
          </a:p>
          <a:p>
            <a:pPr>
              <a:buNone/>
            </a:pPr>
            <a:r>
              <a:rPr lang="ru-RU" sz="2800" dirty="0" smtClean="0">
                <a:solidFill>
                  <a:schemeClr val="tx1"/>
                </a:solidFill>
                <a:latin typeface="Times New Roman" pitchFamily="18" charset="0"/>
                <a:cs typeface="Times New Roman" pitchFamily="18" charset="0"/>
              </a:rPr>
              <a:t>    </a:t>
            </a:r>
            <a:endParaRPr lang="ru-RU" sz="2800" dirty="0">
              <a:solidFill>
                <a:schemeClr val="tx1"/>
              </a:solidFill>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4">
                    <a:lumMod val="60000"/>
                    <a:lumOff val="40000"/>
                  </a:schemeClr>
                </a:solidFill>
              </a:rPr>
              <a:t>.</a:t>
            </a:r>
            <a:endParaRPr lang="ru-RU" dirty="0">
              <a:solidFill>
                <a:schemeClr val="accent4">
                  <a:lumMod val="60000"/>
                  <a:lumOff val="40000"/>
                </a:schemeClr>
              </a:solidFill>
            </a:endParaRPr>
          </a:p>
        </p:txBody>
      </p:sp>
      <p:sp>
        <p:nvSpPr>
          <p:cNvPr id="3" name="Содержимое 2"/>
          <p:cNvSpPr>
            <a:spLocks noGrp="1"/>
          </p:cNvSpPr>
          <p:nvPr>
            <p:ph idx="1"/>
          </p:nvPr>
        </p:nvSpPr>
        <p:spPr/>
        <p:txBody>
          <a:bodyPr/>
          <a:lstStyle/>
          <a:p>
            <a:pPr algn="ctr">
              <a:buNone/>
            </a:pPr>
            <a:r>
              <a:rPr lang="ru-RU" u="sng" dirty="0" smtClean="0">
                <a:solidFill>
                  <a:schemeClr val="tx1"/>
                </a:solidFill>
                <a:latin typeface="Times New Roman" pitchFamily="18" charset="0"/>
                <a:cs typeface="Times New Roman" pitchFamily="18" charset="0"/>
              </a:rPr>
              <a:t>Вторая попытка.</a:t>
            </a:r>
          </a:p>
          <a:p>
            <a:pPr>
              <a:buNone/>
            </a:pPr>
            <a:r>
              <a:rPr lang="ru-RU" dirty="0" smtClean="0">
                <a:solidFill>
                  <a:schemeClr val="tx1"/>
                </a:solidFill>
                <a:latin typeface="Times New Roman" pitchFamily="18" charset="0"/>
                <a:cs typeface="Times New Roman" pitchFamily="18" charset="0"/>
              </a:rPr>
              <a:t>  На этот раз лист бумаги складываем гармошкой.</a:t>
            </a:r>
          </a:p>
          <a:p>
            <a:pPr>
              <a:buNone/>
            </a:pPr>
            <a:r>
              <a:rPr lang="ru-RU" dirty="0" smtClean="0">
                <a:solidFill>
                  <a:schemeClr val="tx1"/>
                </a:solidFill>
                <a:latin typeface="Times New Roman" pitchFamily="18" charset="0"/>
                <a:cs typeface="Times New Roman" pitchFamily="18" charset="0"/>
              </a:rPr>
              <a:t>  Кладем чашку или яблоко сверху на лист. Чашка или яблоко устойчиво стоит.</a:t>
            </a:r>
          </a:p>
          <a:p>
            <a:pPr>
              <a:buNone/>
            </a:pPr>
            <a:r>
              <a:rPr lang="ru-RU" dirty="0" smtClean="0"/>
              <a:t> </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8686800" cy="2132856"/>
          </a:xfrm>
        </p:spPr>
        <p:txBody>
          <a:bodyPr>
            <a:normAutofit/>
          </a:bodyPr>
          <a:lstStyle/>
          <a:p>
            <a:pPr algn="ctr"/>
            <a:r>
              <a:rPr lang="ru-RU" sz="2800" b="1" dirty="0" smtClean="0">
                <a:latin typeface="Times New Roman" pitchFamily="18" charset="0"/>
                <a:cs typeface="Times New Roman" pitchFamily="18" charset="0"/>
              </a:rPr>
              <a:t>Вывод:</a:t>
            </a:r>
            <a:br>
              <a:rPr lang="ru-RU" sz="2800" b="1"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Сложить лист гармошкой и он удержит яблоко или чашку на 2 стаканах  </a:t>
            </a:r>
            <a:endParaRPr lang="ru-RU" sz="2400" b="1" dirty="0">
              <a:latin typeface="Times New Roman" pitchFamily="18" charset="0"/>
              <a:cs typeface="Times New Roman" pitchFamily="18" charset="0"/>
            </a:endParaRPr>
          </a:p>
        </p:txBody>
      </p:sp>
      <p:pic>
        <p:nvPicPr>
          <p:cNvPr id="4" name="Содержимое 3" descr="гармошка.jpg"/>
          <p:cNvPicPr>
            <a:picLocks noGrp="1" noChangeAspect="1"/>
          </p:cNvPicPr>
          <p:nvPr>
            <p:ph idx="1"/>
          </p:nvPr>
        </p:nvPicPr>
        <p:blipFill>
          <a:blip r:embed="rId2" cstate="print"/>
          <a:srcRect l="21226" t="34969" r="22445" b="2439"/>
          <a:stretch>
            <a:fillRect/>
          </a:stretch>
        </p:blipFill>
        <p:spPr>
          <a:xfrm>
            <a:off x="2051720" y="2060848"/>
            <a:ext cx="4968552" cy="4797152"/>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8686800" cy="458688"/>
          </a:xfrm>
        </p:spPr>
        <p:txBody>
          <a:bodyPr>
            <a:noAutofit/>
          </a:bodyPr>
          <a:lstStyle/>
          <a:p>
            <a:r>
              <a:rPr lang="ru-RU" dirty="0" smtClean="0">
                <a:solidFill>
                  <a:schemeClr val="tx1"/>
                </a:solidFill>
                <a:latin typeface="Times New Roman" pitchFamily="18" charset="0"/>
                <a:cs typeface="Times New Roman" pitchFamily="18" charset="0"/>
              </a:rPr>
              <a:t>     Путешествие продолжается.</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t>
            </a:r>
            <a:r>
              <a:rPr lang="ru-RU" dirty="0" smtClean="0">
                <a:solidFill>
                  <a:schemeClr val="tx1"/>
                </a:solidFill>
                <a:latin typeface="Times New Roman" pitchFamily="18" charset="0"/>
                <a:cs typeface="Times New Roman" pitchFamily="18" charset="0"/>
              </a:rPr>
              <a:t>Опыт №4</a:t>
            </a:r>
            <a:endParaRPr lang="ru-RU" dirty="0">
              <a:solidFill>
                <a:schemeClr val="tx1"/>
              </a:solidFill>
            </a:endParaRPr>
          </a:p>
        </p:txBody>
      </p:sp>
      <p:sp>
        <p:nvSpPr>
          <p:cNvPr id="3" name="Содержимое 2"/>
          <p:cNvSpPr>
            <a:spLocks noGrp="1"/>
          </p:cNvSpPr>
          <p:nvPr>
            <p:ph idx="1"/>
          </p:nvPr>
        </p:nvSpPr>
        <p:spPr>
          <a:xfrm>
            <a:off x="251520" y="1554162"/>
            <a:ext cx="8892480" cy="4525963"/>
          </a:xfrm>
        </p:spPr>
        <p:txBody>
          <a:bodyPr>
            <a:normAutofit/>
          </a:bodyPr>
          <a:lstStyle/>
          <a:p>
            <a:pPr>
              <a:buNone/>
            </a:pPr>
            <a:endParaRPr lang="ru-RU" dirty="0" smtClean="0">
              <a:solidFill>
                <a:schemeClr val="tx1"/>
              </a:solidFill>
            </a:endParaRPr>
          </a:p>
          <a:p>
            <a:pPr>
              <a:buNone/>
            </a:pPr>
            <a:r>
              <a:rPr lang="ru-RU" dirty="0" smtClean="0">
                <a:solidFill>
                  <a:schemeClr val="tx1"/>
                </a:solidFill>
              </a:rPr>
              <a:t>Утенок шел по мостику и нашел булавку , а</a:t>
            </a:r>
          </a:p>
          <a:p>
            <a:pPr>
              <a:buNone/>
            </a:pPr>
            <a:r>
              <a:rPr lang="ru-RU" dirty="0" smtClean="0">
                <a:solidFill>
                  <a:schemeClr val="tx1"/>
                </a:solidFill>
              </a:rPr>
              <a:t>пока любовался ею, не заметил, как</a:t>
            </a:r>
          </a:p>
          <a:p>
            <a:pPr>
              <a:buNone/>
            </a:pPr>
            <a:r>
              <a:rPr lang="ru-RU" dirty="0" smtClean="0">
                <a:solidFill>
                  <a:schemeClr val="tx1"/>
                </a:solidFill>
              </a:rPr>
              <a:t>обронил булавку  в воду .</a:t>
            </a:r>
          </a:p>
          <a:p>
            <a:pPr>
              <a:buNone/>
            </a:pPr>
            <a:r>
              <a:rPr lang="ru-RU" dirty="0" smtClean="0">
                <a:solidFill>
                  <a:schemeClr val="tx1"/>
                </a:solidFill>
              </a:rPr>
              <a:t>Как можно достать булавку не замочив рук?</a:t>
            </a:r>
          </a:p>
        </p:txBody>
      </p:sp>
      <p:pic>
        <p:nvPicPr>
          <p:cNvPr id="5" name="Рисунок 4" descr="2016-Cute-Safety-Pins-baby-safety-pins.jpg"/>
          <p:cNvPicPr>
            <a:picLocks noChangeAspect="1"/>
          </p:cNvPicPr>
          <p:nvPr/>
        </p:nvPicPr>
        <p:blipFill>
          <a:blip r:embed="rId2" cstate="print"/>
          <a:srcRect l="9699" t="13647" r="7855" b="53940"/>
          <a:stretch>
            <a:fillRect/>
          </a:stretch>
        </p:blipFill>
        <p:spPr>
          <a:xfrm>
            <a:off x="2267744" y="4581128"/>
            <a:ext cx="4896544" cy="2016224"/>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a:t>
            </a:r>
            <a:endParaRPr lang="ru-RU" dirty="0">
              <a:solidFill>
                <a:schemeClr val="bg1"/>
              </a:solidFill>
            </a:endParaRPr>
          </a:p>
        </p:txBody>
      </p:sp>
      <p:sp>
        <p:nvSpPr>
          <p:cNvPr id="3" name="Содержимое 2"/>
          <p:cNvSpPr>
            <a:spLocks noGrp="1"/>
          </p:cNvSpPr>
          <p:nvPr>
            <p:ph idx="1"/>
          </p:nvPr>
        </p:nvSpPr>
        <p:spPr>
          <a:xfrm>
            <a:off x="827584" y="332657"/>
            <a:ext cx="6624736" cy="2736303"/>
          </a:xfrm>
        </p:spPr>
        <p:txBody>
          <a:bodyPr>
            <a:normAutofit/>
          </a:bodyPr>
          <a:lstStyle/>
          <a:p>
            <a:pPr algn="just">
              <a:buNone/>
            </a:pPr>
            <a:r>
              <a:rPr lang="ru-RU" dirty="0" smtClean="0">
                <a:solidFill>
                  <a:schemeClr val="tx1"/>
                </a:solidFill>
                <a:latin typeface="Times New Roman" pitchFamily="18" charset="0"/>
                <a:cs typeface="Times New Roman" pitchFamily="18" charset="0"/>
              </a:rPr>
              <a:t>Перебравшись через мостик, утенок обрадовался ,увидев птичий двор. Он вернулся домой цел и невредим , узнав сколько всего в мире нового и интересного.</a:t>
            </a:r>
            <a:endParaRPr lang="ru-RU" dirty="0">
              <a:solidFill>
                <a:schemeClr val="tx1"/>
              </a:solidFill>
              <a:latin typeface="Times New Roman" pitchFamily="18" charset="0"/>
              <a:cs typeface="Times New Roman" pitchFamily="18" charset="0"/>
            </a:endParaRPr>
          </a:p>
        </p:txBody>
      </p:sp>
      <p:pic>
        <p:nvPicPr>
          <p:cNvPr id="5" name="Рисунок 4" descr="img21.jpg"/>
          <p:cNvPicPr>
            <a:picLocks noChangeAspect="1"/>
          </p:cNvPicPr>
          <p:nvPr/>
        </p:nvPicPr>
        <p:blipFill>
          <a:blip r:embed="rId2" cstate="print"/>
          <a:stretch>
            <a:fillRect/>
          </a:stretch>
        </p:blipFill>
        <p:spPr>
          <a:xfrm>
            <a:off x="1331640" y="2852936"/>
            <a:ext cx="6696744" cy="3672408"/>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Вывод:</a:t>
            </a:r>
            <a:endParaRPr lang="ru-RU" dirty="0"/>
          </a:p>
        </p:txBody>
      </p:sp>
      <p:sp>
        <p:nvSpPr>
          <p:cNvPr id="3" name="Содержимое 2"/>
          <p:cNvSpPr>
            <a:spLocks noGrp="1"/>
          </p:cNvSpPr>
          <p:nvPr>
            <p:ph idx="1"/>
          </p:nvPr>
        </p:nvSpPr>
        <p:spPr/>
        <p:txBody>
          <a:bodyPr>
            <a:normAutofit fontScale="70000" lnSpcReduction="20000"/>
          </a:bodyPr>
          <a:lstStyle/>
          <a:p>
            <a:pPr>
              <a:buNone/>
            </a:pPr>
            <a:r>
              <a:rPr lang="ru-RU" b="1" dirty="0" smtClean="0">
                <a:latin typeface="Times New Roman" pitchFamily="18" charset="0"/>
                <a:cs typeface="Times New Roman" pitchFamily="18" charset="0"/>
              </a:rPr>
              <a:t>Главное достоинство экспериментов, опытов которые  мы проводим  с детьми, позволяют ребенку взглянуть на окружающий мир по иному.  Он может увидеть новое в известном и  поменять точку зрения на предметы, явления, ситуации. Это расширяет границы познавательной деятельности, нужно лишь придать им необходимую направленность. В процессе экспериментирования идет обогащение памяти ребенка, активизируются его мыслительные процессы, так как постоянно возникает необходимость совершать операции анализа и синтеза, сравнения, классификации, обобщения.</a:t>
            </a:r>
          </a:p>
          <a:p>
            <a:pPr>
              <a:buNone/>
            </a:pPr>
            <a:r>
              <a:rPr lang="ru-RU" b="1" dirty="0" smtClean="0">
                <a:latin typeface="Times New Roman" pitchFamily="18" charset="0"/>
                <a:cs typeface="Times New Roman" pitchFamily="18" charset="0"/>
              </a:rPr>
              <a:t>Уважаемые , педагоги, надеюсь, что   мастер – класс вам понравился  и вы будете вместе со своими детьми проводить такие же  и другие экспериментирования с различными материалами.</a:t>
            </a:r>
          </a:p>
          <a:p>
            <a:pPr>
              <a:buNone/>
            </a:pP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4267200" cy="6068144"/>
          </a:xfrm>
        </p:spPr>
        <p:txBody>
          <a:bodyPr/>
          <a:lstStyle/>
          <a:p>
            <a:r>
              <a:rPr lang="ru-RU" dirty="0" smtClean="0">
                <a:solidFill>
                  <a:schemeClr val="bg1"/>
                </a:solidFill>
              </a:rPr>
              <a:t>.</a:t>
            </a:r>
            <a:endParaRPr lang="ru-RU" dirty="0">
              <a:solidFill>
                <a:schemeClr val="bg1"/>
              </a:solidFill>
            </a:endParaRPr>
          </a:p>
        </p:txBody>
      </p:sp>
      <p:sp>
        <p:nvSpPr>
          <p:cNvPr id="3" name="Содержимое 2"/>
          <p:cNvSpPr>
            <a:spLocks noGrp="1"/>
          </p:cNvSpPr>
          <p:nvPr>
            <p:ph idx="1"/>
          </p:nvPr>
        </p:nvSpPr>
        <p:spPr>
          <a:xfrm>
            <a:off x="323528" y="6525344"/>
            <a:ext cx="8568952" cy="144016"/>
          </a:xfrm>
        </p:spPr>
        <p:txBody>
          <a:bodyPr>
            <a:normAutofit fontScale="25000" lnSpcReduction="20000"/>
          </a:bodyPr>
          <a:lstStyle/>
          <a:p>
            <a:r>
              <a:rPr lang="ru-RU" dirty="0" smtClean="0"/>
              <a:t>.</a:t>
            </a:r>
          </a:p>
          <a:p>
            <a:endParaRPr lang="ru-RU" dirty="0"/>
          </a:p>
        </p:txBody>
      </p:sp>
      <p:sp>
        <p:nvSpPr>
          <p:cNvPr id="4" name="TextBox 3"/>
          <p:cNvSpPr txBox="1"/>
          <p:nvPr/>
        </p:nvSpPr>
        <p:spPr>
          <a:xfrm>
            <a:off x="179512" y="908720"/>
            <a:ext cx="4464496" cy="7632859"/>
          </a:xfrm>
          <a:prstGeom prst="rect">
            <a:avLst/>
          </a:prstGeom>
          <a:noFill/>
        </p:spPr>
        <p:txBody>
          <a:bodyPr wrap="square" rtlCol="0">
            <a:spAutoFit/>
          </a:bodyPr>
          <a:lstStyle/>
          <a:p>
            <a:r>
              <a:rPr lang="ru-RU" sz="3200" dirty="0">
                <a:latin typeface="Times New Roman" pitchFamily="18" charset="0"/>
                <a:cs typeface="Times New Roman" pitchFamily="18" charset="0"/>
              </a:rPr>
              <a:t>Все опыты показаны в виде сказки, считаю это эффективным методом, потому что детям легче воспринимать и понимать новую информацию в близкой для них форме</a:t>
            </a:r>
            <a:r>
              <a:rPr lang="ru-RU" sz="3200" dirty="0" smtClean="0">
                <a:latin typeface="Times New Roman" pitchFamily="18" charset="0"/>
                <a:cs typeface="Times New Roman" pitchFamily="18" charset="0"/>
              </a:rPr>
              <a:t>.</a:t>
            </a:r>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p:txBody>
      </p:sp>
      <p:pic>
        <p:nvPicPr>
          <p:cNvPr id="6" name="Рисунок 5" descr="easter-24утенок картинка.png"/>
          <p:cNvPicPr>
            <a:picLocks noChangeAspect="1"/>
          </p:cNvPicPr>
          <p:nvPr/>
        </p:nvPicPr>
        <p:blipFill>
          <a:blip r:embed="rId2" cstate="print"/>
          <a:stretch>
            <a:fillRect/>
          </a:stretch>
        </p:blipFill>
        <p:spPr>
          <a:xfrm>
            <a:off x="4355976" y="3933056"/>
            <a:ext cx="4788024" cy="2736304"/>
          </a:xfrm>
          <a:prstGeom prst="rect">
            <a:avLst/>
          </a:prstGeom>
        </p:spPr>
      </p:pic>
      <p:pic>
        <p:nvPicPr>
          <p:cNvPr id="8" name="Рисунок 7" descr="картинка утенок..jpg"/>
          <p:cNvPicPr>
            <a:picLocks noChangeAspect="1"/>
          </p:cNvPicPr>
          <p:nvPr/>
        </p:nvPicPr>
        <p:blipFill>
          <a:blip r:embed="rId3" cstate="print"/>
          <a:stretch>
            <a:fillRect/>
          </a:stretch>
        </p:blipFill>
        <p:spPr>
          <a:xfrm>
            <a:off x="4355976" y="980728"/>
            <a:ext cx="4788024" cy="280831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C000"/>
                </a:solidFill>
              </a:rPr>
              <a:t>.</a:t>
            </a:r>
            <a:r>
              <a:rPr lang="ru-RU" dirty="0" smtClean="0"/>
              <a:t> </a:t>
            </a:r>
            <a:r>
              <a:rPr lang="ru-RU" dirty="0" smtClean="0">
                <a:solidFill>
                  <a:schemeClr val="tx1"/>
                </a:solidFill>
              </a:rPr>
              <a:t>китайская пословица</a:t>
            </a:r>
            <a:endParaRPr lang="ru-RU" dirty="0">
              <a:solidFill>
                <a:schemeClr val="tx1"/>
              </a:solidFill>
            </a:endParaRPr>
          </a:p>
        </p:txBody>
      </p:sp>
      <p:sp>
        <p:nvSpPr>
          <p:cNvPr id="3" name="Содержимое 2"/>
          <p:cNvSpPr>
            <a:spLocks noGrp="1"/>
          </p:cNvSpPr>
          <p:nvPr>
            <p:ph idx="1"/>
          </p:nvPr>
        </p:nvSpPr>
        <p:spPr/>
        <p:txBody>
          <a:bodyPr/>
          <a:lstStyle/>
          <a:p>
            <a:pPr>
              <a:buNone/>
            </a:pPr>
            <a:endParaRPr lang="ru-RU" dirty="0" smtClean="0">
              <a:solidFill>
                <a:schemeClr val="tx1"/>
              </a:solidFill>
            </a:endParaRPr>
          </a:p>
          <a:p>
            <a:pPr>
              <a:buNone/>
            </a:pPr>
            <a:r>
              <a:rPr lang="ru-RU" dirty="0" smtClean="0">
                <a:solidFill>
                  <a:schemeClr val="tx1"/>
                </a:solidFill>
              </a:rPr>
              <a:t>« Расскажи - и я забуду, покажи - и я запомню, дай попробовать - и я пойму »</a:t>
            </a:r>
            <a:endParaRPr lang="ru-RU" dirty="0">
              <a:solidFill>
                <a:schemeClr val="tx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1"/>
                </a:solidFill>
              </a:rPr>
              <a:t>.</a:t>
            </a:r>
            <a:endParaRPr lang="ru-RU" dirty="0">
              <a:solidFill>
                <a:schemeClr val="accent1"/>
              </a:solidFill>
            </a:endParaRPr>
          </a:p>
        </p:txBody>
      </p:sp>
      <p:sp>
        <p:nvSpPr>
          <p:cNvPr id="3" name="Содержимое 2"/>
          <p:cNvSpPr>
            <a:spLocks noGrp="1"/>
          </p:cNvSpPr>
          <p:nvPr>
            <p:ph idx="1"/>
          </p:nvPr>
        </p:nvSpPr>
        <p:spPr>
          <a:xfrm>
            <a:off x="304800" y="2348880"/>
            <a:ext cx="8686800" cy="3731245"/>
          </a:xfrm>
        </p:spPr>
        <p:txBody>
          <a:bodyPr>
            <a:normAutofit/>
          </a:bodyPr>
          <a:lstStyle/>
          <a:p>
            <a:pPr>
              <a:buNone/>
            </a:pPr>
            <a:r>
              <a:rPr lang="ru-RU" sz="7200" dirty="0" smtClean="0">
                <a:solidFill>
                  <a:schemeClr val="accent1">
                    <a:lumMod val="75000"/>
                  </a:schemeClr>
                </a:solidFill>
                <a:latin typeface="Times New Roman" pitchFamily="18" charset="0"/>
                <a:cs typeface="Times New Roman" pitchFamily="18" charset="0"/>
              </a:rPr>
              <a:t>Спасибо за внимание</a:t>
            </a:r>
            <a:endParaRPr lang="ru-RU" sz="7200" dirty="0">
              <a:solidFill>
                <a:schemeClr val="accent1">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a:t>
            </a:r>
            <a:endParaRPr lang="ru-RU" dirty="0"/>
          </a:p>
        </p:txBody>
      </p:sp>
      <p:sp>
        <p:nvSpPr>
          <p:cNvPr id="3" name="Подзаголовок 2"/>
          <p:cNvSpPr>
            <a:spLocks noGrp="1"/>
          </p:cNvSpPr>
          <p:nvPr>
            <p:ph type="subTitle" idx="1"/>
          </p:nvPr>
        </p:nvSpPr>
        <p:spPr>
          <a:xfrm>
            <a:off x="381000" y="404664"/>
            <a:ext cx="8458200" cy="1512168"/>
          </a:xfrm>
        </p:spPr>
        <p:txBody>
          <a:bodyPr>
            <a:normAutofit lnSpcReduction="10000"/>
          </a:bodyPr>
          <a:lstStyle/>
          <a:p>
            <a:r>
              <a:rPr lang="ru-RU" sz="4400" b="1" i="1" dirty="0" smtClean="0">
                <a:solidFill>
                  <a:schemeClr val="tx1"/>
                </a:solidFill>
                <a:latin typeface="Times New Roman" pitchFamily="18" charset="0"/>
                <a:cs typeface="Times New Roman" pitchFamily="18" charset="0"/>
              </a:rPr>
              <a:t>Цель мастер-класса: </a:t>
            </a:r>
          </a:p>
          <a:p>
            <a:r>
              <a:rPr lang="ru-RU" b="1" dirty="0" smtClean="0">
                <a:solidFill>
                  <a:schemeClr val="tx1"/>
                </a:solidFill>
                <a:latin typeface="Times New Roman" pitchFamily="18" charset="0"/>
                <a:cs typeface="Times New Roman" pitchFamily="18" charset="0"/>
              </a:rPr>
              <a:t>демонстрация некоторых видов экспериментирования с бумагой, водой, магнитом. </a:t>
            </a:r>
          </a:p>
        </p:txBody>
      </p:sp>
      <p:sp>
        <p:nvSpPr>
          <p:cNvPr id="4" name="TextBox 3"/>
          <p:cNvSpPr txBox="1"/>
          <p:nvPr/>
        </p:nvSpPr>
        <p:spPr>
          <a:xfrm>
            <a:off x="251520" y="2564904"/>
            <a:ext cx="8136904" cy="2985433"/>
          </a:xfrm>
          <a:prstGeom prst="rect">
            <a:avLst/>
          </a:prstGeom>
          <a:noFill/>
        </p:spPr>
        <p:txBody>
          <a:bodyPr wrap="square" rtlCol="0">
            <a:spAutoFit/>
          </a:bodyPr>
          <a:lstStyle/>
          <a:p>
            <a:r>
              <a:rPr lang="ru-RU" sz="4400" b="1" i="1" dirty="0" smtClean="0">
                <a:latin typeface="Times New Roman" pitchFamily="18" charset="0"/>
                <a:cs typeface="Times New Roman" pitchFamily="18" charset="0"/>
              </a:rPr>
              <a:t>Задачи: </a:t>
            </a:r>
          </a:p>
          <a:p>
            <a:pPr marL="342900" indent="-342900">
              <a:buAutoNum type="arabicPeriod"/>
            </a:pPr>
            <a:r>
              <a:rPr lang="ru-RU" sz="2400" b="1" dirty="0" smtClean="0">
                <a:latin typeface="Times New Roman" pitchFamily="18" charset="0"/>
                <a:cs typeface="Times New Roman" pitchFamily="18" charset="0"/>
              </a:rPr>
              <a:t>Показать, как можно использовать опыты в экспериментальной деятельности детей. </a:t>
            </a:r>
          </a:p>
          <a:p>
            <a:pPr marL="342900" indent="-342900">
              <a:buAutoNum type="arabicPeriod"/>
            </a:pPr>
            <a:r>
              <a:rPr lang="ru-RU" sz="2400" b="1" dirty="0" smtClean="0">
                <a:latin typeface="Times New Roman" pitchFamily="18" charset="0"/>
                <a:cs typeface="Times New Roman" pitchFamily="18" charset="0"/>
              </a:rPr>
              <a:t>Развивать познавательный интерес к окружающему, умение делиться приобретенным опытом с другими людьми. </a:t>
            </a:r>
          </a:p>
          <a:p>
            <a:pPr marL="342900" indent="-342900"/>
            <a:r>
              <a:rPr lang="ru-RU" sz="2400" b="1" dirty="0" smtClean="0">
                <a:latin typeface="Times New Roman" pitchFamily="18" charset="0"/>
                <a:cs typeface="Times New Roman" pitchFamily="18" charset="0"/>
              </a:rPr>
              <a:t>3.Развивать логику ,мышления и умение фантазировать</a:t>
            </a:r>
            <a:endParaRPr lang="ru-RU"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1"/>
                </a:solidFill>
              </a:rPr>
              <a:t>Материалы:</a:t>
            </a:r>
            <a:endParaRPr lang="ru-RU" dirty="0">
              <a:solidFill>
                <a:schemeClr val="tx1"/>
              </a:solidFill>
            </a:endParaRPr>
          </a:p>
        </p:txBody>
      </p:sp>
      <p:sp>
        <p:nvSpPr>
          <p:cNvPr id="3" name="Содержимое 2"/>
          <p:cNvSpPr>
            <a:spLocks noGrp="1"/>
          </p:cNvSpPr>
          <p:nvPr>
            <p:ph idx="1"/>
          </p:nvPr>
        </p:nvSpPr>
        <p:spPr/>
        <p:txBody>
          <a:bodyPr/>
          <a:lstStyle/>
          <a:p>
            <a:pPr>
              <a:buNone/>
            </a:pPr>
            <a:r>
              <a:rPr lang="ru-RU" dirty="0" smtClean="0"/>
              <a:t> </a:t>
            </a:r>
            <a:r>
              <a:rPr lang="ru-RU" dirty="0" smtClean="0">
                <a:solidFill>
                  <a:schemeClr val="tx1"/>
                </a:solidFill>
              </a:rPr>
              <a:t>Бумага, вода, </a:t>
            </a:r>
            <a:r>
              <a:rPr lang="ru-RU" dirty="0" smtClean="0">
                <a:solidFill>
                  <a:schemeClr val="tx1"/>
                </a:solidFill>
              </a:rPr>
              <a:t>чашки, </a:t>
            </a:r>
            <a:r>
              <a:rPr lang="ru-RU" dirty="0" smtClean="0">
                <a:solidFill>
                  <a:schemeClr val="tx1"/>
                </a:solidFill>
              </a:rPr>
              <a:t>булавка, магнит , яйцо, соль, банка , тазик, карандаш .</a:t>
            </a:r>
            <a:endParaRPr lang="ru-RU"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5589240"/>
            <a:ext cx="8458200" cy="486546"/>
          </a:xfrm>
        </p:spPr>
        <p:txBody>
          <a:bodyPr>
            <a:normAutofit fontScale="90000"/>
          </a:bodyPr>
          <a:lstStyle/>
          <a:p>
            <a:r>
              <a:rPr lang="ru-RU" dirty="0" smtClean="0">
                <a:solidFill>
                  <a:schemeClr val="bg2"/>
                </a:solidFill>
              </a:rPr>
              <a:t>.</a:t>
            </a:r>
            <a:endParaRPr lang="ru-RU" dirty="0">
              <a:solidFill>
                <a:schemeClr val="bg2"/>
              </a:solidFill>
            </a:endParaRPr>
          </a:p>
        </p:txBody>
      </p:sp>
      <p:sp>
        <p:nvSpPr>
          <p:cNvPr id="3" name="Подзаголовок 2"/>
          <p:cNvSpPr>
            <a:spLocks noGrp="1"/>
          </p:cNvSpPr>
          <p:nvPr>
            <p:ph type="subTitle" idx="1"/>
          </p:nvPr>
        </p:nvSpPr>
        <p:spPr>
          <a:xfrm>
            <a:off x="395536" y="1196752"/>
            <a:ext cx="8458200" cy="5040560"/>
          </a:xfrm>
        </p:spPr>
        <p:txBody>
          <a:bodyPr>
            <a:noAutofit/>
          </a:bodyPr>
          <a:lstStyle/>
          <a:p>
            <a:r>
              <a:rPr lang="ru-RU" dirty="0" smtClean="0">
                <a:solidFill>
                  <a:schemeClr val="tx1"/>
                </a:solidFill>
                <a:latin typeface="Times New Roman" pitchFamily="18" charset="0"/>
                <a:cs typeface="Times New Roman" pitchFamily="18" charset="0"/>
              </a:rPr>
              <a:t>Данный мастер класс может быть интересен педагогам, работающим по теме экспериментирования и поисковой деятельности детей. Педагог, использующий экспериментирование в своей работе, найдет для себя что-то новое, поймет насколько это интересное и увлекательное занятие. </a:t>
            </a:r>
          </a:p>
          <a:p>
            <a:r>
              <a:rPr lang="ru-RU" dirty="0" smtClean="0">
                <a:solidFill>
                  <a:schemeClr val="tx1"/>
                </a:solidFill>
                <a:latin typeface="Times New Roman"/>
                <a:cs typeface="Times New Roman"/>
              </a:rPr>
              <a:t>*</a:t>
            </a:r>
            <a:r>
              <a:rPr lang="ru-RU" dirty="0" smtClean="0">
                <a:solidFill>
                  <a:schemeClr val="tx1"/>
                </a:solidFill>
                <a:latin typeface="Times New Roman" pitchFamily="18" charset="0"/>
                <a:cs typeface="Times New Roman" pitchFamily="18" charset="0"/>
              </a:rPr>
              <a:t>В ходе проведения мастер класса будут продемонстрированы опыты с некоторыми материалами, а также все атрибуты для его проведения. Каждый участник мастер класса должен будет провести опыт и определить свойства материалов. </a:t>
            </a:r>
          </a:p>
          <a:p>
            <a:r>
              <a:rPr lang="ru-RU" dirty="0" smtClean="0">
                <a:solidFill>
                  <a:schemeClr val="tx1"/>
                </a:solidFill>
                <a:latin typeface="Times New Roman"/>
                <a:cs typeface="Times New Roman"/>
              </a:rPr>
              <a:t>*</a:t>
            </a:r>
            <a:r>
              <a:rPr lang="ru-RU" dirty="0" smtClean="0">
                <a:solidFill>
                  <a:schemeClr val="tx1"/>
                </a:solidFill>
                <a:latin typeface="Times New Roman" pitchFamily="18" charset="0"/>
                <a:cs typeface="Times New Roman" pitchFamily="18" charset="0"/>
              </a:rPr>
              <a:t>Методические рекомендации: Чтобы мастер класс был интереснее и более похож на инсценировку сказки, советую к каждому опыту подобрать соответствующую музыку</a:t>
            </a:r>
            <a:endParaRPr lang="ru-RU" dirty="0">
              <a:solidFill>
                <a:schemeClr val="tx1"/>
              </a:solidFill>
              <a:latin typeface="Times New Roman" pitchFamily="18" charset="0"/>
              <a:cs typeface="Times New Roman" pitchFamily="18" charset="0"/>
            </a:endParaRPr>
          </a:p>
        </p:txBody>
      </p:sp>
      <p:sp>
        <p:nvSpPr>
          <p:cNvPr id="4" name="TextBox 3"/>
          <p:cNvSpPr txBox="1"/>
          <p:nvPr/>
        </p:nvSpPr>
        <p:spPr>
          <a:xfrm>
            <a:off x="395536" y="260648"/>
            <a:ext cx="7992888" cy="2308324"/>
          </a:xfrm>
          <a:prstGeom prst="rect">
            <a:avLst/>
          </a:prstGeom>
          <a:noFill/>
        </p:spPr>
        <p:txBody>
          <a:bodyPr wrap="square" rtlCol="0">
            <a:spAutoFit/>
          </a:bodyPr>
          <a:lstStyle/>
          <a:p>
            <a:r>
              <a:rPr lang="ru-RU" sz="3600" b="1" i="1" dirty="0" smtClean="0">
                <a:latin typeface="Times New Roman" pitchFamily="18" charset="0"/>
                <a:cs typeface="Times New Roman" pitchFamily="18" charset="0"/>
              </a:rPr>
              <a:t>Практическая значимость:</a:t>
            </a:r>
          </a:p>
          <a:p>
            <a:r>
              <a:rPr lang="ru-RU" sz="3600" b="1" i="1" dirty="0" smtClean="0">
                <a:latin typeface="Times New Roman" pitchFamily="18" charset="0"/>
                <a:cs typeface="Times New Roman" pitchFamily="18" charset="0"/>
              </a:rPr>
              <a:t> </a:t>
            </a:r>
          </a:p>
          <a:p>
            <a:endParaRPr lang="ru-RU" sz="3600" dirty="0" smtClean="0">
              <a:latin typeface="Times New Roman" pitchFamily="18" charset="0"/>
              <a:cs typeface="Times New Roman" pitchFamily="18" charset="0"/>
            </a:endParaRPr>
          </a:p>
          <a:p>
            <a:endParaRPr lang="ru-RU" sz="36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1099592"/>
          </a:xfrm>
        </p:spPr>
        <p:txBody>
          <a:bodyPr/>
          <a:lstStyle/>
          <a:p>
            <a:r>
              <a:rPr lang="ru-RU" dirty="0" smtClean="0">
                <a:solidFill>
                  <a:schemeClr val="bg2"/>
                </a:solidFill>
              </a:rPr>
              <a:t>.</a:t>
            </a:r>
            <a:endParaRPr lang="ru-RU" dirty="0">
              <a:solidFill>
                <a:schemeClr val="bg2"/>
              </a:solidFill>
            </a:endParaRPr>
          </a:p>
        </p:txBody>
      </p:sp>
      <p:sp>
        <p:nvSpPr>
          <p:cNvPr id="3" name="Содержимое 2"/>
          <p:cNvSpPr>
            <a:spLocks noGrp="1"/>
          </p:cNvSpPr>
          <p:nvPr>
            <p:ph idx="1"/>
          </p:nvPr>
        </p:nvSpPr>
        <p:spPr>
          <a:xfrm>
            <a:off x="304800" y="548680"/>
            <a:ext cx="8686800" cy="5531445"/>
          </a:xfrm>
        </p:spPr>
        <p:txBody>
          <a:bodyPr>
            <a:normAutofit fontScale="85000" lnSpcReduction="20000"/>
          </a:bodyPr>
          <a:lstStyle/>
          <a:p>
            <a:pPr algn="ctr">
              <a:buNone/>
            </a:pPr>
            <a:r>
              <a:rPr lang="ru-RU" dirty="0" smtClean="0">
                <a:solidFill>
                  <a:schemeClr val="tx1"/>
                </a:solidFill>
                <a:latin typeface="Times New Roman" pitchFamily="18" charset="0"/>
                <a:cs typeface="Times New Roman" pitchFamily="18" charset="0"/>
              </a:rPr>
              <a:t> </a:t>
            </a:r>
            <a:r>
              <a:rPr lang="ru-RU" sz="5600" dirty="0" smtClean="0">
                <a:solidFill>
                  <a:schemeClr val="tx1"/>
                </a:solidFill>
                <a:latin typeface="Times New Roman" pitchFamily="18" charset="0"/>
                <a:cs typeface="Times New Roman" pitchFamily="18" charset="0"/>
              </a:rPr>
              <a:t>Актуальность </a:t>
            </a:r>
          </a:p>
          <a:p>
            <a:pPr>
              <a:buNone/>
            </a:pPr>
            <a:r>
              <a:rPr lang="ru-RU" dirty="0" smtClean="0">
                <a:solidFill>
                  <a:schemeClr val="tx1"/>
                </a:solidFill>
                <a:latin typeface="Times New Roman" pitchFamily="18" charset="0"/>
                <a:cs typeface="Times New Roman" pitchFamily="18" charset="0"/>
              </a:rPr>
              <a:t>    Дети дошкольного возраста по природе своей – пытливые исследователи окружающего мира. В старшем дошкольном возрасте у них развиваются потребности познания этого мира, которые находят отражение в форме поисковой, исследовательской деятельности, направленные на «открытие нового», которая развивает продуктивные формы мышления. Экспериментирование принципиально отличается от любой другой деятельности тем, что образ цели, определяющий эту деятельность, сам ещё не сформирован и характеризуется неопределённостью, неустойчивостью. В ходе эксперимента он уточняется, проясняется. </a:t>
            </a:r>
            <a:endParaRPr lang="ru-RU"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a:t>
            </a:r>
            <a:endParaRPr lang="ru-RU" dirty="0">
              <a:solidFill>
                <a:schemeClr val="bg2"/>
              </a:solidFill>
            </a:endParaRPr>
          </a:p>
        </p:txBody>
      </p:sp>
      <p:sp>
        <p:nvSpPr>
          <p:cNvPr id="3" name="Содержимое 2"/>
          <p:cNvSpPr>
            <a:spLocks noGrp="1"/>
          </p:cNvSpPr>
          <p:nvPr>
            <p:ph idx="1"/>
          </p:nvPr>
        </p:nvSpPr>
        <p:spPr>
          <a:xfrm>
            <a:off x="304800" y="476672"/>
            <a:ext cx="4627240" cy="5603453"/>
          </a:xfrm>
        </p:spPr>
        <p:txBody>
          <a:bodyPr>
            <a:normAutofit/>
          </a:bodyPr>
          <a:lstStyle/>
          <a:p>
            <a:pPr>
              <a:buNone/>
            </a:pPr>
            <a:r>
              <a:rPr lang="ru-RU" dirty="0" smtClean="0"/>
              <a:t>   </a:t>
            </a:r>
          </a:p>
          <a:p>
            <a:pPr>
              <a:buNone/>
            </a:pPr>
            <a:r>
              <a:rPr lang="ru-RU" dirty="0" smtClean="0"/>
              <a:t>   </a:t>
            </a:r>
            <a:r>
              <a:rPr lang="ru-RU" sz="2800" dirty="0" smtClean="0">
                <a:solidFill>
                  <a:schemeClr val="tx1"/>
                </a:solidFill>
                <a:latin typeface="Times New Roman" pitchFamily="18" charset="0"/>
                <a:cs typeface="Times New Roman" pitchFamily="18" charset="0"/>
              </a:rPr>
              <a:t>В деревушке, на птичьем дворе жил очень любопытный утенок. Его братья и сестры были очень послушными, а он хотел все знать. Однажды ему захотелось узнать, что же там за забором птичьего двора, и он пошел открывать мир.</a:t>
            </a:r>
          </a:p>
          <a:p>
            <a:pPr>
              <a:buNone/>
            </a:pPr>
            <a:r>
              <a:rPr lang="ru-RU" sz="2800" dirty="0" smtClean="0">
                <a:latin typeface="Times New Roman" pitchFamily="18" charset="0"/>
                <a:cs typeface="Times New Roman" pitchFamily="18" charset="0"/>
              </a:rPr>
              <a:t>   </a:t>
            </a:r>
            <a:endParaRPr lang="ru-RU" sz="2800" dirty="0">
              <a:latin typeface="Times New Roman" pitchFamily="18" charset="0"/>
              <a:cs typeface="Times New Roman" pitchFamily="18" charset="0"/>
            </a:endParaRPr>
          </a:p>
        </p:txBody>
      </p:sp>
      <p:pic>
        <p:nvPicPr>
          <p:cNvPr id="5" name="Рисунок 4" descr="утка.jpg"/>
          <p:cNvPicPr>
            <a:picLocks noChangeAspect="1"/>
          </p:cNvPicPr>
          <p:nvPr/>
        </p:nvPicPr>
        <p:blipFill>
          <a:blip r:embed="rId2" cstate="print"/>
          <a:stretch>
            <a:fillRect/>
          </a:stretch>
        </p:blipFill>
        <p:spPr>
          <a:xfrm>
            <a:off x="4932040" y="1052736"/>
            <a:ext cx="4211960" cy="544522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2"/>
                </a:solidFill>
              </a:rPr>
              <a:t>.</a:t>
            </a:r>
            <a:endParaRPr lang="ru-RU" dirty="0">
              <a:solidFill>
                <a:schemeClr val="bg2"/>
              </a:solidFill>
            </a:endParaRPr>
          </a:p>
        </p:txBody>
      </p:sp>
      <p:sp>
        <p:nvSpPr>
          <p:cNvPr id="3" name="Содержимое 2"/>
          <p:cNvSpPr>
            <a:spLocks noGrp="1"/>
          </p:cNvSpPr>
          <p:nvPr>
            <p:ph idx="1"/>
          </p:nvPr>
        </p:nvSpPr>
        <p:spPr>
          <a:xfrm>
            <a:off x="304800" y="1052736"/>
            <a:ext cx="3907160" cy="5616624"/>
          </a:xfrm>
        </p:spPr>
        <p:txBody>
          <a:bodyPr>
            <a:normAutofit fontScale="92500" lnSpcReduction="10000"/>
          </a:bodyPr>
          <a:lstStyle/>
          <a:p>
            <a:pPr>
              <a:buNone/>
            </a:pPr>
            <a:r>
              <a:rPr lang="ru-RU" dirty="0" smtClean="0">
                <a:solidFill>
                  <a:schemeClr val="tx1"/>
                </a:solidFill>
              </a:rPr>
              <a:t>Выйдя за забор, он увидел небольшой пруд, в нем плавало много загадочных цветов, это были кувшинки. Солнышко уже начало всходить и утенок увидел, как распускаются эти прекрасные цветы. </a:t>
            </a:r>
            <a:endParaRPr lang="ru-RU" dirty="0">
              <a:solidFill>
                <a:schemeClr val="tx1"/>
              </a:solidFill>
            </a:endParaRPr>
          </a:p>
        </p:txBody>
      </p:sp>
      <p:pic>
        <p:nvPicPr>
          <p:cNvPr id="5" name="Рисунок 4" descr="утенок.jpg"/>
          <p:cNvPicPr>
            <a:picLocks noChangeAspect="1"/>
          </p:cNvPicPr>
          <p:nvPr/>
        </p:nvPicPr>
        <p:blipFill>
          <a:blip r:embed="rId2" cstate="print"/>
          <a:stretch>
            <a:fillRect/>
          </a:stretch>
        </p:blipFill>
        <p:spPr>
          <a:xfrm>
            <a:off x="4355976" y="1124744"/>
            <a:ext cx="4788024" cy="5389581"/>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124744"/>
            <a:ext cx="7772400" cy="2550145"/>
          </a:xfrm>
        </p:spPr>
        <p:txBody>
          <a:bodyPr/>
          <a:lstStyle/>
          <a:p>
            <a:r>
              <a:rPr lang="ru-RU" dirty="0" smtClean="0">
                <a:solidFill>
                  <a:schemeClr val="bg1"/>
                </a:solidFill>
              </a:rPr>
              <a:t>.</a:t>
            </a:r>
            <a:endParaRPr lang="ru-RU" dirty="0">
              <a:solidFill>
                <a:schemeClr val="bg1"/>
              </a:solidFill>
            </a:endParaRPr>
          </a:p>
        </p:txBody>
      </p:sp>
      <p:sp>
        <p:nvSpPr>
          <p:cNvPr id="3" name="Подзаголовок 2"/>
          <p:cNvSpPr>
            <a:spLocks noGrp="1"/>
          </p:cNvSpPr>
          <p:nvPr>
            <p:ph type="subTitle" idx="1"/>
          </p:nvPr>
        </p:nvSpPr>
        <p:spPr>
          <a:xfrm>
            <a:off x="179512" y="548680"/>
            <a:ext cx="3600400" cy="4896544"/>
          </a:xfrm>
        </p:spPr>
        <p:txBody>
          <a:bodyPr>
            <a:normAutofit/>
          </a:bodyPr>
          <a:lstStyle/>
          <a:p>
            <a:r>
              <a:rPr lang="ru-RU" b="1" dirty="0" smtClean="0">
                <a:solidFill>
                  <a:schemeClr val="tx1"/>
                </a:solidFill>
              </a:rPr>
              <a:t>Опыт №1 </a:t>
            </a:r>
          </a:p>
          <a:p>
            <a:r>
              <a:rPr lang="ru-RU" dirty="0" smtClean="0">
                <a:solidFill>
                  <a:schemeClr val="tx1"/>
                </a:solidFill>
                <a:latin typeface="Times New Roman" pitchFamily="18" charset="0"/>
                <a:cs typeface="Times New Roman" pitchFamily="18" charset="0"/>
              </a:rPr>
              <a:t>Вырежьте из цветной бумаги цветы с длинными лепестками. При помощи карандаша закрутите лепестки к центру. А теперь опустите кувшинки на воду, налитую в таз. Буквально на ваших глазах лепестки цветов начнут распускаться. </a:t>
            </a:r>
          </a:p>
        </p:txBody>
      </p:sp>
      <p:pic>
        <p:nvPicPr>
          <p:cNvPr id="5" name="Рисунок 4" descr="Кувшинка.jpg"/>
          <p:cNvPicPr>
            <a:picLocks noChangeAspect="1"/>
          </p:cNvPicPr>
          <p:nvPr/>
        </p:nvPicPr>
        <p:blipFill>
          <a:blip r:embed="rId2" cstate="print"/>
          <a:stretch>
            <a:fillRect/>
          </a:stretch>
        </p:blipFill>
        <p:spPr>
          <a:xfrm>
            <a:off x="3851920" y="836712"/>
            <a:ext cx="5112568" cy="4896544"/>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395</TotalTime>
  <Words>805</Words>
  <Application>Microsoft Office PowerPoint</Application>
  <PresentationFormat>Экран (4:3)</PresentationFormat>
  <Paragraphs>100</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Трек</vt:lpstr>
      <vt:lpstr>                                                                           Выполнила  воспитатель: Кубатина Е.М.</vt:lpstr>
      <vt:lpstr>.</vt:lpstr>
      <vt:lpstr>.</vt:lpstr>
      <vt:lpstr>Материалы:</vt:lpstr>
      <vt:lpstr>.</vt:lpstr>
      <vt:lpstr>.</vt:lpstr>
      <vt:lpstr>.</vt:lpstr>
      <vt:lpstr>.</vt:lpstr>
      <vt:lpstr>.</vt:lpstr>
      <vt:lpstr>.</vt:lpstr>
      <vt:lpstr>Опыт №2</vt:lpstr>
      <vt:lpstr>.</vt:lpstr>
      <vt:lpstr>Путешествие продолжается. </vt:lpstr>
      <vt:lpstr>Опыт №3 сильная бумага</vt:lpstr>
      <vt:lpstr>.</vt:lpstr>
      <vt:lpstr>Вывод:  Сложить лист гармошкой и он удержит яблоко или чашку на 2 стаканах  </vt:lpstr>
      <vt:lpstr>     Путешествие продолжается.            Опыт №4</vt:lpstr>
      <vt:lpstr>.</vt:lpstr>
      <vt:lpstr>Вывод:</vt:lpstr>
      <vt:lpstr>. китайская пословица</vt:lpstr>
      <vt:lpst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title>
  <dc:creator>_</dc:creator>
  <cp:lastModifiedBy>_</cp:lastModifiedBy>
  <cp:revision>43</cp:revision>
  <dcterms:created xsi:type="dcterms:W3CDTF">2017-10-29T19:46:51Z</dcterms:created>
  <dcterms:modified xsi:type="dcterms:W3CDTF">2017-12-08T07:37:44Z</dcterms:modified>
</cp:coreProperties>
</file>