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5" r:id="rId4"/>
    <p:sldId id="262" r:id="rId5"/>
    <p:sldId id="261" r:id="rId6"/>
    <p:sldId id="258" r:id="rId7"/>
    <p:sldId id="259" r:id="rId8"/>
    <p:sldId id="260" r:id="rId9"/>
    <p:sldId id="266" r:id="rId10"/>
    <p:sldId id="270" r:id="rId11"/>
    <p:sldId id="269" r:id="rId12"/>
    <p:sldId id="263" r:id="rId13"/>
    <p:sldId id="268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9BF421-6BD6-41DD-8899-EF087C16D78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2DABFE-8EA3-4F37-89A6-78130CC79870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FFFF00"/>
              </a:solidFill>
            </a:rPr>
            <a:t>Для учащихся </a:t>
          </a:r>
          <a:endParaRPr lang="ru-RU" sz="1600" dirty="0">
            <a:solidFill>
              <a:srgbClr val="FFFF00"/>
            </a:solidFill>
          </a:endParaRPr>
        </a:p>
      </dgm:t>
    </dgm:pt>
    <dgm:pt modelId="{EF313FB1-4150-40C4-BAA9-8272B15DF69F}" type="parTrans" cxnId="{3480E572-F0CA-48C9-BCB6-2D7034853E5D}">
      <dgm:prSet/>
      <dgm:spPr/>
      <dgm:t>
        <a:bodyPr/>
        <a:lstStyle/>
        <a:p>
          <a:endParaRPr lang="ru-RU"/>
        </a:p>
      </dgm:t>
    </dgm:pt>
    <dgm:pt modelId="{D1301596-D75C-46F2-A66B-2F9B5CC067B6}" type="sibTrans" cxnId="{3480E572-F0CA-48C9-BCB6-2D7034853E5D}">
      <dgm:prSet/>
      <dgm:spPr/>
      <dgm:t>
        <a:bodyPr/>
        <a:lstStyle/>
        <a:p>
          <a:endParaRPr lang="ru-RU"/>
        </a:p>
      </dgm:t>
    </dgm:pt>
    <dgm:pt modelId="{4A641443-FF14-4FA2-B3D5-558B6C2A94B1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глубокие,  прочные знания по всем предметам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99DCF6C1-3016-4690-997C-997B75FB84C0}" type="parTrans" cxnId="{55A85FCF-B8D3-4B3F-B70C-D5317520ECB7}">
      <dgm:prSet/>
      <dgm:spPr/>
      <dgm:t>
        <a:bodyPr/>
        <a:lstStyle/>
        <a:p>
          <a:endParaRPr lang="ru-RU"/>
        </a:p>
      </dgm:t>
    </dgm:pt>
    <dgm:pt modelId="{CD9E13B6-EECA-4F72-BF63-F8258BC7F9AB}" type="sibTrans" cxnId="{55A85FCF-B8D3-4B3F-B70C-D5317520ECB7}">
      <dgm:prSet/>
      <dgm:spPr/>
      <dgm:t>
        <a:bodyPr/>
        <a:lstStyle/>
        <a:p>
          <a:endParaRPr lang="ru-RU"/>
        </a:p>
      </dgm:t>
    </dgm:pt>
    <dgm:pt modelId="{E626D69D-205C-4003-92E0-3481C34C527B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возможности  в будущем достигнуть успехов в карьере</a:t>
          </a:r>
          <a:r>
            <a:rPr lang="ru-RU" sz="15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63B03BB7-BCBC-47AC-8B2C-D5D28EC66E18}" type="parTrans" cxnId="{052470A4-2F89-4BD1-834B-9E5CC5852AAA}">
      <dgm:prSet/>
      <dgm:spPr/>
      <dgm:t>
        <a:bodyPr/>
        <a:lstStyle/>
        <a:p>
          <a:endParaRPr lang="ru-RU"/>
        </a:p>
      </dgm:t>
    </dgm:pt>
    <dgm:pt modelId="{C7705A5E-BEBB-4208-8D32-DAE9C19E3680}" type="sibTrans" cxnId="{052470A4-2F89-4BD1-834B-9E5CC5852AAA}">
      <dgm:prSet/>
      <dgm:spPr/>
      <dgm:t>
        <a:bodyPr/>
        <a:lstStyle/>
        <a:p>
          <a:endParaRPr lang="ru-RU"/>
        </a:p>
      </dgm:t>
    </dgm:pt>
    <dgm:pt modelId="{4F95EF87-9112-486E-A33F-26B7CB363247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Для родителей</a:t>
          </a:r>
          <a:endParaRPr lang="ru-RU" sz="20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BF11CB-BA75-4BBD-8A10-DCF0CC76AE46}" type="parTrans" cxnId="{501E8AA6-3AE2-4F85-8335-AFF44447886D}">
      <dgm:prSet/>
      <dgm:spPr/>
      <dgm:t>
        <a:bodyPr/>
        <a:lstStyle/>
        <a:p>
          <a:endParaRPr lang="ru-RU"/>
        </a:p>
      </dgm:t>
    </dgm:pt>
    <dgm:pt modelId="{293D4AE0-9882-4426-ACFE-BFDE42156270}" type="sibTrans" cxnId="{501E8AA6-3AE2-4F85-8335-AFF44447886D}">
      <dgm:prSet/>
      <dgm:spPr/>
      <dgm:t>
        <a:bodyPr/>
        <a:lstStyle/>
        <a:p>
          <a:endParaRPr lang="ru-RU"/>
        </a:p>
      </dgm:t>
    </dgm:pt>
    <dgm:pt modelId="{225F9782-0C97-41A4-B1F4-63814A0A366D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умение учащихся применить полученные знания в жизни;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0D48FA9-8F58-49C3-A902-B1F313DC820B}" type="parTrans" cxnId="{1BF91097-4ADC-468D-B936-9064D9241FFB}">
      <dgm:prSet/>
      <dgm:spPr/>
      <dgm:t>
        <a:bodyPr/>
        <a:lstStyle/>
        <a:p>
          <a:endParaRPr lang="ru-RU"/>
        </a:p>
      </dgm:t>
    </dgm:pt>
    <dgm:pt modelId="{2F1DB6AD-76A1-4BF1-8416-E527505597DF}" type="sibTrans" cxnId="{1BF91097-4ADC-468D-B936-9064D9241FFB}">
      <dgm:prSet/>
      <dgm:spPr/>
      <dgm:t>
        <a:bodyPr/>
        <a:lstStyle/>
        <a:p>
          <a:endParaRPr lang="ru-RU"/>
        </a:p>
      </dgm:t>
    </dgm:pt>
    <dgm:pt modelId="{1D6B2AA8-3FC1-4C17-884F-C2D4EF681F26}">
      <dgm:prSet phldrT="[Текст]" custT="1"/>
      <dgm:spPr/>
      <dgm:t>
        <a:bodyPr/>
        <a:lstStyle/>
        <a:p>
          <a:r>
            <a:rPr lang="ru-RU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Для учителей</a:t>
          </a:r>
          <a:endParaRPr lang="ru-RU" sz="24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FA8AB36-149B-44E0-9697-AADC3FBAC8CF}" type="parTrans" cxnId="{CF217BBF-3ED3-4930-8B67-C9EE548B6A87}">
      <dgm:prSet/>
      <dgm:spPr/>
      <dgm:t>
        <a:bodyPr/>
        <a:lstStyle/>
        <a:p>
          <a:endParaRPr lang="ru-RU"/>
        </a:p>
      </dgm:t>
    </dgm:pt>
    <dgm:pt modelId="{A01C1DC4-C38D-4642-BAB4-A40BDC38C669}" type="sibTrans" cxnId="{CF217BBF-3ED3-4930-8B67-C9EE548B6A87}">
      <dgm:prSet/>
      <dgm:spPr/>
      <dgm:t>
        <a:bodyPr/>
        <a:lstStyle/>
        <a:p>
          <a:endParaRPr lang="ru-RU"/>
        </a:p>
      </dgm:t>
    </dgm:pt>
    <dgm:pt modelId="{4F45DE8B-E80B-42CE-8D69-D46846312619}">
      <dgm:prSet phldrT="[Текст]" custT="1"/>
      <dgm:spPr/>
      <dgm:t>
        <a:bodyPr/>
        <a:lstStyle/>
        <a:p>
          <a:r>
            <a:rPr lang="ru-RU" sz="1800" dirty="0" smtClean="0"/>
            <a:t>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профессиональная позиция и самоощущение учителя, когда он четко представляет свои цели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573D37BD-CA59-46D4-9060-42744B8587E5}" type="parTrans" cxnId="{C2E5F870-2B5C-4310-B2C7-F52720F0506D}">
      <dgm:prSet/>
      <dgm:spPr/>
      <dgm:t>
        <a:bodyPr/>
        <a:lstStyle/>
        <a:p>
          <a:endParaRPr lang="ru-RU"/>
        </a:p>
      </dgm:t>
    </dgm:pt>
    <dgm:pt modelId="{007E9F62-D143-45C7-9554-2CE4188124CF}" type="sibTrans" cxnId="{C2E5F870-2B5C-4310-B2C7-F52720F0506D}">
      <dgm:prSet/>
      <dgm:spPr/>
      <dgm:t>
        <a:bodyPr/>
        <a:lstStyle/>
        <a:p>
          <a:endParaRPr lang="ru-RU"/>
        </a:p>
      </dgm:t>
    </dgm:pt>
    <dgm:pt modelId="{A713E6F3-E08F-49C0-97A0-696092206A80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подготовка  ученика не только умственно, но и нравственно (морально);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6B7D074-A553-4E65-8656-BC4AE1F55B4D}" type="parTrans" cxnId="{4F20FA3B-20AF-4839-BBBA-09BF17EB6F30}">
      <dgm:prSet/>
      <dgm:spPr/>
      <dgm:t>
        <a:bodyPr/>
        <a:lstStyle/>
        <a:p>
          <a:endParaRPr lang="ru-RU"/>
        </a:p>
      </dgm:t>
    </dgm:pt>
    <dgm:pt modelId="{06F58F6C-6402-4FA6-B571-7EBEF9D70AD2}" type="sibTrans" cxnId="{4F20FA3B-20AF-4839-BBBA-09BF17EB6F30}">
      <dgm:prSet/>
      <dgm:spPr/>
      <dgm:t>
        <a:bodyPr/>
        <a:lstStyle/>
        <a:p>
          <a:endParaRPr lang="ru-RU"/>
        </a:p>
      </dgm:t>
    </dgm:pt>
    <dgm:pt modelId="{1F7639B6-5799-4A3A-B22E-C207D9FD698D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 умение педагога увлечь детей своим предметом.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57D0D78-1907-4EFB-B646-D6E7FD5FEA97}" type="parTrans" cxnId="{50B96B15-F2EB-4F72-A2D4-7FE8F3D6A152}">
      <dgm:prSet/>
      <dgm:spPr/>
      <dgm:t>
        <a:bodyPr/>
        <a:lstStyle/>
        <a:p>
          <a:endParaRPr lang="ru-RU"/>
        </a:p>
      </dgm:t>
    </dgm:pt>
    <dgm:pt modelId="{2A623E76-6D80-4A52-B2F7-F1C264C5E1A2}" type="sibTrans" cxnId="{50B96B15-F2EB-4F72-A2D4-7FE8F3D6A152}">
      <dgm:prSet/>
      <dgm:spPr/>
      <dgm:t>
        <a:bodyPr/>
        <a:lstStyle/>
        <a:p>
          <a:endParaRPr lang="ru-RU"/>
        </a:p>
      </dgm:t>
    </dgm:pt>
    <dgm:pt modelId="{E7FA2223-1436-42C2-9177-96D24373BB44}" type="pres">
      <dgm:prSet presAssocID="{C19BF421-6BD6-41DD-8899-EF087C16D78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9C7A11-3686-475D-BB20-F2B2F424C94C}" type="pres">
      <dgm:prSet presAssocID="{522DABFE-8EA3-4F37-89A6-78130CC79870}" presName="composite" presStyleCnt="0"/>
      <dgm:spPr/>
    </dgm:pt>
    <dgm:pt modelId="{6168E550-B01A-43B2-B848-FC1554DF931E}" type="pres">
      <dgm:prSet presAssocID="{522DABFE-8EA3-4F37-89A6-78130CC7987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128551-81A9-4F06-81FA-933D6477E5C9}" type="pres">
      <dgm:prSet presAssocID="{522DABFE-8EA3-4F37-89A6-78130CC79870}" presName="descendantText" presStyleLbl="alignAcc1" presStyleIdx="0" presStyleCnt="3" custScaleY="1346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C3BC27-4B58-44E5-981E-F69E71866544}" type="pres">
      <dgm:prSet presAssocID="{D1301596-D75C-46F2-A66B-2F9B5CC067B6}" presName="sp" presStyleCnt="0"/>
      <dgm:spPr/>
    </dgm:pt>
    <dgm:pt modelId="{B09C2FC5-2356-4FF9-B8EC-66C2ACBD1556}" type="pres">
      <dgm:prSet presAssocID="{4F95EF87-9112-486E-A33F-26B7CB363247}" presName="composite" presStyleCnt="0"/>
      <dgm:spPr/>
    </dgm:pt>
    <dgm:pt modelId="{E85D139C-917F-4934-8AA4-BCD875CF1910}" type="pres">
      <dgm:prSet presAssocID="{4F95EF87-9112-486E-A33F-26B7CB363247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E145C7-B2DC-450A-975A-308549850674}" type="pres">
      <dgm:prSet presAssocID="{4F95EF87-9112-486E-A33F-26B7CB363247}" presName="descendantText" presStyleLbl="alignAcc1" presStyleIdx="1" presStyleCnt="3" custScaleY="1905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8D8BC6-B8E4-41D7-9CF1-CE1FE49703FD}" type="pres">
      <dgm:prSet presAssocID="{293D4AE0-9882-4426-ACFE-BFDE42156270}" presName="sp" presStyleCnt="0"/>
      <dgm:spPr/>
    </dgm:pt>
    <dgm:pt modelId="{257CCD76-7C5A-4ED5-B9EF-D93D2E0F5EBA}" type="pres">
      <dgm:prSet presAssocID="{1D6B2AA8-3FC1-4C17-884F-C2D4EF681F26}" presName="composite" presStyleCnt="0"/>
      <dgm:spPr/>
    </dgm:pt>
    <dgm:pt modelId="{98353627-BC8C-46D9-98C2-D76EDDB725E3}" type="pres">
      <dgm:prSet presAssocID="{1D6B2AA8-3FC1-4C17-884F-C2D4EF681F2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994638-AC5B-4555-8A4A-676F0A06E9BA}" type="pres">
      <dgm:prSet presAssocID="{1D6B2AA8-3FC1-4C17-884F-C2D4EF681F26}" presName="descendantText" presStyleLbl="alignAcc1" presStyleIdx="2" presStyleCnt="3" custScaleY="202887" custLinFactNeighborX="99" custLinFactNeighborY="104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20FA3B-20AF-4839-BBBA-09BF17EB6F30}" srcId="{1D6B2AA8-3FC1-4C17-884F-C2D4EF681F26}" destId="{A713E6F3-E08F-49C0-97A0-696092206A80}" srcOrd="1" destOrd="0" parTransId="{A6B7D074-A553-4E65-8656-BC4AE1F55B4D}" sibTransId="{06F58F6C-6402-4FA6-B571-7EBEF9D70AD2}"/>
    <dgm:cxn modelId="{052470A4-2F89-4BD1-834B-9E5CC5852AAA}" srcId="{522DABFE-8EA3-4F37-89A6-78130CC79870}" destId="{E626D69D-205C-4003-92E0-3481C34C527B}" srcOrd="1" destOrd="0" parTransId="{63B03BB7-BCBC-47AC-8B2C-D5D28EC66E18}" sibTransId="{C7705A5E-BEBB-4208-8D32-DAE9C19E3680}"/>
    <dgm:cxn modelId="{D940FB5F-3D9A-4102-BC16-14C0D6C8F052}" type="presOf" srcId="{225F9782-0C97-41A4-B1F4-63814A0A366D}" destId="{F8E145C7-B2DC-450A-975A-308549850674}" srcOrd="0" destOrd="0" presId="urn:microsoft.com/office/officeart/2005/8/layout/chevron2"/>
    <dgm:cxn modelId="{2260ED19-AF9B-493A-85B6-B4256F4E6589}" type="presOf" srcId="{4F95EF87-9112-486E-A33F-26B7CB363247}" destId="{E85D139C-917F-4934-8AA4-BCD875CF1910}" srcOrd="0" destOrd="0" presId="urn:microsoft.com/office/officeart/2005/8/layout/chevron2"/>
    <dgm:cxn modelId="{55A85FCF-B8D3-4B3F-B70C-D5317520ECB7}" srcId="{522DABFE-8EA3-4F37-89A6-78130CC79870}" destId="{4A641443-FF14-4FA2-B3D5-558B6C2A94B1}" srcOrd="0" destOrd="0" parTransId="{99DCF6C1-3016-4690-997C-997B75FB84C0}" sibTransId="{CD9E13B6-EECA-4F72-BF63-F8258BC7F9AB}"/>
    <dgm:cxn modelId="{3480E572-F0CA-48C9-BCB6-2D7034853E5D}" srcId="{C19BF421-6BD6-41DD-8899-EF087C16D784}" destId="{522DABFE-8EA3-4F37-89A6-78130CC79870}" srcOrd="0" destOrd="0" parTransId="{EF313FB1-4150-40C4-BAA9-8272B15DF69F}" sibTransId="{D1301596-D75C-46F2-A66B-2F9B5CC067B6}"/>
    <dgm:cxn modelId="{C2E5F870-2B5C-4310-B2C7-F52720F0506D}" srcId="{1D6B2AA8-3FC1-4C17-884F-C2D4EF681F26}" destId="{4F45DE8B-E80B-42CE-8D69-D46846312619}" srcOrd="0" destOrd="0" parTransId="{573D37BD-CA59-46D4-9060-42744B8587E5}" sibTransId="{007E9F62-D143-45C7-9554-2CE4188124CF}"/>
    <dgm:cxn modelId="{FDEE2A5D-66A4-46A2-935E-6A2D6D096023}" type="presOf" srcId="{4F45DE8B-E80B-42CE-8D69-D46846312619}" destId="{C6994638-AC5B-4555-8A4A-676F0A06E9BA}" srcOrd="0" destOrd="0" presId="urn:microsoft.com/office/officeart/2005/8/layout/chevron2"/>
    <dgm:cxn modelId="{CF217BBF-3ED3-4930-8B67-C9EE548B6A87}" srcId="{C19BF421-6BD6-41DD-8899-EF087C16D784}" destId="{1D6B2AA8-3FC1-4C17-884F-C2D4EF681F26}" srcOrd="2" destOrd="0" parTransId="{CFA8AB36-149B-44E0-9697-AADC3FBAC8CF}" sibTransId="{A01C1DC4-C38D-4642-BAB4-A40BDC38C669}"/>
    <dgm:cxn modelId="{501E8AA6-3AE2-4F85-8335-AFF44447886D}" srcId="{C19BF421-6BD6-41DD-8899-EF087C16D784}" destId="{4F95EF87-9112-486E-A33F-26B7CB363247}" srcOrd="1" destOrd="0" parTransId="{44BF11CB-BA75-4BBD-8A10-DCF0CC76AE46}" sibTransId="{293D4AE0-9882-4426-ACFE-BFDE42156270}"/>
    <dgm:cxn modelId="{C08BAF0D-6975-43C9-A52E-F52B6AA16992}" type="presOf" srcId="{1F7639B6-5799-4A3A-B22E-C207D9FD698D}" destId="{F8E145C7-B2DC-450A-975A-308549850674}" srcOrd="0" destOrd="1" presId="urn:microsoft.com/office/officeart/2005/8/layout/chevron2"/>
    <dgm:cxn modelId="{40BD6F7D-67E2-4E95-99D8-C37DC215639C}" type="presOf" srcId="{A713E6F3-E08F-49C0-97A0-696092206A80}" destId="{C6994638-AC5B-4555-8A4A-676F0A06E9BA}" srcOrd="0" destOrd="1" presId="urn:microsoft.com/office/officeart/2005/8/layout/chevron2"/>
    <dgm:cxn modelId="{0A8AD5BB-C5CE-469B-87E0-656A2D80E066}" type="presOf" srcId="{4A641443-FF14-4FA2-B3D5-558B6C2A94B1}" destId="{5A128551-81A9-4F06-81FA-933D6477E5C9}" srcOrd="0" destOrd="0" presId="urn:microsoft.com/office/officeart/2005/8/layout/chevron2"/>
    <dgm:cxn modelId="{6DE52059-1029-4BE6-B302-AF7FE6BF04AE}" type="presOf" srcId="{E626D69D-205C-4003-92E0-3481C34C527B}" destId="{5A128551-81A9-4F06-81FA-933D6477E5C9}" srcOrd="0" destOrd="1" presId="urn:microsoft.com/office/officeart/2005/8/layout/chevron2"/>
    <dgm:cxn modelId="{AA0F39F3-0A3A-4AD7-A80C-724DEF261ED3}" type="presOf" srcId="{C19BF421-6BD6-41DD-8899-EF087C16D784}" destId="{E7FA2223-1436-42C2-9177-96D24373BB44}" srcOrd="0" destOrd="0" presId="urn:microsoft.com/office/officeart/2005/8/layout/chevron2"/>
    <dgm:cxn modelId="{6EC05AF1-6EBD-456E-B72B-5BD6A81352EB}" type="presOf" srcId="{522DABFE-8EA3-4F37-89A6-78130CC79870}" destId="{6168E550-B01A-43B2-B848-FC1554DF931E}" srcOrd="0" destOrd="0" presId="urn:microsoft.com/office/officeart/2005/8/layout/chevron2"/>
    <dgm:cxn modelId="{50B96B15-F2EB-4F72-A2D4-7FE8F3D6A152}" srcId="{4F95EF87-9112-486E-A33F-26B7CB363247}" destId="{1F7639B6-5799-4A3A-B22E-C207D9FD698D}" srcOrd="1" destOrd="0" parTransId="{057D0D78-1907-4EFB-B646-D6E7FD5FEA97}" sibTransId="{2A623E76-6D80-4A52-B2F7-F1C264C5E1A2}"/>
    <dgm:cxn modelId="{1BF91097-4ADC-468D-B936-9064D9241FFB}" srcId="{4F95EF87-9112-486E-A33F-26B7CB363247}" destId="{225F9782-0C97-41A4-B1F4-63814A0A366D}" srcOrd="0" destOrd="0" parTransId="{F0D48FA9-8F58-49C3-A902-B1F313DC820B}" sibTransId="{2F1DB6AD-76A1-4BF1-8416-E527505597DF}"/>
    <dgm:cxn modelId="{7DAF0CED-8E68-4900-9365-A9287D0DC137}" type="presOf" srcId="{1D6B2AA8-3FC1-4C17-884F-C2D4EF681F26}" destId="{98353627-BC8C-46D9-98C2-D76EDDB725E3}" srcOrd="0" destOrd="0" presId="urn:microsoft.com/office/officeart/2005/8/layout/chevron2"/>
    <dgm:cxn modelId="{6527930B-657C-4571-997F-A1FA21F940D7}" type="presParOf" srcId="{E7FA2223-1436-42C2-9177-96D24373BB44}" destId="{7C9C7A11-3686-475D-BB20-F2B2F424C94C}" srcOrd="0" destOrd="0" presId="urn:microsoft.com/office/officeart/2005/8/layout/chevron2"/>
    <dgm:cxn modelId="{3FA9D16D-55C8-4EEB-AC6D-58C9AB305BC9}" type="presParOf" srcId="{7C9C7A11-3686-475D-BB20-F2B2F424C94C}" destId="{6168E550-B01A-43B2-B848-FC1554DF931E}" srcOrd="0" destOrd="0" presId="urn:microsoft.com/office/officeart/2005/8/layout/chevron2"/>
    <dgm:cxn modelId="{E2AF6DB3-AF76-430F-AF56-1A7D5EA7B330}" type="presParOf" srcId="{7C9C7A11-3686-475D-BB20-F2B2F424C94C}" destId="{5A128551-81A9-4F06-81FA-933D6477E5C9}" srcOrd="1" destOrd="0" presId="urn:microsoft.com/office/officeart/2005/8/layout/chevron2"/>
    <dgm:cxn modelId="{1B694BB1-AF77-4397-8345-88C746073DFE}" type="presParOf" srcId="{E7FA2223-1436-42C2-9177-96D24373BB44}" destId="{98C3BC27-4B58-44E5-981E-F69E71866544}" srcOrd="1" destOrd="0" presId="urn:microsoft.com/office/officeart/2005/8/layout/chevron2"/>
    <dgm:cxn modelId="{2AC360F3-4ED5-4475-A58D-869C4BFA7BD4}" type="presParOf" srcId="{E7FA2223-1436-42C2-9177-96D24373BB44}" destId="{B09C2FC5-2356-4FF9-B8EC-66C2ACBD1556}" srcOrd="2" destOrd="0" presId="urn:microsoft.com/office/officeart/2005/8/layout/chevron2"/>
    <dgm:cxn modelId="{27694BB0-2DD5-487D-9497-18E4E9902B53}" type="presParOf" srcId="{B09C2FC5-2356-4FF9-B8EC-66C2ACBD1556}" destId="{E85D139C-917F-4934-8AA4-BCD875CF1910}" srcOrd="0" destOrd="0" presId="urn:microsoft.com/office/officeart/2005/8/layout/chevron2"/>
    <dgm:cxn modelId="{0D98E86D-8357-40F1-A54E-20F10D033B3F}" type="presParOf" srcId="{B09C2FC5-2356-4FF9-B8EC-66C2ACBD1556}" destId="{F8E145C7-B2DC-450A-975A-308549850674}" srcOrd="1" destOrd="0" presId="urn:microsoft.com/office/officeart/2005/8/layout/chevron2"/>
    <dgm:cxn modelId="{86E2BA93-8180-47FC-A0C4-15120477A429}" type="presParOf" srcId="{E7FA2223-1436-42C2-9177-96D24373BB44}" destId="{A78D8BC6-B8E4-41D7-9CF1-CE1FE49703FD}" srcOrd="3" destOrd="0" presId="urn:microsoft.com/office/officeart/2005/8/layout/chevron2"/>
    <dgm:cxn modelId="{EB150960-438C-45AA-B09B-3FC9D3794BE7}" type="presParOf" srcId="{E7FA2223-1436-42C2-9177-96D24373BB44}" destId="{257CCD76-7C5A-4ED5-B9EF-D93D2E0F5EBA}" srcOrd="4" destOrd="0" presId="urn:microsoft.com/office/officeart/2005/8/layout/chevron2"/>
    <dgm:cxn modelId="{A6FF603D-8C31-4746-9C40-7BE7385A82CD}" type="presParOf" srcId="{257CCD76-7C5A-4ED5-B9EF-D93D2E0F5EBA}" destId="{98353627-BC8C-46D9-98C2-D76EDDB725E3}" srcOrd="0" destOrd="0" presId="urn:microsoft.com/office/officeart/2005/8/layout/chevron2"/>
    <dgm:cxn modelId="{8E812CBE-84A2-496F-A4BE-7BC8E4D1FE8F}" type="presParOf" srcId="{257CCD76-7C5A-4ED5-B9EF-D93D2E0F5EBA}" destId="{C6994638-AC5B-4555-8A4A-676F0A06E9B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68E550-B01A-43B2-B848-FC1554DF931E}">
      <dsp:nvSpPr>
        <dsp:cNvPr id="0" name=""/>
        <dsp:cNvSpPr/>
      </dsp:nvSpPr>
      <dsp:spPr>
        <a:xfrm rot="5400000">
          <a:off x="-168606" y="372582"/>
          <a:ext cx="1124041" cy="78682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rgbClr val="FFFF00"/>
              </a:solidFill>
            </a:rPr>
            <a:t>Для учащихся </a:t>
          </a:r>
          <a:endParaRPr lang="ru-RU" sz="1600" kern="1200" dirty="0">
            <a:solidFill>
              <a:srgbClr val="FFFF00"/>
            </a:solidFill>
          </a:endParaRPr>
        </a:p>
      </dsp:txBody>
      <dsp:txXfrm rot="-5400000">
        <a:off x="1" y="597391"/>
        <a:ext cx="786829" cy="337212"/>
      </dsp:txXfrm>
    </dsp:sp>
    <dsp:sp modelId="{5A128551-81A9-4F06-81FA-933D6477E5C9}">
      <dsp:nvSpPr>
        <dsp:cNvPr id="0" name=""/>
        <dsp:cNvSpPr/>
      </dsp:nvSpPr>
      <dsp:spPr>
        <a:xfrm rot="5400000">
          <a:off x="2949422" y="-2085103"/>
          <a:ext cx="983985" cy="53091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глубокие,  прочные знания по всем предметам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возможности  в будущем достигнуть успехов в карьере</a:t>
          </a: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786830" y="125523"/>
        <a:ext cx="5261136" cy="887917"/>
      </dsp:txXfrm>
    </dsp:sp>
    <dsp:sp modelId="{E85D139C-917F-4934-8AA4-BCD875CF1910}">
      <dsp:nvSpPr>
        <dsp:cNvPr id="0" name=""/>
        <dsp:cNvSpPr/>
      </dsp:nvSpPr>
      <dsp:spPr>
        <a:xfrm rot="5400000">
          <a:off x="-168606" y="1679334"/>
          <a:ext cx="1124041" cy="78682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Для родителей</a:t>
          </a:r>
          <a:endParaRPr lang="ru-RU" sz="2000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1904143"/>
        <a:ext cx="786829" cy="337212"/>
      </dsp:txXfrm>
    </dsp:sp>
    <dsp:sp modelId="{F8E145C7-B2DC-450A-975A-308549850674}">
      <dsp:nvSpPr>
        <dsp:cNvPr id="0" name=""/>
        <dsp:cNvSpPr/>
      </dsp:nvSpPr>
      <dsp:spPr>
        <a:xfrm rot="5400000">
          <a:off x="2745229" y="-778543"/>
          <a:ext cx="1392370" cy="53091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умение учащихся применить полученные знания в жизни; 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 умение педагога увлечь детей своим предметом. 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786829" y="1247827"/>
        <a:ext cx="5241200" cy="1256430"/>
      </dsp:txXfrm>
    </dsp:sp>
    <dsp:sp modelId="{98353627-BC8C-46D9-98C2-D76EDDB725E3}">
      <dsp:nvSpPr>
        <dsp:cNvPr id="0" name=""/>
        <dsp:cNvSpPr/>
      </dsp:nvSpPr>
      <dsp:spPr>
        <a:xfrm rot="5400000">
          <a:off x="-168606" y="3031075"/>
          <a:ext cx="1124041" cy="78682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Для учителей</a:t>
          </a:r>
          <a:endParaRPr lang="ru-RU" sz="2400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1" y="3255884"/>
        <a:ext cx="786829" cy="337212"/>
      </dsp:txXfrm>
    </dsp:sp>
    <dsp:sp modelId="{C6994638-AC5B-4555-8A4A-676F0A06E9BA}">
      <dsp:nvSpPr>
        <dsp:cNvPr id="0" name=""/>
        <dsp:cNvSpPr/>
      </dsp:nvSpPr>
      <dsp:spPr>
        <a:xfrm rot="5400000">
          <a:off x="2700240" y="649292"/>
          <a:ext cx="1482347" cy="530917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профессиональная позиция и самоощущение учителя, когда он четко представляет свои цели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подготовка  ученика не только умственно, но и нравственно (морально);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786829" y="2635065"/>
        <a:ext cx="5236808" cy="13376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E412-3683-486F-BB86-7F02A015BE1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7B59-20D0-48BB-A756-42FC30040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E412-3683-486F-BB86-7F02A015BE1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7B59-20D0-48BB-A756-42FC30040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E412-3683-486F-BB86-7F02A015BE1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7B59-20D0-48BB-A756-42FC30040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E412-3683-486F-BB86-7F02A015BE1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7B59-20D0-48BB-A756-42FC30040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E412-3683-486F-BB86-7F02A015BE1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7B59-20D0-48BB-A756-42FC30040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E412-3683-486F-BB86-7F02A015BE1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7B59-20D0-48BB-A756-42FC30040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E412-3683-486F-BB86-7F02A015BE1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7B59-20D0-48BB-A756-42FC30040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E412-3683-486F-BB86-7F02A015BE1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7B59-20D0-48BB-A756-42FC30040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E412-3683-486F-BB86-7F02A015BE1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7B59-20D0-48BB-A756-42FC30040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E412-3683-486F-BB86-7F02A015BE1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B7B59-20D0-48BB-A756-42FC30040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AE412-3683-486F-BB86-7F02A015BE1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F4B7B59-20D0-48BB-A756-42FC300404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EAE412-3683-486F-BB86-7F02A015BE1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4B7B59-20D0-48BB-A756-42FC3004040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7844408" cy="18002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Конференция молодых педагогов: «Идеи молодого специалиста в образовании»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212976"/>
            <a:ext cx="7854696" cy="175260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читель  начальных классов</a:t>
            </a:r>
          </a:p>
          <a:p>
            <a:pPr algn="r"/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МБОУ СОШ № 14</a:t>
            </a:r>
          </a:p>
          <a:p>
            <a:pPr algn="r"/>
            <a:r>
              <a:rPr lang="ru-RU" sz="3300" b="1" dirty="0" err="1" smtClean="0">
                <a:latin typeface="Times New Roman" pitchFamily="18" charset="0"/>
                <a:cs typeface="Times New Roman" pitchFamily="18" charset="0"/>
              </a:rPr>
              <a:t>Мегаева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С.А</a:t>
            </a:r>
            <a:r>
              <a:rPr lang="ru-RU" dirty="0" smtClean="0"/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635006"/>
            <a:ext cx="3108345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8929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137168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Моя модель повышения качества знаний у учащихся </a:t>
            </a: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160276" y="1730848"/>
            <a:ext cx="2707641" cy="1656184"/>
          </a:xfrm>
          <a:prstGeom prst="flowChartPunchedTap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Дайте веру  детям в самих себя</a:t>
            </a:r>
            <a:endParaRPr lang="ru-RU" dirty="0"/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160276" y="4936232"/>
            <a:ext cx="2827548" cy="1656184"/>
          </a:xfrm>
          <a:prstGeom prst="flowChartPunchedTap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Юмор, шутки, смешные истории - обязательны</a:t>
            </a:r>
            <a:endParaRPr lang="ru-RU" dirty="0"/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160276" y="3297915"/>
            <a:ext cx="2827548" cy="1683893"/>
          </a:xfrm>
          <a:prstGeom prst="flowChartPunchedTap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 объясняйте «на пальцах», а используйте слайды и яркие схемы</a:t>
            </a:r>
            <a:endParaRPr lang="ru-RU" dirty="0"/>
          </a:p>
        </p:txBody>
      </p:sp>
      <p:sp>
        <p:nvSpPr>
          <p:cNvPr id="12" name="Блок-схема: перфолента 11"/>
          <p:cNvSpPr/>
          <p:nvPr/>
        </p:nvSpPr>
        <p:spPr>
          <a:xfrm>
            <a:off x="2987824" y="1704345"/>
            <a:ext cx="2952328" cy="1794195"/>
          </a:xfrm>
          <a:prstGeom prst="flowChartPunchedTap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Демонстрируйте смелость мышления, принципиальность в оценках</a:t>
            </a:r>
            <a:endParaRPr lang="ru-RU" dirty="0"/>
          </a:p>
        </p:txBody>
      </p:sp>
      <p:sp>
        <p:nvSpPr>
          <p:cNvPr id="13" name="Блок-схема: перфолента 12"/>
          <p:cNvSpPr/>
          <p:nvPr/>
        </p:nvSpPr>
        <p:spPr>
          <a:xfrm>
            <a:off x="3137756" y="3325625"/>
            <a:ext cx="2802396" cy="1656184"/>
          </a:xfrm>
          <a:prstGeom prst="flowChartPunchedTap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Не критикуйте учащихся голословно, доказывайте и переубеждайте</a:t>
            </a:r>
            <a:endParaRPr lang="ru-RU" dirty="0"/>
          </a:p>
        </p:txBody>
      </p:sp>
      <p:sp>
        <p:nvSpPr>
          <p:cNvPr id="15" name="Блок-схема: перфолента 14"/>
          <p:cNvSpPr/>
          <p:nvPr/>
        </p:nvSpPr>
        <p:spPr>
          <a:xfrm>
            <a:off x="3157616" y="4936232"/>
            <a:ext cx="2782536" cy="1656184"/>
          </a:xfrm>
          <a:prstGeom prst="flowChartPunchedTap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Будьте предельно откровенны</a:t>
            </a:r>
          </a:p>
        </p:txBody>
      </p:sp>
      <p:sp>
        <p:nvSpPr>
          <p:cNvPr id="16" name="Блок-схема: перфолента 15"/>
          <p:cNvSpPr/>
          <p:nvPr/>
        </p:nvSpPr>
        <p:spPr>
          <a:xfrm>
            <a:off x="6084168" y="4936232"/>
            <a:ext cx="2952328" cy="1656184"/>
          </a:xfrm>
          <a:prstGeom prst="flowChartPunchedTap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Покажите причины неудач и пути исправления ошибок</a:t>
            </a:r>
          </a:p>
        </p:txBody>
      </p:sp>
      <p:sp>
        <p:nvSpPr>
          <p:cNvPr id="17" name="Блок-схема: перфолента 16"/>
          <p:cNvSpPr/>
          <p:nvPr/>
        </p:nvSpPr>
        <p:spPr>
          <a:xfrm>
            <a:off x="6023876" y="3325624"/>
            <a:ext cx="3012620" cy="1656184"/>
          </a:xfrm>
          <a:prstGeom prst="flowChartPunchedTap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Замечайте и поддерживайте успехи учащихся в познании окружающей жизни</a:t>
            </a:r>
          </a:p>
        </p:txBody>
      </p:sp>
      <p:sp>
        <p:nvSpPr>
          <p:cNvPr id="18" name="Блок-схема: перфолента 17"/>
          <p:cNvSpPr/>
          <p:nvPr/>
        </p:nvSpPr>
        <p:spPr>
          <a:xfrm>
            <a:off x="6023876" y="1649163"/>
            <a:ext cx="3012620" cy="1819555"/>
          </a:xfrm>
          <a:prstGeom prst="flowChartPunchedTap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Ваша </a:t>
            </a:r>
            <a:r>
              <a:rPr lang="ru-RU" dirty="0"/>
              <a:t>помощь в </a:t>
            </a:r>
            <a:r>
              <a:rPr lang="ru-RU" dirty="0" smtClean="0"/>
              <a:t>решении </a:t>
            </a:r>
            <a:r>
              <a:rPr lang="ru-RU" dirty="0"/>
              <a:t>проблем </a:t>
            </a:r>
            <a:r>
              <a:rPr lang="ru-RU" dirty="0" smtClean="0"/>
              <a:t>детей будет </a:t>
            </a:r>
            <a:r>
              <a:rPr lang="ru-RU" dirty="0" smtClean="0"/>
              <a:t>принята, но благодарности не ждите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9624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10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229600" cy="599194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i="1" dirty="0" smtClean="0"/>
              <a:t>Современный ли я учитель?</a:t>
            </a:r>
          </a:p>
          <a:p>
            <a:pPr algn="just">
              <a:buNone/>
            </a:pPr>
            <a:r>
              <a:rPr lang="ru-RU" dirty="0" smtClean="0"/>
              <a:t>    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Думаю, да, так как в современной школе, перечень современных образовательных технологий широк - это и проектная деятельность,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игровые технологии,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ИКТ,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использование электронных образовательных ресурсов на уроках.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Сейчас  я стараюсь идти только вперед, совершенствуя свои профессиональные навыки и умения. Знаю, что многому предстоит научиться, что будет много трудностей и, возможно, неудач. Но меня это не останавливает. Главное – помочь маленькому человечку с непорочной детской душой, неиспорченным характером и горящими глазами остаться таким же открытым, жизнерадостным, каким он впервые перешагнул порог школы.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7" y="29166"/>
            <a:ext cx="9137114" cy="6828834"/>
          </a:xfrm>
        </p:spPr>
      </p:pic>
    </p:spTree>
    <p:extLst>
      <p:ext uri="{BB962C8B-B14F-4D97-AF65-F5344CB8AC3E}">
        <p14:creationId xmlns:p14="http://schemas.microsoft.com/office/powerpoint/2010/main" val="67051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</a:p>
          <a:p>
            <a:pPr algn="ctr">
              <a:buNone/>
            </a:pPr>
            <a:r>
              <a:rPr lang="ru-RU" dirty="0" smtClean="0"/>
              <a:t>Закончить своё выступление  хочу словами </a:t>
            </a:r>
          </a:p>
          <a:p>
            <a:pPr algn="ctr">
              <a:buNone/>
            </a:pPr>
            <a:r>
              <a:rPr lang="ru-RU" dirty="0" smtClean="0"/>
              <a:t>     Д.И. Менделеева.  Он был первым ученым России, который поднялся в небо на воздушном шаре. Первое, на что он обратил внимание – это удаляющийся горизонт. </a:t>
            </a:r>
          </a:p>
          <a:p>
            <a:pPr algn="ctr">
              <a:buNone/>
            </a:pPr>
            <a:r>
              <a:rPr lang="ru-RU" dirty="0" smtClean="0"/>
              <a:t> «Чем выше поднимаешься, тем дальше горизонт».</a:t>
            </a:r>
          </a:p>
          <a:p>
            <a:pPr algn="ctr">
              <a:buNone/>
            </a:pPr>
            <a:r>
              <a:rPr lang="ru-RU" dirty="0" smtClean="0"/>
              <a:t>Успех не приходит к тебе… ты идешь к успеху.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4189"/>
          </a:xfrm>
        </p:spPr>
      </p:pic>
    </p:spTree>
    <p:extLst>
      <p:ext uri="{BB962C8B-B14F-4D97-AF65-F5344CB8AC3E}">
        <p14:creationId xmlns:p14="http://schemas.microsoft.com/office/powerpoint/2010/main" val="86622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1" y="332656"/>
            <a:ext cx="8602141" cy="34563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latin typeface="Segoe Script" pitchFamily="34" charset="0"/>
              </a:rPr>
              <a:t>Тема выступления: </a:t>
            </a:r>
            <a:br>
              <a:rPr lang="ru-RU" dirty="0" smtClean="0">
                <a:latin typeface="Segoe Script" pitchFamily="34" charset="0"/>
              </a:rPr>
            </a:br>
            <a:r>
              <a:rPr lang="ru-RU" dirty="0" smtClean="0"/>
              <a:t>«</a:t>
            </a:r>
            <a:r>
              <a:rPr lang="ru-RU" dirty="0" smtClean="0">
                <a:latin typeface="Segoe Script" pitchFamily="34" charset="0"/>
                <a:ea typeface="Batang" pitchFamily="18" charset="-127"/>
                <a:cs typeface="Times New Roman" pitchFamily="18" charset="0"/>
              </a:rPr>
              <a:t>Модель сопровождения молодых педагогов через качество образования в современной школе»</a:t>
            </a:r>
            <a:endParaRPr lang="ru-RU" dirty="0">
              <a:latin typeface="Segoe Script" pitchFamily="34" charset="0"/>
              <a:ea typeface="Batang" pitchFamily="18" charset="-127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861046"/>
            <a:ext cx="5217765" cy="2618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9132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idx="1"/>
          </p:nvPr>
        </p:nvSpPr>
        <p:spPr>
          <a:xfrm>
            <a:off x="323850" y="476250"/>
            <a:ext cx="8362950" cy="584835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3900" b="1" dirty="0" smtClean="0">
                <a:solidFill>
                  <a:srgbClr val="FFFF00"/>
                </a:solidFill>
              </a:rPr>
              <a:t>Актуальность темы: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    Современная </a:t>
            </a:r>
            <a:r>
              <a:rPr lang="ru-RU" dirty="0"/>
              <a:t>школа остро нуждается в молодых, талантливых, высококвалифицированных учителях, способных адекватно реагировать на изменение образовательной ситуации в стране, специфику педагогических систем, новые условия профессиональной </a:t>
            </a:r>
            <a:r>
              <a:rPr lang="ru-RU" dirty="0" smtClean="0"/>
              <a:t>деятельности.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   П</a:t>
            </a:r>
            <a:r>
              <a:rPr lang="ru-RU" dirty="0"/>
              <a:t>​</a:t>
            </a:r>
            <a:r>
              <a:rPr lang="ru-RU" dirty="0" err="1"/>
              <a:t>ривлечение</a:t>
            </a:r>
            <a:r>
              <a:rPr lang="ru-RU" dirty="0"/>
              <a:t> к работе молодых специалистов, получивших современное профессиональное образование, поможет решить проблему кадрового обеспечения, позволит ускорить процесс внедрения ФГОС, современных информационных, коммуникативных, </a:t>
            </a:r>
            <a:r>
              <a:rPr lang="ru-RU" dirty="0" err="1"/>
              <a:t>здоровьесберегающих</a:t>
            </a:r>
            <a:r>
              <a:rPr lang="ru-RU" dirty="0"/>
              <a:t> технологий и других педагогических инноваций в систему общего </a:t>
            </a:r>
            <a:r>
              <a:rPr lang="ru-RU" dirty="0" smtClean="0"/>
              <a:t>образования.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463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Цели: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способствовать формированию  у педагогов теоретических представлений о системе управления качеством образования в учреждении, поиск новых форм и технологий в работе;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 п</a:t>
            </a:r>
            <a:r>
              <a:rPr lang="ru-RU" dirty="0" smtClean="0"/>
              <a:t>овышать  профессиональную компетентность;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ф</a:t>
            </a:r>
            <a:r>
              <a:rPr lang="ru-RU" dirty="0" smtClean="0"/>
              <a:t>ормировать  творческую индивидуальность.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699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532859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b="1" dirty="0" smtClean="0"/>
              <a:t>Задачи: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создать </a:t>
            </a:r>
            <a:r>
              <a:rPr lang="ru-RU" dirty="0"/>
              <a:t>условия для развития профессиональных навыков молодых педагогов, в том числе навыков применения различных средств, форм обучения и воспитания, психологии общения со школьниками и их </a:t>
            </a:r>
            <a:r>
              <a:rPr lang="ru-RU" dirty="0" smtClean="0"/>
              <a:t>родителями;</a:t>
            </a:r>
            <a:endParaRPr lang="ru-RU" dirty="0"/>
          </a:p>
          <a:p>
            <a:pPr lvl="0">
              <a:buFont typeface="Wingdings" pitchFamily="2" charset="2"/>
              <a:buChar char="ü"/>
            </a:pPr>
            <a:r>
              <a:rPr lang="ru-RU" dirty="0"/>
              <a:t>развивать потребности у молодых педагогов к профессиональному самосовершенствованию и работе над </a:t>
            </a:r>
            <a:r>
              <a:rPr lang="ru-RU" dirty="0" smtClean="0"/>
              <a:t>собой;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/>
              <a:t>п</a:t>
            </a:r>
            <a:r>
              <a:rPr lang="ru-RU" dirty="0" smtClean="0"/>
              <a:t>одготовить специалиста, обладающего широкими фундаментальными знаниями, умеющего работать в команде.</a:t>
            </a:r>
          </a:p>
        </p:txBody>
      </p:sp>
    </p:spTree>
    <p:extLst>
      <p:ext uri="{BB962C8B-B14F-4D97-AF65-F5344CB8AC3E}">
        <p14:creationId xmlns:p14="http://schemas.microsoft.com/office/powerpoint/2010/main" val="237494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Педагогическое кредо: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389120"/>
          </a:xfrm>
        </p:spPr>
        <p:txBody>
          <a:bodyPr>
            <a:noAutofit/>
          </a:bodyPr>
          <a:lstStyle/>
          <a:p>
            <a:r>
              <a:rPr lang="ru-RU" sz="2800" dirty="0" smtClean="0"/>
              <a:t>Если ты не можешь быть широкой дорогой, </a:t>
            </a:r>
          </a:p>
          <a:p>
            <a:pPr marL="0" indent="0">
              <a:buNone/>
            </a:pPr>
            <a:r>
              <a:rPr lang="ru-RU" sz="2800" dirty="0" smtClean="0"/>
              <a:t>                                          будь узенькой тропинкой. </a:t>
            </a:r>
          </a:p>
          <a:p>
            <a:r>
              <a:rPr lang="ru-RU" sz="2800" dirty="0" smtClean="0"/>
              <a:t>Если ты не можешь быть солнцем,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         будь звездой на небе. </a:t>
            </a:r>
          </a:p>
          <a:p>
            <a:r>
              <a:rPr lang="ru-RU" sz="2800" dirty="0" smtClean="0"/>
              <a:t>Только найди своё дело </a:t>
            </a:r>
          </a:p>
          <a:p>
            <a:pPr marL="0" indent="0">
              <a:buNone/>
            </a:pPr>
            <a:r>
              <a:rPr lang="ru-RU" sz="2800" dirty="0" smtClean="0"/>
              <a:t>              И СТАРАЙСЯ БЫТЬ САМЫМ ЛУЧШИМ!</a:t>
            </a:r>
          </a:p>
          <a:p>
            <a:pPr marL="0" indent="0" algn="r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Дуглас </a:t>
            </a:r>
            <a:r>
              <a:rPr lang="ru-RU" sz="2800" b="1" dirty="0" err="1" smtClean="0">
                <a:solidFill>
                  <a:srgbClr val="FF0000"/>
                </a:solidFill>
              </a:rPr>
              <a:t>Маллех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419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  <a:latin typeface="Segoe Script" pitchFamily="34" charset="0"/>
              </a:rPr>
              <a:t>М - </a:t>
            </a:r>
            <a:r>
              <a:rPr lang="ru-RU" sz="3600" dirty="0" smtClean="0">
                <a:latin typeface="Segoe Script" pitchFamily="34" charset="0"/>
              </a:rPr>
              <a:t>мотивация 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  <a:latin typeface="Segoe Script" pitchFamily="34" charset="0"/>
              </a:rPr>
              <a:t>О -  </a:t>
            </a:r>
            <a:r>
              <a:rPr lang="ru-RU" sz="3600" dirty="0" smtClean="0">
                <a:latin typeface="Segoe Script" pitchFamily="34" charset="0"/>
              </a:rPr>
              <a:t>образование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  <a:latin typeface="Segoe Script" pitchFamily="34" charset="0"/>
              </a:rPr>
              <a:t>Д - </a:t>
            </a:r>
            <a:r>
              <a:rPr lang="ru-RU" sz="3600" dirty="0" smtClean="0">
                <a:latin typeface="Segoe Script" pitchFamily="34" charset="0"/>
              </a:rPr>
              <a:t>дети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  <a:latin typeface="Segoe Script" pitchFamily="34" charset="0"/>
              </a:rPr>
              <a:t>Е - </a:t>
            </a:r>
            <a:r>
              <a:rPr lang="ru-RU" sz="3600" dirty="0" smtClean="0">
                <a:latin typeface="Segoe Script" pitchFamily="34" charset="0"/>
              </a:rPr>
              <a:t>единство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  <a:latin typeface="Segoe Script" pitchFamily="34" charset="0"/>
              </a:rPr>
              <a:t>Л     </a:t>
            </a:r>
            <a:r>
              <a:rPr lang="ru-RU" sz="3600" dirty="0" smtClean="0">
                <a:latin typeface="Segoe Script" pitchFamily="34" charset="0"/>
              </a:rPr>
              <a:t>любовь 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  <a:latin typeface="Segoe Script" pitchFamily="34" charset="0"/>
              </a:rPr>
              <a:t>Ь   </a:t>
            </a:r>
            <a:endParaRPr lang="ru-RU" sz="3600" dirty="0">
              <a:latin typeface="Segoe Script" pitchFamily="34" charset="0"/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1115616" y="3933056"/>
            <a:ext cx="360040" cy="936104"/>
          </a:xfrm>
          <a:prstGeom prst="rightBrac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573016"/>
            <a:ext cx="4441676" cy="314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0627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2737908" y="2168860"/>
            <a:ext cx="3486650" cy="242906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Segoe Script" pitchFamily="34" charset="0"/>
              </a:rPr>
              <a:t>Портрет современного педагога </a:t>
            </a:r>
            <a:endParaRPr lang="ru-RU" sz="2400" b="1" dirty="0">
              <a:solidFill>
                <a:srgbClr val="FF0000"/>
              </a:solidFill>
              <a:latin typeface="Segoe Script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23528" y="974068"/>
            <a:ext cx="3389606" cy="27363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Segoe Script" pitchFamily="34" charset="0"/>
              </a:rPr>
              <a:t>Владеет технологией проектирования  урока</a:t>
            </a:r>
            <a:endParaRPr lang="ru-RU" sz="2400" dirty="0">
              <a:latin typeface="Segoe Script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57300" y="3247777"/>
            <a:ext cx="2922062" cy="2700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Segoe Script" pitchFamily="34" charset="0"/>
              </a:rPr>
              <a:t>Владеет ИКТ</a:t>
            </a:r>
            <a:endParaRPr lang="ru-RU" sz="2800" dirty="0">
              <a:latin typeface="Segoe Script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737907" y="3861048"/>
            <a:ext cx="3486649" cy="28529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Segoe Script" pitchFamily="34" charset="0"/>
              </a:rPr>
              <a:t>Открыт к инновациям</a:t>
            </a:r>
            <a:endParaRPr lang="ru-RU" sz="2400" dirty="0">
              <a:latin typeface="Segoe Script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580112" y="2780929"/>
            <a:ext cx="2952328" cy="26506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Segoe Script" pitchFamily="34" charset="0"/>
              </a:rPr>
              <a:t>Самостоятельный</a:t>
            </a:r>
            <a:endParaRPr lang="ru-RU" sz="2400" dirty="0">
              <a:latin typeface="Segoe Script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292080" y="1049257"/>
            <a:ext cx="3024336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Segoe Script" pitchFamily="34" charset="0"/>
              </a:rPr>
              <a:t>Постоянно учится</a:t>
            </a:r>
            <a:endParaRPr lang="ru-RU" sz="2400" b="1" dirty="0">
              <a:latin typeface="Segoe Script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737908" y="0"/>
            <a:ext cx="3346260" cy="25649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Segoe Script" pitchFamily="34" charset="0"/>
              </a:rPr>
              <a:t>Целеустремленный</a:t>
            </a:r>
            <a:endParaRPr lang="ru-RU" sz="2400" dirty="0">
              <a:solidFill>
                <a:schemeClr val="tx1"/>
              </a:solidFill>
              <a:latin typeface="Segoe Script" pitchFamily="34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79512" y="267438"/>
            <a:ext cx="87849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олодой  педагог  современной  школы – это…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2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362891" y="188640"/>
            <a:ext cx="71695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Данные анкетирования  хорошее качество образования -  это…..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2103984453"/>
              </p:ext>
            </p:extLst>
          </p:nvPr>
        </p:nvGraphicFramePr>
        <p:xfrm>
          <a:off x="1362891" y="191683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9749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324</TotalTime>
  <Words>403</Words>
  <Application>Microsoft Office PowerPoint</Application>
  <PresentationFormat>Экран (4:3)</PresentationFormat>
  <Paragraphs>71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Конференция молодых педагогов: «Идеи молодого специалиста в образовании»</vt:lpstr>
      <vt:lpstr> Тема выступления:  «Модель сопровождения молодых педагогов через качество образования в современной школе»</vt:lpstr>
      <vt:lpstr>Презентация PowerPoint</vt:lpstr>
      <vt:lpstr>Презентация PowerPoint</vt:lpstr>
      <vt:lpstr>Презентация PowerPoint</vt:lpstr>
      <vt:lpstr>Педагогическое кредо:</vt:lpstr>
      <vt:lpstr>Презентация PowerPoint</vt:lpstr>
      <vt:lpstr>Презентация PowerPoint</vt:lpstr>
      <vt:lpstr>Презентация PowerPoint</vt:lpstr>
      <vt:lpstr>Моя модель повышения качества знаний у учащихся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Конференция молодых педагогов: «Идеи молодого специалиста в образовании».</dc:title>
  <dc:creator>User</dc:creator>
  <cp:lastModifiedBy>User</cp:lastModifiedBy>
  <cp:revision>27</cp:revision>
  <dcterms:created xsi:type="dcterms:W3CDTF">2017-12-19T16:52:01Z</dcterms:created>
  <dcterms:modified xsi:type="dcterms:W3CDTF">2017-12-20T19:39:01Z</dcterms:modified>
</cp:coreProperties>
</file>