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8" r:id="rId3"/>
    <p:sldId id="309" r:id="rId4"/>
    <p:sldId id="282" r:id="rId5"/>
    <p:sldId id="269" r:id="rId6"/>
    <p:sldId id="310" r:id="rId7"/>
    <p:sldId id="259" r:id="rId8"/>
    <p:sldId id="291" r:id="rId9"/>
    <p:sldId id="292" r:id="rId10"/>
    <p:sldId id="293" r:id="rId11"/>
    <p:sldId id="295" r:id="rId12"/>
    <p:sldId id="296" r:id="rId13"/>
    <p:sldId id="299" r:id="rId14"/>
    <p:sldId id="300" r:id="rId15"/>
    <p:sldId id="263" r:id="rId16"/>
    <p:sldId id="272" r:id="rId17"/>
    <p:sldId id="288" r:id="rId18"/>
    <p:sldId id="302" r:id="rId19"/>
    <p:sldId id="304" r:id="rId20"/>
    <p:sldId id="26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37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826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145088" y="20177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11826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45088" y="4151313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7D130-786D-4163-8573-3D1FEE38D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06D55-1B69-4979-A3F3-E6E39035B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C1F8F-8971-4850-B82A-4AD340A720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http://esivokon.narod.ru/img/multipl_025_1.jpg" TargetMode="Externa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88640"/>
            <a:ext cx="6336704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Межличностные конфликты</a:t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способы выхода их них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1500174"/>
            <a:ext cx="4680520" cy="576064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solidFill>
                  <a:srgbClr val="00B050"/>
                </a:solidFill>
              </a:rPr>
              <a:t>ШКОЛА   ТОЛЕРАНТНОСТИ</a:t>
            </a:r>
            <a:endParaRPr lang="ru-RU" sz="1400" dirty="0">
              <a:solidFill>
                <a:srgbClr val="00B050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0" y="6281936"/>
            <a:ext cx="3888432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2224" y="1916832"/>
            <a:ext cx="9051776" cy="144073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Хотели ли бы вы видеть в своем ребенке </a:t>
            </a:r>
            <a:br>
              <a:rPr kumimoji="0" lang="ru-RU" sz="32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личностные качества:</a:t>
            </a: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699792" y="3429000"/>
            <a:ext cx="5204144" cy="2928958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Целеустремленность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Взаимопонимание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Взаимоуважение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Ответственность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Доброжелательность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Сдержанность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Уступчивость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Коммуникабельность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Терпимость (толерантность)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1259632" y="260648"/>
            <a:ext cx="6019800" cy="1447800"/>
          </a:xfrm>
          <a:blipFill>
            <a:blip r:embed="rId2" cstate="print"/>
            <a:tile tx="0" ty="0" sx="100000" sy="100000" flip="none" algn="tl"/>
          </a:blipFill>
          <a:ln w="28575">
            <a:solidFill>
              <a:srgbClr val="000099"/>
            </a:solidFill>
          </a:ln>
        </p:spPr>
        <p:txBody>
          <a:bodyPr/>
          <a:lstStyle/>
          <a:p>
            <a:pPr algn="ctr" eaLnBrk="1" hangingPunct="1"/>
            <a:r>
              <a:rPr lang="ru-RU" sz="2800" b="1" dirty="0" smtClean="0"/>
              <a:t> </a:t>
            </a:r>
            <a:r>
              <a:rPr lang="en-US" sz="2800" b="1" dirty="0" smtClean="0"/>
              <a:t>II</a:t>
            </a:r>
            <a:r>
              <a:rPr lang="ru-RU" sz="2800" dirty="0" smtClean="0"/>
              <a:t>.</a:t>
            </a:r>
            <a:r>
              <a:rPr lang="ru-RU" sz="2800" b="1" dirty="0" smtClean="0"/>
              <a:t> Возрастные кризисы детей  - факторы их повышенной конфликтности</a:t>
            </a:r>
          </a:p>
        </p:txBody>
      </p:sp>
      <p:pic>
        <p:nvPicPr>
          <p:cNvPr id="10244" name="il_fi" descr="1222804605_image0000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1905000"/>
            <a:ext cx="1828800" cy="2279650"/>
          </a:xfrm>
          <a:blipFill dpi="0" rotWithShape="1">
            <a:blip r:embed="rId4" cstate="print"/>
            <a:srcRect/>
            <a:tile tx="0" ty="0" sx="100000" sy="100000" flip="none" algn="tl"/>
          </a:blipFill>
        </p:spPr>
      </p:pic>
      <p:sp>
        <p:nvSpPr>
          <p:cNvPr id="10243" name="Rectangle 6" descr="Голубая тисненая бумага"/>
          <p:cNvSpPr>
            <a:spLocks noGrp="1" noChangeArrowheads="1"/>
          </p:cNvSpPr>
          <p:nvPr>
            <p:ph type="body" sz="half" idx="2"/>
          </p:nvPr>
        </p:nvSpPr>
        <p:spPr>
          <a:xfrm>
            <a:off x="2209800" y="1844824"/>
            <a:ext cx="6705600" cy="4784576"/>
          </a:xfrm>
          <a:blipFill dpi="0" rotWithShape="1">
            <a:blip r:embed="rId4" cstate="print"/>
            <a:srcRect/>
            <a:tile tx="0" ty="0" sx="100000" sy="100000" flip="none" algn="tl"/>
          </a:blipFill>
          <a:ln w="38100">
            <a:solidFill>
              <a:srgbClr val="FF6600"/>
            </a:solidFill>
          </a:ln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Возрастной кризис представляет собой переходный период от одного этапа детского развития к другому.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 smtClean="0"/>
              <a:t> В критические периоды дети становятся непослушными, капризными, раздражительными. Они часто вступают в конфликты с окружающими, особенно с родителями.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 smtClean="0"/>
              <a:t> У них возникает отрицательное отношение к ранее выполнявшимся требованиям, доходящее до упрямства.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800" dirty="0" smtClean="0"/>
          </a:p>
          <a:p>
            <a:pPr eaLnBrk="1" hangingPunct="1">
              <a:lnSpc>
                <a:spcPct val="80000"/>
              </a:lnSpc>
            </a:pPr>
            <a:r>
              <a:rPr lang="ru-RU" sz="1800" dirty="0" smtClean="0"/>
              <a:t>Выделяют следующие возрастные кризисы детей: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         - кризис б—7 лет (переход от дошкольного к младшему школьному возрасту);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     - кризис полового созревания (переход от младшего школьного к подростковому возрасту — 12—14 лет);</a:t>
            </a:r>
            <a:br>
              <a:rPr lang="ru-RU" sz="1800" dirty="0" smtClean="0"/>
            </a:br>
            <a:r>
              <a:rPr lang="ru-RU" sz="1800" dirty="0" smtClean="0"/>
              <a:t>    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1800" dirty="0" smtClean="0"/>
              <a:t>           - подростковый кризис 15 - 17 лет.</a:t>
            </a:r>
          </a:p>
        </p:txBody>
      </p:sp>
      <p:pic>
        <p:nvPicPr>
          <p:cNvPr id="10245" name="Picture 8" descr="Конфликты между родителями и детьми: в поиске решени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4267200"/>
            <a:ext cx="18288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il_fi" descr="wwf-cloc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91400" y="304800"/>
            <a:ext cx="14478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 descr="Папирус"/>
          <p:cNvSpPr>
            <a:spLocks noGrp="1" noChangeArrowheads="1"/>
          </p:cNvSpPr>
          <p:nvPr>
            <p:ph type="title"/>
          </p:nvPr>
        </p:nvSpPr>
        <p:spPr>
          <a:xfrm>
            <a:off x="1981200" y="260648"/>
            <a:ext cx="7010400" cy="1430040"/>
          </a:xfrm>
          <a:blipFill dpi="0" rotWithShape="1">
            <a:blip r:embed="rId2" cstate="print"/>
            <a:srcRect/>
            <a:tile tx="0" ty="0" sx="100000" sy="100000" flip="none" algn="tl"/>
          </a:blipFill>
          <a:ln w="28575">
            <a:solidFill>
              <a:srgbClr val="990000"/>
            </a:solidFill>
          </a:ln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rgbClr val="990000"/>
                </a:solidFill>
              </a:rPr>
              <a:t>III</a:t>
            </a:r>
            <a:r>
              <a:rPr lang="ru-RU" sz="3200" b="1" dirty="0" smtClean="0">
                <a:solidFill>
                  <a:srgbClr val="990000"/>
                </a:solidFill>
              </a:rPr>
              <a:t>.      Типы конфликтов </a:t>
            </a:r>
            <a:br>
              <a:rPr lang="ru-RU" sz="3200" b="1" dirty="0" smtClean="0">
                <a:solidFill>
                  <a:srgbClr val="990000"/>
                </a:solidFill>
              </a:rPr>
            </a:br>
            <a:r>
              <a:rPr lang="ru-RU" sz="3200" b="1" dirty="0" smtClean="0">
                <a:solidFill>
                  <a:srgbClr val="990000"/>
                </a:solidFill>
              </a:rPr>
              <a:t>                   детей </a:t>
            </a:r>
            <a:br>
              <a:rPr lang="ru-RU" sz="3200" b="1" dirty="0" smtClean="0">
                <a:solidFill>
                  <a:srgbClr val="990000"/>
                </a:solidFill>
              </a:rPr>
            </a:br>
            <a:r>
              <a:rPr lang="ru-RU" sz="3200" b="1" dirty="0" smtClean="0">
                <a:solidFill>
                  <a:srgbClr val="990000"/>
                </a:solidFill>
              </a:rPr>
              <a:t>             с родителями:</a:t>
            </a:r>
          </a:p>
        </p:txBody>
      </p:sp>
      <p:sp>
        <p:nvSpPr>
          <p:cNvPr id="13315" name="Rectangle 3" descr="Пергамент"/>
          <p:cNvSpPr>
            <a:spLocks noGrp="1" noChangeArrowheads="1"/>
          </p:cNvSpPr>
          <p:nvPr>
            <p:ph sz="quarter" idx="1"/>
          </p:nvPr>
        </p:nvSpPr>
        <p:spPr>
          <a:xfrm>
            <a:off x="457200" y="2017713"/>
            <a:ext cx="8497888" cy="4535487"/>
          </a:xfrm>
          <a:blipFill dpi="0" rotWithShape="1">
            <a:blip r:embed="rId2" cstate="print"/>
            <a:srcRect/>
            <a:tile tx="0" ty="0" sx="100000" sy="100000" flip="none" algn="tl"/>
          </a:blipFill>
          <a:ln w="28575">
            <a:solidFill>
              <a:srgbClr val="990000"/>
            </a:solidFill>
          </a:ln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 </a:t>
            </a:r>
            <a:r>
              <a:rPr lang="ru-RU" sz="2800" dirty="0" smtClean="0"/>
              <a:t>конфликт неустойчивости родительского отношения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(постоянная смена критериев оценки ребенка);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 конфликт </a:t>
            </a:r>
            <a:r>
              <a:rPr lang="ru-RU" sz="2800" dirty="0" err="1" smtClean="0"/>
              <a:t>сверхзаботы</a:t>
            </a:r>
            <a:r>
              <a:rPr lang="ru-RU" sz="2800" dirty="0" smtClean="0"/>
              <a:t>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(излишняя опека и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сверхожидания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); 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конфликт  неуважения  прав  на  самостоятельность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(тотальность указаний и контроля);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 конфликт отцовского авторитета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(стремление добиться своего в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конфликте любой ценой).</a:t>
            </a:r>
          </a:p>
        </p:txBody>
      </p:sp>
      <p:pic>
        <p:nvPicPr>
          <p:cNvPr id="13316" name="il_fi" descr="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4953000"/>
            <a:ext cx="2362200" cy="1752600"/>
          </a:xfrm>
          <a:prstGeom prst="rect">
            <a:avLst/>
          </a:prstGeom>
          <a:noFill/>
          <a:ln w="2857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13317" name="il_fi" descr="pages-RGRRwLHMm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876425" cy="19812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13318" name="Picture 7" descr="http://esivokon.narod.ru/img/multipl_025_1.jpg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>
            <a:off x="7848600" y="2057400"/>
            <a:ext cx="1066800" cy="1295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3319" name="il_fi" descr="mediatsiya_razreshenie_konfliktov_v_interesah_storon_20716754_1_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2800" y="304800"/>
            <a:ext cx="1676400" cy="130492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 descr="Голубая тисненая бумага"/>
          <p:cNvSpPr>
            <a:spLocks noGrp="1" noChangeArrowheads="1"/>
          </p:cNvSpPr>
          <p:nvPr>
            <p:ph type="title"/>
          </p:nvPr>
        </p:nvSpPr>
        <p:spPr>
          <a:xfrm>
            <a:off x="500034" y="285728"/>
            <a:ext cx="7128791" cy="1051814"/>
          </a:xfrm>
          <a:blipFill dpi="0" rotWithShape="1">
            <a:blip r:embed="rId2" cstate="print"/>
            <a:srcRect/>
            <a:tile tx="0" ty="0" sx="100000" sy="100000" flip="none" algn="tl"/>
          </a:blipFill>
          <a:ln w="28575">
            <a:solidFill>
              <a:srgbClr val="990000"/>
            </a:solidFill>
          </a:ln>
        </p:spPr>
        <p:txBody>
          <a:bodyPr>
            <a:normAutofit/>
          </a:bodyPr>
          <a:lstStyle/>
          <a:p>
            <a:pPr eaLnBrk="1" hangingPunct="1"/>
            <a:r>
              <a:rPr lang="ru-RU" sz="2800" b="1" dirty="0" smtClean="0"/>
              <a:t>Типичные реакции детей на конфликтные действия родителей</a:t>
            </a:r>
            <a:endParaRPr lang="ru-RU" sz="2800" dirty="0" smtClean="0"/>
          </a:p>
        </p:txBody>
      </p:sp>
      <p:sp>
        <p:nvSpPr>
          <p:cNvPr id="14339" name="Rectangle 3" descr="Голубая тисненая бумага"/>
          <p:cNvSpPr>
            <a:spLocks noGrp="1" noChangeArrowheads="1"/>
          </p:cNvSpPr>
          <p:nvPr>
            <p:ph sz="quarter" idx="1"/>
          </p:nvPr>
        </p:nvSpPr>
        <p:spPr>
          <a:xfrm>
            <a:off x="304800" y="1714488"/>
            <a:ext cx="8839200" cy="4809839"/>
          </a:xfrm>
          <a:blipFill dpi="0" rotWithShape="1">
            <a:blip r:embed="rId3" cstate="print"/>
            <a:srcRect/>
            <a:tile tx="0" ty="0" sx="100000" sy="100000" flip="none" algn="tl"/>
          </a:blipFill>
          <a:ln w="28575">
            <a:solidFill>
              <a:srgbClr val="990000"/>
            </a:solidFill>
          </a:ln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2800" dirty="0" smtClean="0"/>
              <a:t>     Обычно ребёнок на притязания и конфликтные действия родителей отвечает такими реакциями (стратегиями), как: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u="sng" dirty="0" smtClean="0"/>
              <a:t>- реакция оппозиции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(демонстративные действия негативного характера);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u="sng" dirty="0" smtClean="0"/>
              <a:t> - реакция отказа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(неподчинение  требованиям родителей);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u="sng" dirty="0" smtClean="0"/>
              <a:t> - реакция изоляции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(стремление избежать нежелательных контактов с родителями, сокрытие информации и действий).</a:t>
            </a:r>
          </a:p>
        </p:txBody>
      </p:sp>
      <p:pic>
        <p:nvPicPr>
          <p:cNvPr id="14340" name="il_fi" descr="6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43800" y="3068960"/>
            <a:ext cx="1600200" cy="1924050"/>
          </a:xfrm>
          <a:prstGeom prst="rect">
            <a:avLst/>
          </a:prstGeom>
          <a:noFill/>
          <a:ln w="28575">
            <a:solidFill>
              <a:srgbClr val="990000"/>
            </a:solidFill>
            <a:miter lim="800000"/>
            <a:headEnd/>
            <a:tailEnd/>
          </a:ln>
        </p:spPr>
      </p:pic>
      <p:pic>
        <p:nvPicPr>
          <p:cNvPr id="14341" name="il_fi" descr="00040e7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64351" y="0"/>
            <a:ext cx="1379649" cy="1628800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53350" y="5301208"/>
            <a:ext cx="13906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188640"/>
            <a:ext cx="7115175" cy="1080120"/>
          </a:xfrm>
          <a:solidFill>
            <a:srgbClr val="FF66FF"/>
          </a:solidFill>
          <a:ln w="28575">
            <a:solidFill>
              <a:srgbClr val="FF0066"/>
            </a:solidFill>
          </a:ln>
        </p:spPr>
        <p:txBody>
          <a:bodyPr>
            <a:normAutofit/>
          </a:bodyPr>
          <a:lstStyle/>
          <a:p>
            <a:pPr eaLnBrk="1" hangingPunct="1"/>
            <a:r>
              <a:rPr lang="ru-RU" sz="3200" b="1" dirty="0" smtClean="0"/>
              <a:t>Рекомендации по преодолению конфликтов между детьми:</a:t>
            </a:r>
            <a:r>
              <a:rPr lang="ru-RU" sz="3200" dirty="0" smtClean="0"/>
              <a:t> </a:t>
            </a:r>
          </a:p>
        </p:txBody>
      </p:sp>
      <p:sp>
        <p:nvSpPr>
          <p:cNvPr id="25603" name="Rectangle 3" descr="Упаковочная бумага"/>
          <p:cNvSpPr>
            <a:spLocks noGrp="1" noChangeArrowheads="1"/>
          </p:cNvSpPr>
          <p:nvPr>
            <p:ph sz="quarter" idx="1"/>
          </p:nvPr>
        </p:nvSpPr>
        <p:spPr>
          <a:xfrm>
            <a:off x="0" y="1628800"/>
            <a:ext cx="7740352" cy="5229200"/>
          </a:xfrm>
          <a:blipFill dpi="0" rotWithShape="1">
            <a:blip r:embed="rId2" cstate="print"/>
            <a:srcRect/>
            <a:tile tx="0" ty="0" sx="100000" sy="100000" flip="none" algn="tl"/>
          </a:blipFill>
          <a:ln w="38100">
            <a:solidFill>
              <a:schemeClr val="tx2"/>
            </a:solidFill>
          </a:ln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80000"/>
              </a:lnSpc>
            </a:pPr>
            <a:endParaRPr lang="ru-RU" sz="2200" b="1" dirty="0" smtClean="0"/>
          </a:p>
          <a:p>
            <a:pPr eaLnBrk="1" hangingPunct="1">
              <a:lnSpc>
                <a:spcPct val="80000"/>
              </a:lnSpc>
            </a:pPr>
            <a:r>
              <a:rPr lang="ru-RU" sz="2600" b="1" dirty="0" smtClean="0"/>
              <a:t>Прежде всего, проанализируйте свое собственное поведение и установки по отношению к детям. Постарайтесь сначала преодолеть собственную предвзятость к конфликтам между детьми.</a:t>
            </a:r>
          </a:p>
          <a:p>
            <a:pPr eaLnBrk="1" hangingPunct="1">
              <a:lnSpc>
                <a:spcPct val="80000"/>
              </a:lnSpc>
            </a:pPr>
            <a:endParaRPr lang="ru-RU" sz="2600" b="1" dirty="0" smtClean="0"/>
          </a:p>
          <a:p>
            <a:pPr eaLnBrk="1" hangingPunct="1">
              <a:lnSpc>
                <a:spcPct val="80000"/>
              </a:lnSpc>
            </a:pPr>
            <a:r>
              <a:rPr lang="ru-RU" sz="2600" b="1" dirty="0" smtClean="0"/>
              <a:t> Требуйте, чтобы дети просили разрешения друг у друга, прежде чем одолжить какую-либо вещь или поиграть с ней. </a:t>
            </a:r>
          </a:p>
          <a:p>
            <a:pPr eaLnBrk="1" hangingPunct="1">
              <a:lnSpc>
                <a:spcPct val="80000"/>
              </a:lnSpc>
            </a:pPr>
            <a:endParaRPr lang="ru-RU" sz="2600" b="1" dirty="0" smtClean="0"/>
          </a:p>
          <a:p>
            <a:pPr eaLnBrk="1" hangingPunct="1">
              <a:lnSpc>
                <a:spcPct val="80000"/>
              </a:lnSpc>
            </a:pPr>
            <a:r>
              <a:rPr lang="ru-RU" sz="2600" b="1" dirty="0" smtClean="0"/>
              <a:t>Старайтесь не вмешиваться сразу в конфликты между детьми, если они не рискуют поранить друг друга. </a:t>
            </a:r>
          </a:p>
          <a:p>
            <a:pPr eaLnBrk="1" hangingPunct="1">
              <a:lnSpc>
                <a:spcPct val="80000"/>
              </a:lnSpc>
            </a:pPr>
            <a:endParaRPr lang="ru-RU" sz="2600" b="1" dirty="0" smtClean="0"/>
          </a:p>
          <a:p>
            <a:pPr eaLnBrk="1" hangingPunct="1">
              <a:lnSpc>
                <a:spcPct val="80000"/>
              </a:lnSpc>
            </a:pPr>
            <a:r>
              <a:rPr lang="ru-RU" sz="2600" b="1" dirty="0" smtClean="0"/>
              <a:t>Первый шаг - это изложить суть проблемы.</a:t>
            </a:r>
          </a:p>
          <a:p>
            <a:pPr eaLnBrk="1" hangingPunct="1">
              <a:lnSpc>
                <a:spcPct val="80000"/>
              </a:lnSpc>
            </a:pPr>
            <a:endParaRPr lang="ru-RU" sz="2600" b="1" dirty="0" smtClean="0"/>
          </a:p>
          <a:p>
            <a:pPr eaLnBrk="1" hangingPunct="1">
              <a:lnSpc>
                <a:spcPct val="80000"/>
              </a:lnSpc>
            </a:pPr>
            <a:r>
              <a:rPr lang="ru-RU" sz="2600" b="1" dirty="0" smtClean="0"/>
              <a:t>Второй шаг - это сообща найти возможное решение.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600" b="1" dirty="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b="1" dirty="0" smtClean="0"/>
              <a:t> Третий шаг - утвердить окончательный план разрешения спора</a:t>
            </a:r>
          </a:p>
          <a:p>
            <a:pPr eaLnBrk="1" hangingPunct="1">
              <a:lnSpc>
                <a:spcPct val="80000"/>
              </a:lnSpc>
            </a:pPr>
            <a:endParaRPr lang="ru-RU" sz="2600" b="1" dirty="0" smtClean="0"/>
          </a:p>
          <a:p>
            <a:pPr eaLnBrk="1" hangingPunct="1">
              <a:lnSpc>
                <a:spcPct val="80000"/>
              </a:lnSpc>
            </a:pPr>
            <a:r>
              <a:rPr lang="ru-RU" sz="2600" b="1" dirty="0" smtClean="0"/>
              <a:t>Тренируйте навыки сотрудничества в спокойной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600" b="1" dirty="0" smtClean="0"/>
              <a:t> обстановке</a:t>
            </a:r>
            <a:r>
              <a:rPr lang="ru-RU" sz="2200" b="1" dirty="0" smtClean="0"/>
              <a:t>. 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</p:txBody>
      </p:sp>
      <p:pic>
        <p:nvPicPr>
          <p:cNvPr id="25604" name="il_fi" descr="i?id=304168945-46-72&amp;tov=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552274" cy="1484784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5605" name="il_fi" descr="%D0%B4%D1%80%D0%B0%D0%BA%D0%B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40668" y="1484785"/>
            <a:ext cx="1803331" cy="1296144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25606" name="il_fi" descr="conflict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41096" y="5554114"/>
            <a:ext cx="1802904" cy="1303886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52320" y="4077072"/>
            <a:ext cx="14620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 descr="Циновка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166687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eaLnBrk="1" hangingPunct="1"/>
            <a:endParaRPr lang="ru-RU" sz="800" smtClean="0"/>
          </a:p>
        </p:txBody>
      </p:sp>
      <p:sp>
        <p:nvSpPr>
          <p:cNvPr id="26627" name="Rectangle 3" descr="Газетная бумага"/>
          <p:cNvSpPr>
            <a:spLocks noGrp="1" noChangeArrowheads="1"/>
          </p:cNvSpPr>
          <p:nvPr>
            <p:ph sz="quarter" idx="1"/>
          </p:nvPr>
        </p:nvSpPr>
        <p:spPr>
          <a:xfrm>
            <a:off x="228600" y="533400"/>
            <a:ext cx="8726488" cy="6096000"/>
          </a:xfrm>
          <a:blipFill dpi="0" rotWithShape="1">
            <a:blip r:embed="rId3" cstate="print"/>
            <a:srcRect/>
            <a:tile tx="0" ty="0" sx="100000" sy="100000" flip="none" algn="tl"/>
          </a:blipFill>
          <a:ln w="28575">
            <a:solidFill>
              <a:srgbClr val="FF0066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/>
              <a:t>    1. Обсудите конфликт с детьми</a:t>
            </a:r>
            <a:r>
              <a:rPr lang="ru-RU" sz="1600" dirty="0" smtClean="0"/>
              <a:t>, когда все участники конфликта успокоятся. Расскажите о произошедшем, как о каком-то конфликте, который произошёл с другими детьми, и изложите в доступной форме свои мысли по поводу того, стоит ли решать конфликты между братьями и сёстрами с помощью силы и жестокости.</a:t>
            </a:r>
            <a:br>
              <a:rPr lang="ru-RU" sz="1600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2. Установите чёткие строгие правила</a:t>
            </a:r>
            <a:r>
              <a:rPr lang="ru-RU" sz="1600" dirty="0" smtClean="0"/>
              <a:t>, объясните их детям, чтобы каждый из них их понял. Нечестно наказывать детей за нарушение правил, о которых они впервые слышат.</a:t>
            </a:r>
            <a:br>
              <a:rPr lang="ru-RU" sz="1600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3. Сыграйте в ролевую игру.</a:t>
            </a:r>
            <a:r>
              <a:rPr lang="ru-RU" sz="1600" dirty="0" smtClean="0"/>
              <a:t> Покажите детям на примере своего поведения, каких действий вы от них ожидаете в конфликтных ситуациях.</a:t>
            </a:r>
            <a:br>
              <a:rPr lang="ru-RU" sz="1600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4. Поощряйте умение себя вести.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5. Напоминайте, что «справедливо» не означает «одинаково»</a:t>
            </a:r>
            <a:r>
              <a:rPr lang="ru-RU" sz="1600" dirty="0" smtClean="0"/>
              <a:t>. То есть, справедливо разрешать старшим детям ложиться позже своих младших братьев и сестёр. Но это вовсе не означает, что младшим детям это можно.</a:t>
            </a:r>
            <a:br>
              <a:rPr lang="ru-RU" sz="1600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6. Учите детей идти на компромисс</a:t>
            </a:r>
            <a:r>
              <a:rPr lang="ru-RU" sz="1600" dirty="0" smtClean="0"/>
              <a:t>, причём, делать это без вмешательства со стороны взрослого в качестве судьи.</a:t>
            </a:r>
            <a:br>
              <a:rPr lang="ru-RU" sz="1600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7. Помогите детям научиться распознавать эмоции.</a:t>
            </a:r>
            <a:r>
              <a:rPr lang="ru-RU" sz="1600" dirty="0" smtClean="0"/>
              <a:t> Если они смогут </a:t>
            </a:r>
            <a:r>
              <a:rPr lang="ru-RU" sz="1600" dirty="0" err="1" smtClean="0"/>
              <a:t>озвучи-вать</a:t>
            </a:r>
            <a:r>
              <a:rPr lang="ru-RU" sz="1600" dirty="0" smtClean="0"/>
              <a:t> то, что чувствуют, им будет легче обсуждать конфликт и идти на компромисс.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8. Немедленно разведите детей по разным комнатам</a:t>
            </a:r>
            <a:r>
              <a:rPr lang="ru-RU" sz="1600" dirty="0" smtClean="0"/>
              <a:t>, если во время ссоры, вы понимаете, что спор вот-вот превратится в драку.</a:t>
            </a:r>
            <a:br>
              <a:rPr lang="ru-RU" sz="1600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9. Наказывайте всех, потому что они вместе нарушили ваши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/>
              <a:t> правила</a:t>
            </a:r>
            <a:r>
              <a:rPr lang="ru-RU" sz="1600" dirty="0" smtClean="0"/>
              <a:t>, </a:t>
            </a:r>
            <a:r>
              <a:rPr lang="ru-RU" sz="1600" b="1" dirty="0" smtClean="0"/>
              <a:t>а не тратьте время на выяснение того, кто виноват.</a:t>
            </a:r>
            <a:r>
              <a:rPr lang="ru-RU" sz="1600" dirty="0" smtClean="0"/>
              <a:t> </a:t>
            </a:r>
          </a:p>
        </p:txBody>
      </p:sp>
      <p:pic>
        <p:nvPicPr>
          <p:cNvPr id="26628" name="il_fi" descr="158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5562600"/>
            <a:ext cx="1066800" cy="990600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26629" name="il_fi" descr="resheni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0400" y="2590800"/>
            <a:ext cx="1143000" cy="60960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79512" y="188640"/>
            <a:ext cx="8424936" cy="2016224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b="1" i="1" dirty="0">
                <a:solidFill>
                  <a:schemeClr val="tx2"/>
                </a:solidFill>
              </a:rPr>
              <a:t>	</a:t>
            </a:r>
            <a:r>
              <a:rPr lang="ru-RU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Задача родителей</a:t>
            </a:r>
            <a:r>
              <a:rPr lang="ru-RU" b="1" i="1" dirty="0"/>
              <a:t> </a:t>
            </a:r>
            <a:r>
              <a:rPr lang="ru-RU" dirty="0"/>
              <a:t>- научить ребёнка жить в этом мире, научить его адаптироваться к окружающей среде, к людям. Объяснять детям, что общаться с  людьми  других национальностей или с  людьми  с ограниченными  возможностями здоровья, можно и нужно точно так же, как и с другими людьми.</a:t>
            </a:r>
          </a:p>
        </p:txBody>
      </p:sp>
      <p:pic>
        <p:nvPicPr>
          <p:cNvPr id="64516" name="Picture 4" descr="76762866_large_3241851_5_1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348880"/>
            <a:ext cx="4051079" cy="2721744"/>
          </a:xfrm>
          <a:prstGeom prst="rect">
            <a:avLst/>
          </a:prstGeom>
          <a:noFill/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4" name="Picture 4" descr="inva-lif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186378"/>
            <a:ext cx="3816424" cy="2862318"/>
          </a:xfrm>
          <a:prstGeom prst="rect">
            <a:avLst/>
          </a:prstGeom>
          <a:noFill/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7544" y="5301208"/>
            <a:ext cx="7386637" cy="122713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Очень хорошо, если дети будут часто играть вместе, это принесет пользу и ребенку с ОВЗ, и  вашему здоровому ребенку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6" name="Rectangle 12"/>
          <p:cNvSpPr>
            <a:spLocks noGrp="1" noChangeArrowheads="1"/>
          </p:cNvSpPr>
          <p:nvPr>
            <p:ph type="title"/>
          </p:nvPr>
        </p:nvSpPr>
        <p:spPr>
          <a:xfrm>
            <a:off x="2195736" y="1340768"/>
            <a:ext cx="4320480" cy="1668760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i="1" dirty="0">
                <a:solidFill>
                  <a:srgbClr val="C00000"/>
                </a:solidFill>
              </a:rPr>
              <a:t>остановиться</a:t>
            </a:r>
            <a:br>
              <a:rPr lang="ru-RU" sz="4000" b="1" i="1" dirty="0">
                <a:solidFill>
                  <a:srgbClr val="C00000"/>
                </a:solidFill>
              </a:rPr>
            </a:br>
            <a:r>
              <a:rPr lang="ru-RU" sz="4000" b="1" i="1" dirty="0">
                <a:solidFill>
                  <a:srgbClr val="C00000"/>
                </a:solidFill>
              </a:rPr>
              <a:t>присмотреться</a:t>
            </a:r>
            <a:br>
              <a:rPr lang="ru-RU" sz="4000" b="1" i="1" dirty="0">
                <a:solidFill>
                  <a:srgbClr val="C00000"/>
                </a:solidFill>
              </a:rPr>
            </a:br>
            <a:r>
              <a:rPr lang="ru-RU" sz="4000" b="1" i="1" dirty="0">
                <a:solidFill>
                  <a:srgbClr val="C00000"/>
                </a:solidFill>
              </a:rPr>
              <a:t>прислушаться</a:t>
            </a:r>
          </a:p>
        </p:txBody>
      </p:sp>
      <p:sp>
        <p:nvSpPr>
          <p:cNvPr id="4" name="Rectangle 12"/>
          <p:cNvSpPr txBox="1">
            <a:spLocks noChangeArrowheads="1"/>
          </p:cNvSpPr>
          <p:nvPr/>
        </p:nvSpPr>
        <p:spPr>
          <a:xfrm>
            <a:off x="251520" y="260648"/>
            <a:ext cx="8229600" cy="1368152"/>
          </a:xfrm>
          <a:prstGeom prst="rect">
            <a:avLst/>
          </a:prstGeom>
        </p:spPr>
        <p:txBody>
          <a:bodyPr vert="horz" anchor="b">
            <a:normAutofit fontScale="7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Для оценки любого конфликта необходимо научиться проделывать действия: </a:t>
            </a:r>
            <a:br>
              <a:rPr kumimoji="0" lang="ru-RU" sz="4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1" i="1" u="none" strike="noStrike" kern="1200" cap="small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467544" y="3212976"/>
            <a:ext cx="8229600" cy="345638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Задать себе следующие вопросы: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 чем я имею дело?</a:t>
            </a:r>
            <a:br>
              <a:rPr kumimoji="0" lang="ru-RU" sz="28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Спор ли это вообще?</a:t>
            </a:r>
            <a:br>
              <a:rPr kumimoji="0" lang="ru-RU" sz="28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Какова позиция другой стороны? </a:t>
            </a:r>
            <a:br>
              <a:rPr kumimoji="0" lang="ru-RU" sz="28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Чего ждут от меня?</a:t>
            </a:r>
            <a:br>
              <a:rPr kumimoji="0" lang="ru-RU" sz="28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1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Что может быть в итоге?</a:t>
            </a:r>
            <a:r>
              <a:rPr kumimoji="0" lang="ru-RU" sz="2800" b="0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2800" b="0" i="0" u="none" strike="noStrike" kern="1200" cap="small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0648"/>
            <a:ext cx="8640960" cy="580926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Стратегия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</a:rPr>
              <a:t>взрослого (родителя, педагога)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67544" y="908720"/>
            <a:ext cx="8208912" cy="5688632"/>
          </a:xfrm>
        </p:spPr>
        <p:txBody>
          <a:bodyPr>
            <a:normAutofit fontScale="77500" lnSpcReduction="20000"/>
          </a:bodyPr>
          <a:lstStyle/>
          <a:p>
            <a:r>
              <a:rPr lang="ru-RU" sz="3600" b="1" dirty="0">
                <a:latin typeface="Times New Roman" pitchFamily="18" charset="0"/>
              </a:rPr>
              <a:t>Правило1</a:t>
            </a:r>
            <a:r>
              <a:rPr lang="ru-RU" sz="3600" dirty="0">
                <a:latin typeface="Times New Roman" pitchFamily="18" charset="0"/>
              </a:rPr>
              <a:t> – акцентировать внимание на поступках (поведении), а не на личности.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</a:rPr>
              <a:t>   ( </a:t>
            </a:r>
            <a:r>
              <a:rPr lang="ru-RU" sz="3600" dirty="0">
                <a:latin typeface="Times New Roman" pitchFamily="18" charset="0"/>
              </a:rPr>
              <a:t>избегать оценочных слов вроде «плохо», «неправильно», «глупо», «по-хамски»)</a:t>
            </a:r>
          </a:p>
          <a:p>
            <a:r>
              <a:rPr lang="ru-RU" sz="3600" b="1" dirty="0">
                <a:latin typeface="Times New Roman" pitchFamily="18" charset="0"/>
              </a:rPr>
              <a:t>Правило 2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</a:rPr>
              <a:t>    Управлять </a:t>
            </a:r>
            <a:r>
              <a:rPr lang="ru-RU" sz="3600" dirty="0">
                <a:latin typeface="Times New Roman" pitchFamily="18" charset="0"/>
              </a:rPr>
              <a:t>своими </a:t>
            </a:r>
            <a:r>
              <a:rPr lang="ru-RU" sz="3600" dirty="0" smtClean="0">
                <a:latin typeface="Times New Roman" pitchFamily="18" charset="0"/>
              </a:rPr>
              <a:t>эмоциями</a:t>
            </a:r>
          </a:p>
          <a:p>
            <a:pPr>
              <a:lnSpc>
                <a:spcPct val="80000"/>
              </a:lnSpc>
            </a:pPr>
            <a:r>
              <a:rPr lang="ru-RU" sz="3600" b="1" dirty="0" smtClean="0">
                <a:latin typeface="Times New Roman" pitchFamily="18" charset="0"/>
              </a:rPr>
              <a:t>Правило 3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3600" dirty="0" smtClean="0">
                <a:latin typeface="Times New Roman" pitchFamily="18" charset="0"/>
              </a:rPr>
              <a:t>		Не усиливать напряжение ситуации</a:t>
            </a:r>
          </a:p>
          <a:p>
            <a:pPr>
              <a:lnSpc>
                <a:spcPct val="90000"/>
              </a:lnSpc>
            </a:pPr>
            <a:r>
              <a:rPr lang="ru-RU" sz="3600" b="1" dirty="0" smtClean="0">
                <a:latin typeface="Times New Roman" pitchFamily="18" charset="0"/>
              </a:rPr>
              <a:t>Правило 4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latin typeface="Times New Roman" pitchFamily="18" charset="0"/>
              </a:rPr>
              <a:t>	Обсуждать поступок позже</a:t>
            </a:r>
          </a:p>
          <a:p>
            <a:pPr>
              <a:lnSpc>
                <a:spcPct val="90000"/>
              </a:lnSpc>
            </a:pPr>
            <a:r>
              <a:rPr lang="ru-RU" sz="3600" b="1" dirty="0" smtClean="0">
                <a:latin typeface="Times New Roman" pitchFamily="18" charset="0"/>
              </a:rPr>
              <a:t>Правило 5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latin typeface="Times New Roman" pitchFamily="18" charset="0"/>
              </a:rPr>
              <a:t>	Позволять ребенку «сохранить»  лицо</a:t>
            </a:r>
          </a:p>
          <a:p>
            <a:pPr>
              <a:lnSpc>
                <a:spcPct val="90000"/>
              </a:lnSpc>
            </a:pPr>
            <a:r>
              <a:rPr lang="ru-RU" sz="3600" b="1" dirty="0" smtClean="0">
                <a:latin typeface="Times New Roman" pitchFamily="18" charset="0"/>
              </a:rPr>
              <a:t>Правило 6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 smtClean="0">
                <a:latin typeface="Times New Roman" pitchFamily="18" charset="0"/>
              </a:rPr>
              <a:t>	Демонстрировать неагрессивное поведение, научиться проводить короткую релаксацию</a:t>
            </a:r>
          </a:p>
          <a:p>
            <a:endParaRPr lang="ru-RU" sz="28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427984" y="3356992"/>
            <a:ext cx="4464496" cy="1944216"/>
          </a:xfrm>
        </p:spPr>
        <p:txBody>
          <a:bodyPr>
            <a:normAutofit fontScale="55000" lnSpcReduction="20000"/>
          </a:bodyPr>
          <a:lstStyle/>
          <a:p>
            <a:pPr algn="ctr" eaLnBrk="1" hangingPunct="1">
              <a:buFontTx/>
              <a:buNone/>
              <a:defRPr/>
            </a:pPr>
            <a:r>
              <a:rPr lang="ru-RU" sz="4000" b="1" dirty="0" smtClean="0">
                <a:solidFill>
                  <a:srgbClr val="C00000"/>
                </a:solidFill>
              </a:rPr>
              <a:t>«Сколько человеческого счастья разбилось в дребезги только потому, что кто-то кому-то не сказал: «Извини» </a:t>
            </a:r>
          </a:p>
          <a:p>
            <a:pPr algn="r" eaLnBrk="1" hangingPunct="1">
              <a:buFontTx/>
              <a:buNone/>
              <a:defRPr/>
            </a:pPr>
            <a:r>
              <a:rPr lang="ru-RU" sz="4000" dirty="0" smtClean="0">
                <a:solidFill>
                  <a:srgbClr val="C00000"/>
                </a:solidFill>
                <a:effectLst/>
                <a:latin typeface="Monotype Corsiva" pitchFamily="66" charset="0"/>
              </a:rPr>
              <a:t>И.Д. Вильде</a:t>
            </a:r>
          </a:p>
        </p:txBody>
      </p:sp>
      <p:pic>
        <p:nvPicPr>
          <p:cNvPr id="3" name="Picture 6" descr="tol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429000"/>
            <a:ext cx="322971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4800" y="228601"/>
            <a:ext cx="8534400" cy="32004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Конфликты – составная часть нашей жизни, они нормальны и даже необходимы для развития и продвижения, поэтому необходимо научиться извлекать максимальную пользу из данного конфликта.      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Простое изменение отношения к конфликту – важное жизненное достижение.</a:t>
            </a:r>
          </a:p>
        </p:txBody>
      </p:sp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395536" y="5733257"/>
            <a:ext cx="6985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2000" b="1" dirty="0">
                <a:solidFill>
                  <a:srgbClr val="C00000"/>
                </a:solidFill>
              </a:rPr>
              <a:t>Простить – значит перестать сердиться или обижаться на другого человека, перестать его в чем – </a:t>
            </a:r>
            <a:r>
              <a:rPr lang="ru-RU" altLang="ru-RU" sz="2000" b="1" dirty="0" err="1">
                <a:solidFill>
                  <a:srgbClr val="C00000"/>
                </a:solidFill>
              </a:rPr>
              <a:t>нибудь</a:t>
            </a:r>
            <a:r>
              <a:rPr lang="ru-RU" altLang="ru-RU" sz="2000" b="1" dirty="0">
                <a:solidFill>
                  <a:srgbClr val="C00000"/>
                </a:solidFill>
              </a:rPr>
              <a:t> винить. </a:t>
            </a:r>
            <a:r>
              <a:rPr lang="ru-RU" altLang="ru-RU" sz="2000" b="1" dirty="0" smtClean="0">
                <a:solidFill>
                  <a:srgbClr val="C00000"/>
                </a:solidFill>
              </a:rPr>
              <a:t>            </a:t>
            </a:r>
            <a:r>
              <a:rPr lang="ru-RU" altLang="ru-RU" sz="1600" b="1" i="1" dirty="0" smtClean="0">
                <a:solidFill>
                  <a:srgbClr val="C00000"/>
                </a:solidFill>
              </a:rPr>
              <a:t>С. И. Ожегов «Толковый словарь»</a:t>
            </a:r>
          </a:p>
          <a:p>
            <a:endParaRPr lang="ru-RU" alt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7467600" cy="580926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Способы решения конфликтов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51520" y="1052736"/>
            <a:ext cx="8382000" cy="4248472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3200" dirty="0" smtClean="0"/>
              <a:t>Компромисс = договориться, уступить</a:t>
            </a:r>
          </a:p>
          <a:p>
            <a:pPr eaLnBrk="1" hangingPunct="1"/>
            <a:endParaRPr lang="ru-RU" sz="3200" dirty="0" smtClean="0"/>
          </a:p>
          <a:p>
            <a:pPr eaLnBrk="1" hangingPunct="1"/>
            <a:r>
              <a:rPr lang="ru-RU" sz="3200" dirty="0" smtClean="0"/>
              <a:t>Переговоры = мирная беседа о решении проблемы, с помощью нейтральной стороны - медиатора</a:t>
            </a:r>
          </a:p>
          <a:p>
            <a:pPr eaLnBrk="1" hangingPunct="1"/>
            <a:endParaRPr lang="ru-RU" sz="3200" dirty="0" smtClean="0"/>
          </a:p>
          <a:p>
            <a:pPr eaLnBrk="1" hangingPunct="1"/>
            <a:r>
              <a:rPr lang="ru-RU" sz="3200" dirty="0" smtClean="0"/>
              <a:t>Арбитраж = обратиться в </a:t>
            </a:r>
          </a:p>
          <a:p>
            <a:pPr eaLnBrk="1" hangingPunct="1">
              <a:buNone/>
            </a:pPr>
            <a:r>
              <a:rPr lang="ru-RU" sz="3200" dirty="0" smtClean="0"/>
              <a:t>  специальный орган власти</a:t>
            </a:r>
            <a:endParaRPr lang="ru-RU" sz="2400" dirty="0" smtClean="0"/>
          </a:p>
        </p:txBody>
      </p:sp>
      <p:pic>
        <p:nvPicPr>
          <p:cNvPr id="14340" name="Picture 5" descr="File17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068960"/>
            <a:ext cx="1887538" cy="230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201816"/>
            <a:ext cx="2239591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5073871"/>
            <a:ext cx="2232248" cy="178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Администратор\Рабочий стол\картинки\smiles\6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979181"/>
            <a:ext cx="2087577" cy="1878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Documents and Settings\Администратор\Рабочий стол\картинки\smiles\1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3789040"/>
            <a:ext cx="2047889" cy="1843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539552" y="404664"/>
            <a:ext cx="6828280" cy="58169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i="1" dirty="0">
                <a:solidFill>
                  <a:srgbClr val="C00000"/>
                </a:solidFill>
                <a:latin typeface="+mn-lt"/>
              </a:rPr>
              <a:t>Гипотеза:</a:t>
            </a:r>
            <a:r>
              <a:rPr lang="ru-RU" sz="2800" b="1" i="1" dirty="0">
                <a:latin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</a:rPr>
              <a:t>если все участники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</a:rPr>
              <a:t>образовательного процесса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</a:rPr>
              <a:t>будут уметь слушать 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</a:rPr>
              <a:t>слышать друг друга, то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</a:rPr>
              <a:t>конфликтных ситуаций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</a:rPr>
              <a:t>будет меньше</a:t>
            </a:r>
            <a:r>
              <a:rPr lang="ru-RU" sz="4800" b="1" dirty="0">
                <a:latin typeface="+mn-lt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 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+mn-lt"/>
              </a:rPr>
              <a:t> 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9552" y="1556792"/>
            <a:ext cx="7467600" cy="487375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>
                <a:solidFill>
                  <a:srgbClr val="990000"/>
                </a:solidFill>
              </a:rPr>
              <a:t>Мы надеемся, что вы будете на своем примере показывать как терпеливо и заботливо</a:t>
            </a:r>
          </a:p>
          <a:p>
            <a:pPr algn="ctr" eaLnBrk="1" hangingPunct="1">
              <a:buFontTx/>
              <a:buNone/>
            </a:pPr>
            <a:r>
              <a:rPr lang="ru-RU" dirty="0" smtClean="0">
                <a:solidFill>
                  <a:srgbClr val="990000"/>
                </a:solidFill>
              </a:rPr>
              <a:t> относиться друг к другу. </a:t>
            </a:r>
          </a:p>
          <a:p>
            <a:pPr algn="ctr" eaLnBrk="1" hangingPunct="1">
              <a:buFontTx/>
              <a:buNone/>
            </a:pPr>
            <a:endParaRPr lang="ru-RU" dirty="0" smtClean="0">
              <a:solidFill>
                <a:srgbClr val="990000"/>
              </a:solidFill>
            </a:endParaRPr>
          </a:p>
          <a:p>
            <a:pPr algn="ctr" eaLnBrk="1" hangingPunct="1">
              <a:buFontTx/>
              <a:buNone/>
            </a:pPr>
            <a:endParaRPr lang="ru-RU" dirty="0" smtClean="0">
              <a:solidFill>
                <a:srgbClr val="990000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sz="4000" b="1" dirty="0" smtClean="0">
                <a:solidFill>
                  <a:srgbClr val="FF0066"/>
                </a:solidFill>
              </a:rPr>
              <a:t>Будете толерантны.</a:t>
            </a:r>
            <a:r>
              <a:rPr lang="ru-RU" sz="4000" b="1" dirty="0" smtClean="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179512" y="5877272"/>
            <a:ext cx="3636912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12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23528" y="188640"/>
            <a:ext cx="7467600" cy="3888432"/>
          </a:xfrm>
        </p:spPr>
        <p:txBody>
          <a:bodyPr>
            <a:normAutofit/>
          </a:bodyPr>
          <a:lstStyle/>
          <a:p>
            <a:pPr marL="0" indent="0">
              <a:buFontTx/>
              <a:buNone/>
            </a:pPr>
            <a:r>
              <a:rPr lang="ru-RU" sz="4800" b="1" dirty="0">
                <a:solidFill>
                  <a:srgbClr val="C00000"/>
                </a:solidFill>
              </a:rPr>
              <a:t>Конфликт</a:t>
            </a:r>
            <a:r>
              <a:rPr lang="ru-RU" sz="4800" dirty="0">
                <a:solidFill>
                  <a:srgbClr val="C00000"/>
                </a:solidFill>
              </a:rPr>
              <a:t> </a:t>
            </a:r>
            <a:r>
              <a:rPr lang="ru-RU" sz="4800" dirty="0"/>
              <a:t>– это норма </a:t>
            </a:r>
            <a:r>
              <a:rPr lang="ru-RU" sz="4800" dirty="0" smtClean="0"/>
              <a:t>жизни ?  </a:t>
            </a:r>
          </a:p>
          <a:p>
            <a:pPr marL="0" indent="0">
              <a:buFontTx/>
              <a:buNone/>
            </a:pPr>
            <a:r>
              <a:rPr lang="ru-RU" sz="4800" dirty="0" smtClean="0"/>
              <a:t>-Если </a:t>
            </a:r>
            <a:r>
              <a:rPr lang="ru-RU" sz="4800" dirty="0"/>
              <a:t>в вашей жизни нет конфликтов, проверьте, есть ли у вас пульс</a:t>
            </a:r>
            <a:r>
              <a:rPr lang="ru-RU" sz="4800" dirty="0" smtClean="0"/>
              <a:t>.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293096"/>
            <a:ext cx="78488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dirty="0" smtClean="0"/>
              <a:t>Конфликт – это любое несогласие, любое противоречие, любое столкновение различных мнений и взглядов.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Конфликты могут возникать в связи с противоречиями: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609600" indent="-609600"/>
            <a:r>
              <a:rPr lang="ru-RU" sz="2800"/>
              <a:t>при введении новшеств, когда сталкиваются новаторство и консерватизм;</a:t>
            </a:r>
          </a:p>
          <a:p>
            <a:pPr marL="609600" indent="-609600"/>
            <a:r>
              <a:rPr lang="ru-RU" sz="2800"/>
              <a:t>групповых интересов, когда люди отстаивают интересы только своей группы при игнорировании общих интересов;</a:t>
            </a:r>
          </a:p>
          <a:p>
            <a:pPr marL="609600" indent="-609600"/>
            <a:r>
              <a:rPr lang="ru-RU" sz="2800"/>
              <a:t>связанными с личными, эгоистичными побуждениями, когда корысть побуждает все другие мотивы.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7693"/>
            <a:ext cx="7632848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 ходе конфликта участники испытывают:</a:t>
            </a:r>
          </a:p>
          <a:p>
            <a:pPr algn="ctr">
              <a:defRPr/>
            </a:pPr>
            <a:endParaRPr lang="ru-RU" sz="32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ru-RU" sz="2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изменение тембра голоса;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повышение темпа речи;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учащенное дыхание;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сердцебиение;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вегетативные проявления;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плач;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дрожание рук;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ru-RU" sz="2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повышенное потоотделение.</a:t>
            </a:r>
          </a:p>
        </p:txBody>
      </p:sp>
      <p:pic>
        <p:nvPicPr>
          <p:cNvPr id="30722" name="Picture 2" descr="C:\Documents and Settings\Администратор\Рабочий стол\картинки\smiles\1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071546"/>
            <a:ext cx="952500" cy="857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3" name="Picture 3" descr="C:\Documents and Settings\Администратор\Рабочий стол\картинки\smiles\2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286256"/>
            <a:ext cx="1214446" cy="986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4" descr="C:\Documents and Settings\Администратор\Рабочий стол\картинки\smiles\3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5429264"/>
            <a:ext cx="1143008" cy="1257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5" name="Picture 5" descr="C:\Documents and Settings\Администратор\Рабочий стол\картинки\smiles\6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5000636"/>
            <a:ext cx="1047750" cy="809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6" name="Picture 6" descr="C:\Documents and Settings\Администратор\Рабочий стол\картинки\smiles\24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52120" y="2564904"/>
            <a:ext cx="1038226" cy="983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7" name="Picture 7" descr="C:\Documents and Settings\Администратор\Рабочий стол\картинки\smiles\39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3356992"/>
            <a:ext cx="952500" cy="857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8" name="Picture 8" descr="C:\Documents and Settings\Администратор\Рабочий стол\картинки\smiles\67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216" y="1700808"/>
            <a:ext cx="952500" cy="857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 smtClean="0">
                <a:solidFill>
                  <a:srgbClr val="C00000"/>
                </a:solidFill>
              </a:rPr>
              <a:t>Стороны  конфликтов в школе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14488"/>
            <a:ext cx="4032448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Char char="-"/>
              <a:defRPr/>
            </a:pPr>
            <a:r>
              <a:rPr lang="ru-RU" sz="2400" b="1" dirty="0" smtClean="0"/>
              <a:t>ученик – ученик</a:t>
            </a:r>
          </a:p>
          <a:p>
            <a:pPr algn="ctr">
              <a:buFontTx/>
              <a:buChar char="-"/>
              <a:defRPr/>
            </a:pPr>
            <a:endParaRPr lang="ru-RU" sz="1200" b="1" dirty="0" smtClean="0"/>
          </a:p>
          <a:p>
            <a:pPr algn="ctr">
              <a:buFontTx/>
              <a:buChar char="-"/>
              <a:defRPr/>
            </a:pPr>
            <a:r>
              <a:rPr lang="ru-RU" sz="2400" b="1" dirty="0" smtClean="0"/>
              <a:t>ученик – учитель</a:t>
            </a:r>
          </a:p>
          <a:p>
            <a:pPr algn="ctr">
              <a:buFontTx/>
              <a:buChar char="-"/>
              <a:defRPr/>
            </a:pPr>
            <a:endParaRPr lang="ru-RU" sz="1400" b="1" dirty="0" smtClean="0"/>
          </a:p>
          <a:p>
            <a:pPr algn="ctr">
              <a:buFontTx/>
              <a:buChar char="-"/>
              <a:defRPr/>
            </a:pPr>
            <a:r>
              <a:rPr lang="ru-RU" sz="2400" b="1" dirty="0" smtClean="0"/>
              <a:t>ученик – родитель</a:t>
            </a:r>
          </a:p>
          <a:p>
            <a:pPr algn="ctr">
              <a:defRPr/>
            </a:pPr>
            <a:endParaRPr lang="ru-RU" sz="1200" b="1" dirty="0" smtClean="0"/>
          </a:p>
          <a:p>
            <a:pPr algn="ctr">
              <a:buFontTx/>
              <a:buChar char="-"/>
              <a:defRPr/>
            </a:pPr>
            <a:r>
              <a:rPr lang="ru-RU" sz="2400" b="1" dirty="0" smtClean="0"/>
              <a:t>учитель – родитель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149080"/>
            <a:ext cx="7992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990000"/>
                </a:solidFill>
              </a:rPr>
              <a:t>Толерантность – это способность признавать отличные интересы, позиции от своего собственного мнения.  </a:t>
            </a:r>
          </a:p>
          <a:p>
            <a:r>
              <a:rPr lang="ru-RU" sz="2800" dirty="0" smtClean="0">
                <a:solidFill>
                  <a:srgbClr val="990000"/>
                </a:solidFill>
              </a:rPr>
              <a:t>Мы допускаем, что кто-то может думать иначе, или действовать иначе, нежели ты сам.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1268760"/>
            <a:ext cx="4067944" cy="230832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/>
              <a:t>Школа – это образовательная среда в которой, каждый обучающихся может стать образованным и  культурным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4" grpId="0" build="p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rgbClr val="FB434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Толерантность начинается в семье</a:t>
            </a:r>
            <a:endParaRPr lang="ru-RU" sz="3600" dirty="0">
              <a:solidFill>
                <a:srgbClr val="FB4343"/>
              </a:solidFill>
            </a:endParaRPr>
          </a:p>
        </p:txBody>
      </p:sp>
      <p:pic>
        <p:nvPicPr>
          <p:cNvPr id="55301" name="Picture 5" descr="p45_1306953000_spisok-knig-dlya-chteniya-let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268760"/>
            <a:ext cx="6584950" cy="4938712"/>
          </a:xfrm>
          <a:prstGeom prst="rect">
            <a:avLst/>
          </a:prstGeom>
          <a:noFill/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228600" y="214313"/>
            <a:ext cx="6019800" cy="1462087"/>
          </a:xfrm>
          <a:blipFill>
            <a:blip r:embed="rId2" cstate="print"/>
            <a:tile tx="0" ty="0" sx="100000" sy="100000" flip="none" algn="tl"/>
          </a:blipFill>
          <a:ln w="28575">
            <a:solidFill>
              <a:schemeClr val="hlink"/>
            </a:solidFill>
          </a:ln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</a:rPr>
              <a:t>Эмоциональное состояние и развитие наших  детей, их жизнь и счастье напрямую зависят от отношения к ним их родителей</a:t>
            </a:r>
          </a:p>
        </p:txBody>
      </p:sp>
      <p:pic>
        <p:nvPicPr>
          <p:cNvPr id="6148" name="il_fi" descr="83074khlee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483768" y="1916832"/>
            <a:ext cx="1880886" cy="1981200"/>
          </a:xfrm>
          <a:noFill/>
        </p:spPr>
      </p:pic>
      <p:pic>
        <p:nvPicPr>
          <p:cNvPr id="6149" name="il_fi" descr="shor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6804248" y="1844824"/>
            <a:ext cx="1981200" cy="1981200"/>
          </a:xfrm>
          <a:noFill/>
        </p:spPr>
      </p:pic>
      <p:pic>
        <p:nvPicPr>
          <p:cNvPr id="6150" name="il_fi" descr="2919665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/>
          <a:stretch>
            <a:fillRect/>
          </a:stretch>
        </p:blipFill>
        <p:spPr>
          <a:xfrm>
            <a:off x="2195736" y="4437112"/>
            <a:ext cx="2600325" cy="1981200"/>
          </a:xfrm>
          <a:noFill/>
        </p:spPr>
      </p:pic>
      <p:pic>
        <p:nvPicPr>
          <p:cNvPr id="6147" name="il_fi" descr="short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print"/>
          <a:stretch>
            <a:fillRect/>
          </a:stretch>
        </p:blipFill>
        <p:spPr>
          <a:xfrm>
            <a:off x="7020272" y="4005064"/>
            <a:ext cx="1296144" cy="1647641"/>
          </a:xfrm>
          <a:noFill/>
        </p:spPr>
      </p:pic>
      <p:pic>
        <p:nvPicPr>
          <p:cNvPr id="6151" name="il_fi" descr="shor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653136"/>
            <a:ext cx="2023106" cy="1953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il_fi" descr="784309_broshennyie-deti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1828800"/>
            <a:ext cx="2286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il_fi" descr="deti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99992" y="1916832"/>
            <a:ext cx="2209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il_fi" descr="m23268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24600" y="0"/>
            <a:ext cx="259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il_fi" descr="daddy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860032" y="4343400"/>
            <a:ext cx="2016224" cy="225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9" descr="Гранит"/>
          <p:cNvSpPr>
            <a:spLocks noGrp="1" noChangeArrowheads="1"/>
          </p:cNvSpPr>
          <p:nvPr>
            <p:ph type="title"/>
          </p:nvPr>
        </p:nvSpPr>
        <p:spPr>
          <a:xfrm>
            <a:off x="179512" y="188640"/>
            <a:ext cx="7315200" cy="1462088"/>
          </a:xfrm>
          <a:blipFill dpi="0" rotWithShape="1">
            <a:blip r:embed="rId2" cstate="print"/>
            <a:srcRect/>
            <a:tile tx="0" ty="0" sx="100000" sy="100000" flip="none" algn="tl"/>
          </a:blipFill>
          <a:ln w="38100">
            <a:solidFill>
              <a:schemeClr val="folHlink"/>
            </a:solidFill>
          </a:ln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dirty="0" smtClean="0">
                <a:solidFill>
                  <a:srgbClr val="C00000"/>
                </a:solidFill>
              </a:rPr>
              <a:t>ФАКТОРЫ, ДЕТЕРМИНИРУЮЩИЕ КОНФЛИКТЫ:</a:t>
            </a:r>
          </a:p>
        </p:txBody>
      </p:sp>
      <p:pic>
        <p:nvPicPr>
          <p:cNvPr id="9219" name="il_fi" descr="%D1%81%D0%BA%D0%B0%D0%BD%D0%B4%D0%B0%D0%BB_%D1%81%D0%B5%D0%BC%D1%8C%D1%8F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2400" y="4191000"/>
            <a:ext cx="2438400" cy="2286000"/>
          </a:xfrm>
          <a:noFill/>
          <a:ln>
            <a:solidFill>
              <a:srgbClr val="000099"/>
            </a:solidFill>
          </a:ln>
        </p:spPr>
      </p:pic>
      <p:sp>
        <p:nvSpPr>
          <p:cNvPr id="9218" name="Rectangle 6" descr="Голубая тисненая бумага"/>
          <p:cNvSpPr>
            <a:spLocks noGrp="1" noChangeArrowheads="1"/>
          </p:cNvSpPr>
          <p:nvPr>
            <p:ph type="body" sz="half" idx="2"/>
          </p:nvPr>
        </p:nvSpPr>
        <p:spPr>
          <a:xfrm>
            <a:off x="2667000" y="1905000"/>
            <a:ext cx="6288088" cy="4648200"/>
          </a:xfrm>
          <a:blipFill dpi="0" rotWithShape="1">
            <a:blip r:embed="rId4" cstate="print"/>
            <a:srcRect/>
            <a:tile tx="0" ty="0" sx="100000" sy="100000" flip="none" algn="tl"/>
          </a:blipFill>
          <a:ln w="38100">
            <a:solidFill>
              <a:srgbClr val="0000FF"/>
            </a:solidFill>
          </a:ln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2400" dirty="0" smtClean="0"/>
              <a:t> </a:t>
            </a:r>
            <a:r>
              <a:rPr lang="en-US" sz="2400" b="1" dirty="0" smtClean="0"/>
              <a:t>I</a:t>
            </a:r>
            <a:r>
              <a:rPr lang="ru-RU" sz="2400" b="1" dirty="0" smtClean="0"/>
              <a:t>. </a:t>
            </a:r>
            <a:r>
              <a:rPr lang="ru-RU" sz="2400" b="1" dirty="0" err="1" smtClean="0"/>
              <a:t>Деструктивность</a:t>
            </a:r>
            <a:r>
              <a:rPr lang="ru-RU" sz="2400" b="1" dirty="0" smtClean="0"/>
              <a:t> семейного воспитания </a:t>
            </a:r>
            <a:endParaRPr lang="ru-RU" sz="24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Выделяют следующие черты </a:t>
            </a:r>
            <a:r>
              <a:rPr lang="ru-RU" sz="2400" dirty="0" err="1" smtClean="0"/>
              <a:t>деструктив-ных</a:t>
            </a:r>
            <a:r>
              <a:rPr lang="ru-RU" sz="2400" dirty="0" smtClean="0"/>
              <a:t> типов воспитания: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1)  разногласия членов семьи по вопросам воспитания;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2) противоречивость, </a:t>
            </a:r>
            <a:r>
              <a:rPr lang="ru-RU" sz="2400" dirty="0" err="1" smtClean="0"/>
              <a:t>непоследователь-ность</a:t>
            </a:r>
            <a:r>
              <a:rPr lang="ru-RU" sz="2400" dirty="0" smtClean="0"/>
              <a:t>, неадекватность;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3) опека и запреты во многих сферах жизни детей;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4) повышенные требования к детям, частое применение угроз, осуждений. </a:t>
            </a:r>
          </a:p>
        </p:txBody>
      </p:sp>
      <p:pic>
        <p:nvPicPr>
          <p:cNvPr id="9221" name="il_fi" descr="1300378055_178322495_7---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057400"/>
            <a:ext cx="2286000" cy="18478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  <p:pic>
        <p:nvPicPr>
          <p:cNvPr id="9222" name="il_fi" descr="0b1649aea278cb95aca8b9c521ea93e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43800" y="152400"/>
            <a:ext cx="1600200" cy="166687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296</TotalTime>
  <Words>727</Words>
  <Application>Microsoft Office PowerPoint</Application>
  <PresentationFormat>Экран (4:3)</PresentationFormat>
  <Paragraphs>138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Межличностные конфликты способы выхода их них  </vt:lpstr>
      <vt:lpstr>Слайд 2</vt:lpstr>
      <vt:lpstr>Слайд 3</vt:lpstr>
      <vt:lpstr>Конфликты могут возникать в связи с противоречиями:</vt:lpstr>
      <vt:lpstr>Слайд 5</vt:lpstr>
      <vt:lpstr>Слайд 6</vt:lpstr>
      <vt:lpstr>Толерантность начинается в семье</vt:lpstr>
      <vt:lpstr>Эмоциональное состояние и развитие наших  детей, их жизнь и счастье напрямую зависят от отношения к ним их родителей</vt:lpstr>
      <vt:lpstr>ФАКТОРЫ, ДЕТЕРМИНИРУЮЩИЕ КОНФЛИКТЫ:</vt:lpstr>
      <vt:lpstr> II. Возрастные кризисы детей  - факторы их повышенной конфликтности</vt:lpstr>
      <vt:lpstr>III.      Типы конфликтов                     детей               с родителями:</vt:lpstr>
      <vt:lpstr>Типичные реакции детей на конфликтные действия родителей</vt:lpstr>
      <vt:lpstr>Рекомендации по преодолению конфликтов между детьми: </vt:lpstr>
      <vt:lpstr>Слайд 14</vt:lpstr>
      <vt:lpstr>Слайд 15</vt:lpstr>
      <vt:lpstr>  остановиться присмотреться прислушаться</vt:lpstr>
      <vt:lpstr>Стратегия взрослого (родителя, педагога)</vt:lpstr>
      <vt:lpstr>Слайд 18</vt:lpstr>
      <vt:lpstr>Способы решения конфликтов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Галя</dc:creator>
  <cp:lastModifiedBy>Галя</cp:lastModifiedBy>
  <cp:revision>34</cp:revision>
  <dcterms:created xsi:type="dcterms:W3CDTF">2016-12-13T17:45:00Z</dcterms:created>
  <dcterms:modified xsi:type="dcterms:W3CDTF">2018-01-08T21:47:35Z</dcterms:modified>
</cp:coreProperties>
</file>