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3" r:id="rId3"/>
    <p:sldId id="262" r:id="rId4"/>
    <p:sldId id="271" r:id="rId5"/>
    <p:sldId id="272" r:id="rId6"/>
    <p:sldId id="273" r:id="rId7"/>
    <p:sldId id="274" r:id="rId8"/>
    <p:sldId id="275" r:id="rId9"/>
    <p:sldId id="258" r:id="rId10"/>
    <p:sldId id="259" r:id="rId11"/>
    <p:sldId id="260" r:id="rId12"/>
    <p:sldId id="264" r:id="rId13"/>
    <p:sldId id="265" r:id="rId14"/>
    <p:sldId id="266" r:id="rId15"/>
    <p:sldId id="267" r:id="rId16"/>
    <p:sldId id="268" r:id="rId17"/>
    <p:sldId id="269" r:id="rId18"/>
    <p:sldId id="261" r:id="rId19"/>
    <p:sldId id="27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2B22C-4346-40BD-B723-E8C63978F5F9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174FC3A-A328-4898-83F8-6B1F24D6F8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2B22C-4346-40BD-B723-E8C63978F5F9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4FC3A-A328-4898-83F8-6B1F24D6F8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2B22C-4346-40BD-B723-E8C63978F5F9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4FC3A-A328-4898-83F8-6B1F24D6F8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2B22C-4346-40BD-B723-E8C63978F5F9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174FC3A-A328-4898-83F8-6B1F24D6F8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2B22C-4346-40BD-B723-E8C63978F5F9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4FC3A-A328-4898-83F8-6B1F24D6F8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2B22C-4346-40BD-B723-E8C63978F5F9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4FC3A-A328-4898-83F8-6B1F24D6F8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2B22C-4346-40BD-B723-E8C63978F5F9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174FC3A-A328-4898-83F8-6B1F24D6F8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2B22C-4346-40BD-B723-E8C63978F5F9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4FC3A-A328-4898-83F8-6B1F24D6F8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2B22C-4346-40BD-B723-E8C63978F5F9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4FC3A-A328-4898-83F8-6B1F24D6F8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2B22C-4346-40BD-B723-E8C63978F5F9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4FC3A-A328-4898-83F8-6B1F24D6F8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2B22C-4346-40BD-B723-E8C63978F5F9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4FC3A-A328-4898-83F8-6B1F24D6F8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152B22C-4346-40BD-B723-E8C63978F5F9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174FC3A-A328-4898-83F8-6B1F24D6F8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4149081"/>
            <a:ext cx="8458200" cy="1656183"/>
          </a:xfrm>
        </p:spPr>
        <p:txBody>
          <a:bodyPr/>
          <a:lstStyle/>
          <a:p>
            <a:r>
              <a:rPr lang="ru-RU" dirty="0" smtClean="0"/>
              <a:t>Не с существительными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2780928"/>
            <a:ext cx="8458200" cy="1152128"/>
          </a:xfrm>
        </p:spPr>
        <p:txBody>
          <a:bodyPr/>
          <a:lstStyle/>
          <a:p>
            <a:r>
              <a:rPr lang="ru-RU" dirty="0" smtClean="0"/>
              <a:t>Урок русского языка в 6 классе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63688" y="6237312"/>
            <a:ext cx="8421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Учитель русского языка и литературы</a:t>
            </a:r>
            <a:r>
              <a:rPr lang="ru-RU" smtClean="0"/>
              <a:t>: Сонина Н.В..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131840" y="476672"/>
            <a:ext cx="1720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МБОУ СШ №35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391183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Подберите к данным словам синонимы</a:t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1844824"/>
            <a:ext cx="806489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Сомнение, болезнь, ложь, беда,</a:t>
            </a:r>
          </a:p>
          <a:p>
            <a:r>
              <a:rPr lang="ru-RU" sz="3200" b="1" dirty="0" smtClean="0"/>
              <a:t> противник, глупость, рабство, </a:t>
            </a:r>
          </a:p>
          <a:p>
            <a:r>
              <a:rPr lang="ru-RU" sz="3200" b="1" dirty="0" smtClean="0"/>
              <a:t>слякоть, рассеянность,</a:t>
            </a:r>
          </a:p>
          <a:p>
            <a:r>
              <a:rPr lang="ru-RU" sz="3200" b="1" dirty="0" smtClean="0"/>
              <a:t> возмущение, подозрительность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4725144"/>
            <a:ext cx="1258691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Слова для справок: негодование, непогода, </a:t>
            </a:r>
          </a:p>
          <a:p>
            <a:r>
              <a:rPr lang="ru-RU" sz="2800" b="1" i="1" dirty="0" smtClean="0"/>
              <a:t>нездоровье, невнимательность, неправда, </a:t>
            </a:r>
          </a:p>
          <a:p>
            <a:r>
              <a:rPr lang="ru-RU" sz="2800" b="1" i="1" dirty="0" smtClean="0"/>
              <a:t>неприятель, несчастье, неволя,</a:t>
            </a:r>
          </a:p>
          <a:p>
            <a:r>
              <a:rPr lang="ru-RU" sz="2800" b="1" i="1" dirty="0" smtClean="0"/>
              <a:t> невежливость, неуверенность, нелепость</a:t>
            </a:r>
            <a:endParaRPr lang="ru-RU" sz="2800" b="1" i="1" dirty="0"/>
          </a:p>
        </p:txBody>
      </p:sp>
    </p:spTree>
    <p:extLst>
      <p:ext uri="{BB962C8B-B14F-4D97-AF65-F5344CB8AC3E}">
        <p14:creationId xmlns="" xmlns:p14="http://schemas.microsoft.com/office/powerpoint/2010/main" val="10130721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Спишите, раскрывая скобки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1916832"/>
            <a:ext cx="8361904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1.(Не)везение преследовало меня.</a:t>
            </a:r>
          </a:p>
          <a:p>
            <a:r>
              <a:rPr lang="ru-RU" sz="3200" dirty="0" smtClean="0"/>
              <a:t>2. (Не)везение, а труд и настойчивость</a:t>
            </a:r>
          </a:p>
          <a:p>
            <a:r>
              <a:rPr lang="ru-RU" sz="3200" dirty="0" smtClean="0"/>
              <a:t> приведут к успехам в знаниях.</a:t>
            </a:r>
          </a:p>
          <a:p>
            <a:r>
              <a:rPr lang="ru-RU" sz="3200" dirty="0" smtClean="0"/>
              <a:t>3. Это была явная (не)правда.</a:t>
            </a:r>
          </a:p>
          <a:p>
            <a:r>
              <a:rPr lang="ru-RU" sz="3200" dirty="0" smtClean="0"/>
              <a:t>4. (Не)правду, а явную ложь почувствовал </a:t>
            </a:r>
          </a:p>
          <a:p>
            <a:r>
              <a:rPr lang="ru-RU" sz="3200" dirty="0" smtClean="0"/>
              <a:t>он в его ответе.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7093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НЕ с существительными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772816"/>
            <a:ext cx="777686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dirty="0"/>
              <a:t>А1 Имя существительное пишется с НЕ раздельно: </a:t>
            </a:r>
          </a:p>
          <a:p>
            <a:pPr>
              <a:defRPr/>
            </a:pPr>
            <a:r>
              <a:rPr lang="ru-RU" sz="3200" dirty="0"/>
              <a:t>1)(НЕ) </a:t>
            </a:r>
            <a:r>
              <a:rPr lang="ru-RU" sz="3200" dirty="0" err="1"/>
              <a:t>видимкою</a:t>
            </a:r>
            <a:r>
              <a:rPr lang="ru-RU" sz="3200" dirty="0"/>
              <a:t> луна освещает снег летучий.</a:t>
            </a:r>
          </a:p>
          <a:p>
            <a:pPr>
              <a:defRPr/>
            </a:pPr>
            <a:r>
              <a:rPr lang="ru-RU" sz="3200" dirty="0"/>
              <a:t>2)Передо мной был (не)враг, а друг.</a:t>
            </a:r>
          </a:p>
          <a:p>
            <a:pPr>
              <a:defRPr/>
            </a:pPr>
            <a:r>
              <a:rPr lang="ru-RU" sz="3200" dirty="0"/>
              <a:t>3)(Не)известности уже не было.</a:t>
            </a:r>
          </a:p>
          <a:p>
            <a:pPr>
              <a:defRPr/>
            </a:pPr>
            <a:r>
              <a:rPr lang="ru-RU" sz="3200" dirty="0"/>
              <a:t>4)Мы остановились в (не)</a:t>
            </a:r>
            <a:r>
              <a:rPr lang="ru-RU" sz="3200" dirty="0" err="1"/>
              <a:t>доумении</a:t>
            </a:r>
            <a:r>
              <a:rPr lang="ru-RU" sz="3200" dirty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20334311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НЕ с существительными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772816"/>
            <a:ext cx="770485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А2 НЕ пишется слитно: </a:t>
            </a:r>
          </a:p>
          <a:p>
            <a:r>
              <a:rPr lang="ru-RU" sz="3200" dirty="0"/>
              <a:t>1)Это (не)правда, а откровенная ложь.</a:t>
            </a:r>
          </a:p>
          <a:p>
            <a:r>
              <a:rPr lang="ru-RU" sz="3200" dirty="0"/>
              <a:t>2)(Не)правду я не потерплю.</a:t>
            </a:r>
          </a:p>
          <a:p>
            <a:r>
              <a:rPr lang="ru-RU" sz="3200" dirty="0"/>
              <a:t>3)Это надо считать (не)удачей, а случайностью.</a:t>
            </a:r>
          </a:p>
          <a:p>
            <a:r>
              <a:rPr lang="ru-RU" sz="3200" dirty="0"/>
              <a:t>4)(Не)терпение, а раздражительность мешали разговору.</a:t>
            </a:r>
          </a:p>
        </p:txBody>
      </p:sp>
    </p:spTree>
    <p:extLst>
      <p:ext uri="{BB962C8B-B14F-4D97-AF65-F5344CB8AC3E}">
        <p14:creationId xmlns="" xmlns:p14="http://schemas.microsoft.com/office/powerpoint/2010/main" val="42066436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НЕ с существительными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41334" y="1772816"/>
            <a:ext cx="728705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А3 Имя существительное пишется с НЕ раздельно: </a:t>
            </a:r>
          </a:p>
          <a:p>
            <a:r>
              <a:rPr lang="ru-RU" sz="3200" dirty="0"/>
              <a:t>1)Удивила (не)зависимость и резкость.</a:t>
            </a:r>
          </a:p>
          <a:p>
            <a:r>
              <a:rPr lang="ru-RU" sz="3200" dirty="0"/>
              <a:t>2)Появилась (не)решительность и какая-то застенчивость.</a:t>
            </a:r>
          </a:p>
          <a:p>
            <a:r>
              <a:rPr lang="ru-RU" sz="3200" dirty="0"/>
              <a:t>3)С (не)ряхой мало кто общается.</a:t>
            </a:r>
          </a:p>
          <a:p>
            <a:r>
              <a:rPr lang="ru-RU" sz="3200" dirty="0"/>
              <a:t>4)(Не)счастье, а горе постигло нас.</a:t>
            </a:r>
          </a:p>
        </p:txBody>
      </p:sp>
    </p:spTree>
    <p:extLst>
      <p:ext uri="{BB962C8B-B14F-4D97-AF65-F5344CB8AC3E}">
        <p14:creationId xmlns="" xmlns:p14="http://schemas.microsoft.com/office/powerpoint/2010/main" val="30250477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916832"/>
            <a:ext cx="79208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А4 Слово с НЕ пишется слитно </a:t>
            </a:r>
          </a:p>
          <a:p>
            <a:r>
              <a:rPr lang="ru-RU" sz="3200" dirty="0"/>
              <a:t>1)Вовремя письмо (не) отправили.</a:t>
            </a:r>
          </a:p>
          <a:p>
            <a:r>
              <a:rPr lang="ru-RU" sz="3200" dirty="0"/>
              <a:t>2)Не все (не)</a:t>
            </a:r>
            <a:r>
              <a:rPr lang="ru-RU" sz="3200" dirty="0" err="1"/>
              <a:t>настье</a:t>
            </a:r>
            <a:r>
              <a:rPr lang="ru-RU" sz="3200" dirty="0"/>
              <a:t>, проглянет и красное солнышко.</a:t>
            </a:r>
          </a:p>
          <a:p>
            <a:r>
              <a:rPr lang="ru-RU" sz="3200" dirty="0"/>
              <a:t>3)Кто рано сеет, тот семян (не) теряет.</a:t>
            </a:r>
          </a:p>
          <a:p>
            <a:r>
              <a:rPr lang="ru-RU" sz="3200" dirty="0"/>
              <a:t>4)Мне сегодня (не)здоровится.</a:t>
            </a:r>
          </a:p>
        </p:txBody>
      </p:sp>
    </p:spTree>
    <p:extLst>
      <p:ext uri="{BB962C8B-B14F-4D97-AF65-F5344CB8AC3E}">
        <p14:creationId xmlns="" xmlns:p14="http://schemas.microsoft.com/office/powerpoint/2010/main" val="8483368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33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Итоги урока:</a:t>
            </a:r>
          </a:p>
        </p:txBody>
      </p:sp>
      <p:sp>
        <p:nvSpPr>
          <p:cNvPr id="212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v"/>
            </a:pPr>
            <a:r>
              <a:rPr lang="ru-RU" smtClean="0"/>
              <a:t> Что новое узнали на уроке?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mtClean="0"/>
              <a:t> Как пишется НЕ с существительными?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mtClean="0"/>
              <a:t> От чего зависит слитное и раздельное       написание НЕ с существительными?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mtClean="0"/>
              <a:t> Какую часть орфограммы мы сегодня изучали?</a:t>
            </a:r>
          </a:p>
          <a:p>
            <a:pPr eaLnBrk="1" hangingPunct="1">
              <a:buFont typeface="Wingdings" pitchFamily="2" charset="2"/>
              <a:buChar char="v"/>
            </a:pPr>
            <a:endParaRPr lang="ru-RU" smtClean="0"/>
          </a:p>
        </p:txBody>
      </p:sp>
    </p:spTree>
    <p:extLst>
      <p:ext uri="{BB962C8B-B14F-4D97-AF65-F5344CB8AC3E}">
        <p14:creationId xmlns="" xmlns:p14="http://schemas.microsoft.com/office/powerpoint/2010/main" val="6791978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2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2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2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2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Ответы:</a:t>
            </a: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2060848"/>
            <a:ext cx="595840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    А1 </a:t>
            </a:r>
            <a:r>
              <a:rPr lang="ru-RU" sz="3200" dirty="0"/>
              <a:t>– 2</a:t>
            </a:r>
          </a:p>
          <a:p>
            <a:r>
              <a:rPr lang="ru-RU" sz="3200" dirty="0"/>
              <a:t>    А2 – 2</a:t>
            </a:r>
          </a:p>
          <a:p>
            <a:r>
              <a:rPr lang="ru-RU" sz="3200" dirty="0"/>
              <a:t>    А3 – 4</a:t>
            </a:r>
          </a:p>
          <a:p>
            <a:r>
              <a:rPr lang="ru-RU" sz="3200" dirty="0"/>
              <a:t>    А4 -  2,4</a:t>
            </a:r>
          </a:p>
        </p:txBody>
      </p:sp>
    </p:spTree>
    <p:extLst>
      <p:ext uri="{BB962C8B-B14F-4D97-AF65-F5344CB8AC3E}">
        <p14:creationId xmlns="" xmlns:p14="http://schemas.microsoft.com/office/powerpoint/2010/main" val="16159464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403648" y="2276872"/>
            <a:ext cx="55967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П. 43</a:t>
            </a:r>
            <a:r>
              <a:rPr lang="ru-RU" sz="3600" b="1" smtClean="0"/>
              <a:t>, правило, </a:t>
            </a:r>
            <a:r>
              <a:rPr lang="ru-RU" sz="3600" b="1" dirty="0" smtClean="0"/>
              <a:t>упр. 243</a:t>
            </a:r>
            <a:endParaRPr lang="ru-RU" sz="3600" b="1" dirty="0"/>
          </a:p>
        </p:txBody>
      </p:sp>
    </p:spTree>
    <p:extLst>
      <p:ext uri="{BB962C8B-B14F-4D97-AF65-F5344CB8AC3E}">
        <p14:creationId xmlns="" xmlns:p14="http://schemas.microsoft.com/office/powerpoint/2010/main" val="127880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Использованная литература: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076889" y="1964153"/>
            <a:ext cx="70938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1. Богданова Г.А. Уроки русского языка в 6 классе</a:t>
            </a:r>
            <a:r>
              <a:rPr lang="ru-RU" dirty="0" smtClean="0"/>
              <a:t>. Кн</a:t>
            </a:r>
            <a:r>
              <a:rPr lang="ru-RU" dirty="0" smtClean="0"/>
              <a:t>. Для учителя – </a:t>
            </a:r>
          </a:p>
          <a:p>
            <a:r>
              <a:rPr lang="ru-RU" dirty="0" smtClean="0"/>
              <a:t>М.: Просвещение,  2010г.</a:t>
            </a:r>
          </a:p>
          <a:p>
            <a:r>
              <a:rPr lang="ru-RU" dirty="0" smtClean="0"/>
              <a:t>2. Контрольно-измерительные материалы. Русский язык: 6 класс</a:t>
            </a:r>
          </a:p>
          <a:p>
            <a:r>
              <a:rPr lang="ru-RU" dirty="0" smtClean="0"/>
              <a:t> / Сост. Н.В. Егорова. – ВАКО, 2011г.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33602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buNone/>
            </a:pPr>
            <a:r>
              <a:rPr lang="ru-RU" b="1" dirty="0" smtClean="0"/>
              <a:t>Знакомство с условиями слитного и раздельного написания НЕ с существительными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b="1" dirty="0" smtClean="0"/>
              <a:t>Учить различать НЕ как часть корня, приставку, частицу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b="1" dirty="0" smtClean="0"/>
              <a:t>Повторить сведения об однородных членах </a:t>
            </a:r>
          </a:p>
        </p:txBody>
      </p:sp>
      <p:sp>
        <p:nvSpPr>
          <p:cNvPr id="13315" name="WordArt 4"/>
          <p:cNvSpPr>
            <a:spLocks noChangeArrowheads="1" noChangeShapeType="1" noTextEdit="1"/>
          </p:cNvSpPr>
          <p:nvPr/>
        </p:nvSpPr>
        <p:spPr bwMode="auto">
          <a:xfrm>
            <a:off x="1979613" y="476250"/>
            <a:ext cx="4032250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b="1" kern="10" dirty="0" smtClean="0">
                <a:ln w="9525">
                  <a:round/>
                  <a:headEnd/>
                  <a:tailEnd/>
                </a:ln>
                <a:solidFill>
                  <a:schemeClr val="bg2"/>
                </a:solidFill>
                <a:latin typeface="Arial"/>
                <a:cs typeface="Arial"/>
              </a:rPr>
              <a:t>Цели урока</a:t>
            </a:r>
            <a:endParaRPr lang="ru-RU" sz="3600" b="1" kern="10" dirty="0">
              <a:ln w="9525">
                <a:round/>
                <a:headEnd/>
                <a:tailEnd/>
              </a:ln>
              <a:solidFill>
                <a:schemeClr val="bg2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2873394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Синтаксическая пятиминутка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916832"/>
            <a:ext cx="69847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Солнце блистало и звенело победной песней  на голубых незабудках.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187624" y="4509120"/>
            <a:ext cx="68480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ru-RU" b="1" dirty="0"/>
              <a:t> Определите вид предложения: простое с однородными </a:t>
            </a:r>
          </a:p>
          <a:p>
            <a:r>
              <a:rPr lang="ru-RU" b="1" dirty="0"/>
              <a:t>членами или сложное? </a:t>
            </a:r>
            <a:r>
              <a:rPr lang="ru-RU" b="1" dirty="0" smtClean="0"/>
              <a:t> Составьте его схему.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18020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Понаблюдайте и сделайте вывод о написании </a:t>
            </a:r>
            <a:r>
              <a:rPr lang="ru-RU" dirty="0" smtClean="0">
                <a:solidFill>
                  <a:srgbClr val="FF0000"/>
                </a:solidFill>
              </a:rPr>
              <a:t>НЕ</a:t>
            </a:r>
            <a:r>
              <a:rPr lang="ru-RU" dirty="0" smtClean="0"/>
              <a:t> с существительными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1. И на </a:t>
            </a:r>
            <a:r>
              <a:rPr lang="ru-RU" dirty="0" smtClean="0">
                <a:solidFill>
                  <a:srgbClr val="FF0000"/>
                </a:solidFill>
              </a:rPr>
              <a:t>не</a:t>
            </a:r>
            <a:r>
              <a:rPr lang="ru-RU" dirty="0" smtClean="0"/>
              <a:t>взрачной       ( или на </a:t>
            </a:r>
            <a:r>
              <a:rPr lang="ru-RU" dirty="0" err="1" smtClean="0"/>
              <a:t>взрачной</a:t>
            </a:r>
            <a:r>
              <a:rPr lang="ru-RU" dirty="0" smtClean="0"/>
              <a:t>?)  клумбе у будки голубые цвели </a:t>
            </a:r>
            <a:r>
              <a:rPr lang="ru-RU" dirty="0" smtClean="0">
                <a:solidFill>
                  <a:srgbClr val="FF0000"/>
                </a:solidFill>
              </a:rPr>
              <a:t>не</a:t>
            </a:r>
            <a:r>
              <a:rPr lang="ru-RU" dirty="0" smtClean="0"/>
              <a:t>забудки (или </a:t>
            </a:r>
            <a:r>
              <a:rPr lang="ru-RU" dirty="0" err="1" smtClean="0"/>
              <a:t>забудки</a:t>
            </a:r>
            <a:r>
              <a:rPr lang="ru-RU" dirty="0" smtClean="0"/>
              <a:t>?).</a:t>
            </a:r>
          </a:p>
          <a:p>
            <a:endParaRPr lang="ru-RU" dirty="0"/>
          </a:p>
        </p:txBody>
      </p:sp>
      <p:pic>
        <p:nvPicPr>
          <p:cNvPr id="1029" name="Picture 5" descr="C:\Users\Наталья\Desktop\Без названия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6412" y="3038475"/>
            <a:ext cx="2466975" cy="184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686800" cy="8412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Понаблюдайте и сделайте вывод о написании </a:t>
            </a:r>
            <a:r>
              <a:rPr lang="ru-RU" dirty="0" smtClean="0">
                <a:solidFill>
                  <a:srgbClr val="FF0000"/>
                </a:solidFill>
              </a:rPr>
              <a:t>НЕ</a:t>
            </a:r>
            <a:r>
              <a:rPr lang="ru-RU" dirty="0" smtClean="0"/>
              <a:t> с существительными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/>
            <a:r>
              <a:rPr lang="ru-RU" b="1" u="sng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</a:rPr>
              <a:t>Не</a:t>
            </a:r>
            <a:r>
              <a:rPr lang="ru-RU" b="1" u="sng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</a:rPr>
              <a:t>внимательность </a:t>
            </a:r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</a:rPr>
              <a:t>помешала тебе сегодня</a:t>
            </a:r>
          </a:p>
          <a:p>
            <a:pPr marL="514350" indent="-514350"/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</a:rPr>
              <a:t>усвоить новый материал. (Что же тебе помешало? </a:t>
            </a:r>
            <a:r>
              <a:rPr lang="ru-RU" b="1" u="sng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</a:rPr>
              <a:t>Рассеянность!!!  )</a:t>
            </a:r>
            <a:endParaRPr lang="ru-RU" b="1" u="sng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</a:endParaRPr>
          </a:p>
        </p:txBody>
      </p:sp>
      <p:pic>
        <p:nvPicPr>
          <p:cNvPr id="2050" name="Picture 2" descr="C:\Users\Наталья\Desktop\вопрос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790700"/>
            <a:ext cx="4343400" cy="434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Понаблюдайте и сделайте вывод о написании </a:t>
            </a:r>
            <a:r>
              <a:rPr lang="ru-RU" dirty="0" smtClean="0">
                <a:solidFill>
                  <a:srgbClr val="FF0000"/>
                </a:solidFill>
              </a:rPr>
              <a:t>НЕ</a:t>
            </a:r>
            <a:r>
              <a:rPr lang="ru-RU" dirty="0" smtClean="0"/>
              <a:t> с существительными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</a:rPr>
              <a:t>   </a:t>
            </a:r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</a:rPr>
              <a:t>Не</a:t>
            </a:r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</a:rPr>
              <a:t>     </a:t>
            </a:r>
            <a:r>
              <a:rPr lang="ru-RU" b="1" u="sng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</a:rPr>
              <a:t>внимательность </a:t>
            </a:r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</a:rPr>
              <a:t>помогла тебе сегодня, </a:t>
            </a:r>
            <a:r>
              <a:rPr lang="ru-RU" b="1" u="sng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</a:rPr>
              <a:t>А  </a:t>
            </a:r>
            <a:r>
              <a:rPr lang="ru-RU" b="1" u="sng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</a:rPr>
              <a:t>упорство. </a:t>
            </a:r>
          </a:p>
          <a:p>
            <a:pPr marL="514350" indent="-514350">
              <a:buNone/>
            </a:pPr>
            <a:endParaRPr lang="ru-RU" b="1" i="1" u="sng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</a:endParaRPr>
          </a:p>
          <a:p>
            <a:pPr marL="514350" indent="-514350">
              <a:buNone/>
            </a:pPr>
            <a:r>
              <a:rPr lang="ru-RU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</a:rPr>
              <a:t>(противопоставление союзом  А)</a:t>
            </a:r>
          </a:p>
        </p:txBody>
      </p:sp>
      <p:pic>
        <p:nvPicPr>
          <p:cNvPr id="3074" name="Picture 2" descr="C:\Users\Наталья\Desktop\Без названия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6412" y="3038475"/>
            <a:ext cx="2466975" cy="184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Понаблюдайте и сделайте вывод о написании </a:t>
            </a:r>
            <a:r>
              <a:rPr lang="ru-RU" dirty="0" smtClean="0">
                <a:solidFill>
                  <a:srgbClr val="FF0000"/>
                </a:solidFill>
              </a:rPr>
              <a:t>НЕ</a:t>
            </a:r>
            <a:r>
              <a:rPr lang="ru-RU" dirty="0" smtClean="0"/>
              <a:t> с существительными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На небе была </a:t>
            </a:r>
            <a:r>
              <a:rPr lang="ru-RU" b="1" dirty="0" smtClean="0">
                <a:solidFill>
                  <a:srgbClr val="FF0000"/>
                </a:solidFill>
              </a:rPr>
              <a:t>не </a:t>
            </a:r>
            <a:r>
              <a:rPr lang="ru-RU" dirty="0" smtClean="0"/>
              <a:t>луна. (точно не луна, а что-то другое)</a:t>
            </a:r>
            <a:endParaRPr lang="ru-RU" dirty="0"/>
          </a:p>
        </p:txBody>
      </p:sp>
      <p:pic>
        <p:nvPicPr>
          <p:cNvPr id="4098" name="Picture 2" descr="C:\Users\Наталья\Desktop\вопрос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790700"/>
            <a:ext cx="4343400" cy="434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Составьте правило написания </a:t>
            </a:r>
            <a:r>
              <a:rPr lang="ru-RU" dirty="0" smtClean="0">
                <a:solidFill>
                  <a:srgbClr val="FF0000"/>
                </a:solidFill>
              </a:rPr>
              <a:t>не</a:t>
            </a:r>
            <a:r>
              <a:rPr lang="ru-RU" dirty="0" smtClean="0"/>
              <a:t> с существительными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Слитно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Раздельно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0"/>
            <a:ext cx="8748712" cy="666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3641391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89</TotalTime>
  <Words>568</Words>
  <Application>Microsoft Office PowerPoint</Application>
  <PresentationFormat>Экран (4:3)</PresentationFormat>
  <Paragraphs>82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Не с существительными</vt:lpstr>
      <vt:lpstr>Слайд 2</vt:lpstr>
      <vt:lpstr>Синтаксическая пятиминутка</vt:lpstr>
      <vt:lpstr>Понаблюдайте и сделайте вывод о написании НЕ с существительными</vt:lpstr>
      <vt:lpstr>Понаблюдайте и сделайте вывод о написании НЕ с существительными</vt:lpstr>
      <vt:lpstr>Понаблюдайте и сделайте вывод о написании НЕ с существительными</vt:lpstr>
      <vt:lpstr>Понаблюдайте и сделайте вывод о написании НЕ с существительными</vt:lpstr>
      <vt:lpstr>Составьте правило написания не с существительными</vt:lpstr>
      <vt:lpstr>Слайд 9</vt:lpstr>
      <vt:lpstr>Подберите к данным словам синонимы  </vt:lpstr>
      <vt:lpstr>Спишите, раскрывая скобки</vt:lpstr>
      <vt:lpstr>НЕ с существительными</vt:lpstr>
      <vt:lpstr>НЕ с существительными</vt:lpstr>
      <vt:lpstr>НЕ с существительными</vt:lpstr>
      <vt:lpstr>Слайд 15</vt:lpstr>
      <vt:lpstr>Итоги урока:</vt:lpstr>
      <vt:lpstr>Ответы:</vt:lpstr>
      <vt:lpstr>Домашнее задание</vt:lpstr>
      <vt:lpstr>Использованная литература: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 с существительными</dc:title>
  <dc:creator>777</dc:creator>
  <cp:lastModifiedBy>Наталья</cp:lastModifiedBy>
  <cp:revision>14</cp:revision>
  <dcterms:created xsi:type="dcterms:W3CDTF">2012-12-03T17:40:45Z</dcterms:created>
  <dcterms:modified xsi:type="dcterms:W3CDTF">2018-01-08T14:26:36Z</dcterms:modified>
</cp:coreProperties>
</file>