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9" r:id="rId4"/>
    <p:sldId id="260" r:id="rId5"/>
    <p:sldId id="267" r:id="rId6"/>
    <p:sldId id="279" r:id="rId7"/>
    <p:sldId id="268" r:id="rId8"/>
    <p:sldId id="266" r:id="rId9"/>
    <p:sldId id="262" r:id="rId10"/>
    <p:sldId id="263" r:id="rId11"/>
    <p:sldId id="264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57" r:id="rId23"/>
    <p:sldId id="25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2030E-722E-4289-8959-9378E23B1D1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1C46-EE6E-407B-8514-BFD4B2D45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2030E-722E-4289-8959-9378E23B1D1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1C46-EE6E-407B-8514-BFD4B2D45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2030E-722E-4289-8959-9378E23B1D1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1C46-EE6E-407B-8514-BFD4B2D45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2030E-722E-4289-8959-9378E23B1D1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1C46-EE6E-407B-8514-BFD4B2D45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2030E-722E-4289-8959-9378E23B1D1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1C46-EE6E-407B-8514-BFD4B2D45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2030E-722E-4289-8959-9378E23B1D1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1C46-EE6E-407B-8514-BFD4B2D45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2030E-722E-4289-8959-9378E23B1D1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1C46-EE6E-407B-8514-BFD4B2D45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2030E-722E-4289-8959-9378E23B1D1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1C46-EE6E-407B-8514-BFD4B2D45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2030E-722E-4289-8959-9378E23B1D1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1C46-EE6E-407B-8514-BFD4B2D45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2030E-722E-4289-8959-9378E23B1D1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1C46-EE6E-407B-8514-BFD4B2D45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2030E-722E-4289-8959-9378E23B1D1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11C46-EE6E-407B-8514-BFD4B2D45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2030E-722E-4289-8959-9378E23B1D1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11C46-EE6E-407B-8514-BFD4B2D45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ege-study.ru/materialy-ege/ximiya-chast-s-zadacha-s5-opredelenie-formul-organicheskix-veshhestv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kalitina.okis.ru/" TargetMode="External"/><Relationship Id="rId2" Type="http://schemas.openxmlformats.org/officeDocument/2006/relationships/hyperlink" Target="http://www.nsportal.ru/kalitina-tamara-mikhailovn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331472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Определение </a:t>
            </a:r>
            <a:r>
              <a:rPr lang="ru-RU" b="1" dirty="0"/>
              <a:t>формул органических </a:t>
            </a:r>
            <a:r>
              <a:rPr lang="ru-RU" b="1" dirty="0" smtClean="0"/>
              <a:t>веществ</a:t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Необходимые </a:t>
            </a:r>
            <a:r>
              <a:rPr lang="ru-RU" b="1" dirty="0" smtClean="0">
                <a:solidFill>
                  <a:srgbClr val="FF0000"/>
                </a:solidFill>
              </a:rPr>
              <a:t>теоретические сведения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 Задачи С 5</a:t>
            </a:r>
          </a:p>
          <a:p>
            <a:r>
              <a:rPr lang="ru-RU" b="1" dirty="0" smtClean="0"/>
              <a:t>Подготовка к ЕГЭ</a:t>
            </a:r>
          </a:p>
          <a:p>
            <a:r>
              <a:rPr lang="ru-RU" b="1" dirty="0" smtClean="0"/>
              <a:t>Лекция №1</a:t>
            </a:r>
            <a:endParaRPr lang="ru-RU" dirty="0"/>
          </a:p>
        </p:txBody>
      </p:sp>
      <p:pic>
        <p:nvPicPr>
          <p:cNvPr id="4" name="Рисунок 3" descr="D:\ТАМАРА\D9 презентации все\картинки\картинки анемешки\Animated\J007613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429000"/>
            <a:ext cx="21240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Если записать эту формулу в общем виде, то получится следующее выражение: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Массовая </a:t>
            </a:r>
            <a:r>
              <a:rPr lang="ru-RU" b="1" dirty="0"/>
              <a:t>доля атома Э в веществе   =</a:t>
            </a:r>
            <a:endParaRPr lang="ru-RU" dirty="0"/>
          </a:p>
          <a:p>
            <a:pPr>
              <a:buNone/>
            </a:pPr>
            <a:r>
              <a:rPr lang="ru-RU" b="1" dirty="0" smtClean="0"/>
              <a:t>                                      </a:t>
            </a:r>
            <a:r>
              <a:rPr lang="ru-RU" b="1" dirty="0" err="1" smtClean="0"/>
              <a:t>А</a:t>
            </a:r>
            <a:r>
              <a:rPr lang="ru-RU" b="1" baseline="-25000" dirty="0" err="1" smtClean="0"/>
              <a:t>r</a:t>
            </a:r>
            <a:r>
              <a:rPr lang="ru-RU" b="1" dirty="0" smtClean="0"/>
              <a:t>(Э</a:t>
            </a:r>
            <a:r>
              <a:rPr lang="ru-RU" b="1" dirty="0"/>
              <a:t>) • </a:t>
            </a:r>
            <a:r>
              <a:rPr lang="ru-RU" b="1" dirty="0" err="1"/>
              <a:t>z</a:t>
            </a:r>
            <a:endParaRPr lang="ru-RU" dirty="0"/>
          </a:p>
          <a:p>
            <a:pPr>
              <a:buNone/>
            </a:pPr>
            <a:r>
              <a:rPr lang="ru-RU" b="1" dirty="0" smtClean="0"/>
              <a:t>                                  ——————</a:t>
            </a:r>
            <a:endParaRPr lang="ru-RU" dirty="0"/>
          </a:p>
          <a:p>
            <a:pPr>
              <a:buNone/>
            </a:pPr>
            <a:r>
              <a:rPr lang="ru-RU" b="1" dirty="0" smtClean="0"/>
              <a:t>                                    </a:t>
            </a:r>
            <a:r>
              <a:rPr lang="ru-RU" b="1" dirty="0" err="1" smtClean="0"/>
              <a:t>M</a:t>
            </a:r>
            <a:r>
              <a:rPr lang="ru-RU" b="1" baseline="-25000" dirty="0" err="1" smtClean="0"/>
              <a:t>r</a:t>
            </a:r>
            <a:r>
              <a:rPr lang="ru-RU" b="1" dirty="0" smtClean="0"/>
              <a:t>(вещ</a:t>
            </a:r>
            <a:r>
              <a:rPr lang="ru-RU" b="1" dirty="0"/>
              <a:t>.)</a:t>
            </a:r>
            <a:endParaRPr lang="ru-RU" dirty="0"/>
          </a:p>
          <a:p>
            <a:pPr>
              <a:buNone/>
            </a:pPr>
            <a:r>
              <a:rPr lang="ru-RU" b="1" dirty="0" err="1" smtClean="0">
                <a:solidFill>
                  <a:srgbClr val="FF0000"/>
                </a:solidFill>
              </a:rPr>
              <a:t>M</a:t>
            </a:r>
            <a:r>
              <a:rPr lang="ru-RU" b="1" baseline="-25000" dirty="0" err="1" smtClean="0">
                <a:solidFill>
                  <a:srgbClr val="FF0000"/>
                </a:solidFill>
              </a:rPr>
              <a:t>r</a:t>
            </a:r>
            <a:r>
              <a:rPr lang="ru-RU" b="1" dirty="0" smtClean="0">
                <a:solidFill>
                  <a:srgbClr val="FF0000"/>
                </a:solidFill>
              </a:rPr>
              <a:t>(вещ.)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- </a:t>
            </a:r>
            <a:r>
              <a:rPr lang="ru-RU" dirty="0" smtClean="0"/>
              <a:t>Молекулярная </a:t>
            </a:r>
            <a:r>
              <a:rPr lang="ru-RU" dirty="0"/>
              <a:t>масса вещества</a:t>
            </a:r>
          </a:p>
          <a:p>
            <a:pPr>
              <a:buNone/>
            </a:pPr>
            <a:r>
              <a:rPr lang="ru-RU" b="1" dirty="0" err="1" smtClean="0">
                <a:solidFill>
                  <a:srgbClr val="FF0000"/>
                </a:solidFill>
              </a:rPr>
              <a:t>А</a:t>
            </a:r>
            <a:r>
              <a:rPr lang="ru-RU" b="1" baseline="-25000" dirty="0" err="1" smtClean="0">
                <a:solidFill>
                  <a:srgbClr val="FF0000"/>
                </a:solidFill>
              </a:rPr>
              <a:t>r</a:t>
            </a:r>
            <a:r>
              <a:rPr lang="ru-RU" b="1" dirty="0" smtClean="0">
                <a:solidFill>
                  <a:srgbClr val="FF0000"/>
                </a:solidFill>
              </a:rPr>
              <a:t>(Э)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-</a:t>
            </a:r>
            <a:r>
              <a:rPr lang="ru-RU" dirty="0" smtClean="0"/>
              <a:t>Атомная масса атома Э</a:t>
            </a:r>
          </a:p>
          <a:p>
            <a:pPr>
              <a:buNone/>
            </a:pPr>
            <a:r>
              <a:rPr lang="ru-RU" b="1" dirty="0" err="1" smtClean="0">
                <a:solidFill>
                  <a:srgbClr val="FF0000"/>
                </a:solidFill>
              </a:rPr>
              <a:t>z</a:t>
            </a:r>
            <a:r>
              <a:rPr lang="ru-RU" b="1" dirty="0" smtClean="0">
                <a:solidFill>
                  <a:srgbClr val="FF0000"/>
                </a:solidFill>
              </a:rPr>
              <a:t> - </a:t>
            </a:r>
            <a:r>
              <a:rPr lang="ru-RU" dirty="0" smtClean="0"/>
              <a:t>число атомов Э в  молекуле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2) Молекулярная </a:t>
            </a:r>
            <a:r>
              <a:rPr lang="ru-RU" b="1" dirty="0">
                <a:solidFill>
                  <a:srgbClr val="FF0000"/>
                </a:solidFill>
              </a:rPr>
              <a:t>и простейшая формула </a:t>
            </a:r>
            <a:r>
              <a:rPr lang="ru-RU" b="1" dirty="0" smtClean="0">
                <a:solidFill>
                  <a:srgbClr val="FF0000"/>
                </a:solidFill>
              </a:rPr>
              <a:t>вещества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Молекулярная (истинная) формула </a:t>
            </a:r>
            <a:r>
              <a:rPr lang="ru-RU" b="1" dirty="0"/>
              <a:t>— </a:t>
            </a:r>
            <a:r>
              <a:rPr lang="ru-RU" b="1" dirty="0" err="1"/>
              <a:t>формула</a:t>
            </a:r>
            <a:r>
              <a:rPr lang="ru-RU" b="1" dirty="0"/>
              <a:t>, в которой отражается реальное число атомов каждого вида, входящих в молекулу вещества.</a:t>
            </a:r>
            <a:br>
              <a:rPr lang="ru-RU" b="1" dirty="0"/>
            </a:br>
            <a:r>
              <a:rPr lang="ru-RU" b="1" dirty="0">
                <a:solidFill>
                  <a:srgbClr val="0070C0"/>
                </a:solidFill>
              </a:rPr>
              <a:t>Например, С</a:t>
            </a:r>
            <a:r>
              <a:rPr lang="ru-RU" b="1" baseline="-25000" dirty="0">
                <a:solidFill>
                  <a:srgbClr val="0070C0"/>
                </a:solidFill>
              </a:rPr>
              <a:t>6</a:t>
            </a:r>
            <a:r>
              <a:rPr lang="ru-RU" b="1" dirty="0">
                <a:solidFill>
                  <a:srgbClr val="0070C0"/>
                </a:solidFill>
              </a:rPr>
              <a:t>Н</a:t>
            </a:r>
            <a:r>
              <a:rPr lang="ru-RU" b="1" baseline="-25000" dirty="0">
                <a:solidFill>
                  <a:srgbClr val="0070C0"/>
                </a:solidFill>
              </a:rPr>
              <a:t>6</a:t>
            </a:r>
            <a:r>
              <a:rPr lang="ru-RU" b="1" dirty="0">
                <a:solidFill>
                  <a:srgbClr val="0070C0"/>
                </a:solidFill>
              </a:rPr>
              <a:t> — истинная формула бензола.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>
                <a:solidFill>
                  <a:srgbClr val="FF0000"/>
                </a:solidFill>
              </a:rPr>
              <a:t>Простейшая (эмпирическая) формула — </a:t>
            </a:r>
            <a:r>
              <a:rPr lang="ru-RU" b="1" dirty="0"/>
              <a:t>показывает соотношение атомов в веществе.</a:t>
            </a:r>
            <a:br>
              <a:rPr lang="ru-RU" b="1" dirty="0"/>
            </a:br>
            <a:r>
              <a:rPr lang="ru-RU" b="1" dirty="0">
                <a:solidFill>
                  <a:srgbClr val="0070C0"/>
                </a:solidFill>
              </a:rPr>
              <a:t>Например, для бензола соотношение С:Н = 1:1, т.е. простейшая формула бензола — СН.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Молекулярная формула может совпадать с простейшей или быть кратной 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Примеры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928671"/>
          <a:ext cx="8572560" cy="4000526"/>
        </p:xfrm>
        <a:graphic>
          <a:graphicData uri="http://schemas.openxmlformats.org/drawingml/2006/table">
            <a:tbl>
              <a:tblPr/>
              <a:tblGrid>
                <a:gridCol w="2143140"/>
                <a:gridCol w="2143140"/>
                <a:gridCol w="2143140"/>
                <a:gridCol w="2143140"/>
              </a:tblGrid>
              <a:tr h="1404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Вещество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Молекулярная формула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Соотношение атомов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Простейшая формула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24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Этанол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r>
                        <a:rPr lang="ru-RU" sz="2800" baseline="-25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r>
                        <a:rPr lang="ru-RU" sz="2800" baseline="-25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С:Н:О = 2:6:1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r>
                        <a:rPr lang="ru-RU" sz="2800" baseline="-25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r>
                        <a:rPr lang="ru-RU" sz="2800" baseline="-25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55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Бутен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r>
                        <a:rPr lang="ru-RU" sz="2800" baseline="-25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r>
                        <a:rPr lang="ru-RU" sz="2800" baseline="-25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С:Н = 1:2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СН</a:t>
                      </a:r>
                      <a:r>
                        <a:rPr lang="ru-RU" sz="2800" baseline="-25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81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Уксусная кислота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r>
                        <a:rPr lang="ru-RU" sz="2800" baseline="-25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</a:t>
                      </a:r>
                      <a:r>
                        <a:rPr lang="ru-RU" sz="2800" baseline="-25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r>
                        <a:rPr lang="ru-RU" sz="2800" baseline="-25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С:Н:О = 1:2:1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СН</a:t>
                      </a:r>
                      <a:r>
                        <a:rPr lang="ru-RU" sz="2800" baseline="-25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Если в задаче даны </a:t>
            </a:r>
            <a:r>
              <a:rPr lang="ru-RU" b="1" dirty="0">
                <a:solidFill>
                  <a:srgbClr val="FF0000"/>
                </a:solidFill>
              </a:rPr>
              <a:t>только массовые доли элементов</a:t>
            </a:r>
            <a:r>
              <a:rPr lang="ru-RU" b="1" dirty="0"/>
              <a:t>, то в процессе решения задачи можно вычислить </a:t>
            </a:r>
            <a:r>
              <a:rPr lang="ru-RU" b="1" dirty="0">
                <a:solidFill>
                  <a:srgbClr val="FF0000"/>
                </a:solidFill>
              </a:rPr>
              <a:t>только простейшую формулу вещества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b="1" dirty="0" smtClean="0"/>
              <a:t> </a:t>
            </a:r>
            <a:r>
              <a:rPr lang="ru-RU" b="1" dirty="0">
                <a:solidFill>
                  <a:srgbClr val="FF0000"/>
                </a:solidFill>
              </a:rPr>
              <a:t>Для получения истинной формулы </a:t>
            </a:r>
            <a:r>
              <a:rPr lang="ru-RU" b="1" dirty="0"/>
              <a:t>в задаче обычно даются дополнительные данные — молярная масса, относительная или абсолютная плотность вещества или другие данные, </a:t>
            </a:r>
            <a:r>
              <a:rPr lang="ru-RU" b="1" dirty="0">
                <a:solidFill>
                  <a:srgbClr val="FF0000"/>
                </a:solidFill>
              </a:rPr>
              <a:t>с помощью которых можно определить молярную массу вещества.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3) Относительная плотность газа Х по газу У — </a:t>
            </a:r>
            <a:r>
              <a:rPr lang="ru-RU" b="1" dirty="0" err="1" smtClean="0">
                <a:solidFill>
                  <a:srgbClr val="FF0000"/>
                </a:solidFill>
              </a:rPr>
              <a:t>D</a:t>
            </a:r>
            <a:r>
              <a:rPr lang="ru-RU" b="1" baseline="-25000" dirty="0" err="1" smtClean="0">
                <a:solidFill>
                  <a:srgbClr val="FF0000"/>
                </a:solidFill>
              </a:rPr>
              <a:t>поУ</a:t>
            </a:r>
            <a:r>
              <a:rPr lang="ru-RU" b="1" dirty="0" smtClean="0">
                <a:solidFill>
                  <a:srgbClr val="FF0000"/>
                </a:solidFill>
              </a:rPr>
              <a:t>(Х).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>
              <a:buNone/>
            </a:pPr>
            <a:r>
              <a:rPr lang="ru-RU" sz="4300" b="1" dirty="0" smtClean="0">
                <a:solidFill>
                  <a:srgbClr val="FF0000"/>
                </a:solidFill>
              </a:rPr>
              <a:t>      Относительная </a:t>
            </a:r>
            <a:r>
              <a:rPr lang="ru-RU" sz="4300" b="1" dirty="0">
                <a:solidFill>
                  <a:srgbClr val="FF0000"/>
                </a:solidFill>
              </a:rPr>
              <a:t>плотность D </a:t>
            </a:r>
            <a:r>
              <a:rPr lang="ru-RU" sz="4300" b="1" dirty="0"/>
              <a:t>— это величина, которая показывает, во сколько раз газ Х тяжелее газа У</a:t>
            </a:r>
            <a:r>
              <a:rPr lang="ru-RU" sz="4300" b="1" dirty="0" smtClean="0"/>
              <a:t>.</a:t>
            </a:r>
          </a:p>
          <a:p>
            <a:pPr lvl="0">
              <a:buNone/>
            </a:pPr>
            <a:r>
              <a:rPr lang="ru-RU" sz="4300" b="1" dirty="0"/>
              <a:t> </a:t>
            </a:r>
            <a:r>
              <a:rPr lang="ru-RU" sz="4300" b="1" dirty="0" smtClean="0"/>
              <a:t>   </a:t>
            </a:r>
            <a:r>
              <a:rPr lang="ru-RU" sz="4300" b="1" dirty="0"/>
              <a:t>Её рассчитывают как отношение </a:t>
            </a:r>
            <a:r>
              <a:rPr lang="ru-RU" sz="4300" b="1" dirty="0">
                <a:solidFill>
                  <a:srgbClr val="FF0000"/>
                </a:solidFill>
              </a:rPr>
              <a:t>молярных масс газов Х и У:</a:t>
            </a:r>
            <a:r>
              <a:rPr lang="ru-RU" sz="4300" b="1" dirty="0"/>
              <a:t/>
            </a:r>
            <a:br>
              <a:rPr lang="ru-RU" sz="4300" b="1" dirty="0"/>
            </a:br>
            <a:r>
              <a:rPr lang="ru-RU" sz="4300" b="1" dirty="0" err="1">
                <a:solidFill>
                  <a:srgbClr val="FF0000"/>
                </a:solidFill>
              </a:rPr>
              <a:t>D</a:t>
            </a:r>
            <a:r>
              <a:rPr lang="ru-RU" sz="4300" b="1" baseline="-25000" dirty="0" err="1">
                <a:solidFill>
                  <a:srgbClr val="FF0000"/>
                </a:solidFill>
              </a:rPr>
              <a:t>поУ</a:t>
            </a:r>
            <a:r>
              <a:rPr lang="ru-RU" sz="4300" b="1" dirty="0">
                <a:solidFill>
                  <a:srgbClr val="FF0000"/>
                </a:solidFill>
              </a:rPr>
              <a:t>(Х) = М(Х) / М(У)</a:t>
            </a:r>
            <a:r>
              <a:rPr lang="ru-RU" sz="4300" b="1" dirty="0"/>
              <a:t/>
            </a:r>
            <a:br>
              <a:rPr lang="ru-RU" sz="4300" b="1" dirty="0"/>
            </a:br>
            <a:endParaRPr lang="ru-RU" sz="4300" b="1" dirty="0" smtClean="0"/>
          </a:p>
          <a:p>
            <a:pPr lvl="0">
              <a:buNone/>
            </a:pPr>
            <a:r>
              <a:rPr lang="ru-RU" dirty="0"/>
              <a:t> </a:t>
            </a:r>
            <a:r>
              <a:rPr lang="ru-RU" dirty="0" smtClean="0"/>
              <a:t>     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b="1" dirty="0" smtClean="0"/>
              <a:t>Часто для расчетов используют </a:t>
            </a:r>
            <a:r>
              <a:rPr lang="ru-RU" sz="3600" b="1" dirty="0" smtClean="0">
                <a:solidFill>
                  <a:srgbClr val="FF0000"/>
                </a:solidFill>
              </a:rPr>
              <a:t>относительные плотности газов по водороду и по воздуху.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Относительная плотность газа Х по водороду: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err="1" smtClean="0">
                <a:solidFill>
                  <a:srgbClr val="FF0000"/>
                </a:solidFill>
              </a:rPr>
              <a:t>D</a:t>
            </a:r>
            <a:r>
              <a:rPr lang="ru-RU" b="1" baseline="-25000" dirty="0" err="1" smtClean="0">
                <a:solidFill>
                  <a:srgbClr val="FF0000"/>
                </a:solidFill>
              </a:rPr>
              <a:t>по</a:t>
            </a:r>
            <a:r>
              <a:rPr lang="ru-RU" b="1" baseline="-25000" dirty="0" smtClean="0">
                <a:solidFill>
                  <a:srgbClr val="FF0000"/>
                </a:solidFill>
              </a:rPr>
              <a:t> H2</a:t>
            </a:r>
            <a:r>
              <a:rPr lang="ru-RU" b="1" dirty="0" smtClean="0">
                <a:solidFill>
                  <a:srgbClr val="FF0000"/>
                </a:solidFill>
              </a:rPr>
              <a:t> = M</a:t>
            </a:r>
            <a:r>
              <a:rPr lang="ru-RU" b="1" baseline="-25000" dirty="0" smtClean="0">
                <a:solidFill>
                  <a:srgbClr val="FF0000"/>
                </a:solidFill>
              </a:rPr>
              <a:t>(газа Х)</a:t>
            </a:r>
            <a:r>
              <a:rPr lang="ru-RU" b="1" dirty="0" smtClean="0">
                <a:solidFill>
                  <a:srgbClr val="FF0000"/>
                </a:solidFill>
              </a:rPr>
              <a:t> / M</a:t>
            </a:r>
            <a:r>
              <a:rPr lang="ru-RU" b="1" baseline="-25000" dirty="0" smtClean="0">
                <a:solidFill>
                  <a:srgbClr val="FF0000"/>
                </a:solidFill>
              </a:rPr>
              <a:t>(H2)</a:t>
            </a:r>
            <a:r>
              <a:rPr lang="ru-RU" b="1" dirty="0" smtClean="0">
                <a:solidFill>
                  <a:srgbClr val="FF0000"/>
                </a:solidFill>
              </a:rPr>
              <a:t> = M</a:t>
            </a:r>
            <a:r>
              <a:rPr lang="ru-RU" b="1" baseline="-25000" dirty="0" smtClean="0">
                <a:solidFill>
                  <a:srgbClr val="FF0000"/>
                </a:solidFill>
              </a:rPr>
              <a:t>(газа Х)</a:t>
            </a:r>
            <a:r>
              <a:rPr lang="ru-RU" b="1" dirty="0" smtClean="0">
                <a:solidFill>
                  <a:srgbClr val="FF0000"/>
                </a:solidFill>
              </a:rPr>
              <a:t> / 2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Относительная плотность газов по </a:t>
            </a:r>
            <a:r>
              <a:rPr lang="ru-RU" b="1" dirty="0" err="1" smtClean="0">
                <a:solidFill>
                  <a:srgbClr val="FF0000"/>
                </a:solidFill>
              </a:rPr>
              <a:t>по</a:t>
            </a:r>
            <a:r>
              <a:rPr lang="ru-RU" b="1" dirty="0" smtClean="0">
                <a:solidFill>
                  <a:srgbClr val="FF0000"/>
                </a:solidFill>
              </a:rPr>
              <a:t> воздуху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 smtClean="0">
                <a:solidFill>
                  <a:srgbClr val="FF0000"/>
                </a:solidFill>
              </a:rPr>
              <a:t>Воздух — это смесь газов</a:t>
            </a:r>
            <a:r>
              <a:rPr lang="ru-RU" b="1" dirty="0" smtClean="0"/>
              <a:t>, поэтому для него можно рассчитать только среднюю молярную массу. </a:t>
            </a:r>
          </a:p>
          <a:p>
            <a:pPr lvl="0"/>
            <a:r>
              <a:rPr lang="ru-RU" b="1" dirty="0" smtClean="0"/>
              <a:t>Её величина принята за </a:t>
            </a:r>
            <a:r>
              <a:rPr lang="ru-RU" b="1" dirty="0" smtClean="0">
                <a:solidFill>
                  <a:srgbClr val="FF0000"/>
                </a:solidFill>
              </a:rPr>
              <a:t>29 г/моль </a:t>
            </a:r>
            <a:r>
              <a:rPr lang="ru-RU" b="1" dirty="0" smtClean="0"/>
              <a:t>(исходя из примерного усреднённого состава).</a:t>
            </a:r>
            <a:endParaRPr lang="ru-RU" b="1" dirty="0"/>
          </a:p>
          <a:p>
            <a:pPr lvl="0"/>
            <a:r>
              <a:rPr lang="ru-RU" b="1" dirty="0" smtClean="0"/>
              <a:t>Поэтому:</a:t>
            </a:r>
            <a:br>
              <a:rPr lang="ru-RU" b="1" dirty="0" smtClean="0"/>
            </a:br>
            <a:r>
              <a:rPr lang="ru-RU" sz="4400" b="1" dirty="0" err="1" smtClean="0">
                <a:solidFill>
                  <a:srgbClr val="FF0000"/>
                </a:solidFill>
              </a:rPr>
              <a:t>D</a:t>
            </a:r>
            <a:r>
              <a:rPr lang="ru-RU" sz="4400" b="1" baseline="-25000" dirty="0" err="1" smtClean="0">
                <a:solidFill>
                  <a:srgbClr val="FF0000"/>
                </a:solidFill>
              </a:rPr>
              <a:t>по</a:t>
            </a:r>
            <a:r>
              <a:rPr lang="ru-RU" sz="4400" b="1" baseline="-25000" dirty="0" smtClean="0">
                <a:solidFill>
                  <a:srgbClr val="FF0000"/>
                </a:solidFill>
              </a:rPr>
              <a:t> </a:t>
            </a:r>
            <a:r>
              <a:rPr lang="ru-RU" sz="4400" b="1" baseline="-25000" dirty="0" err="1" smtClean="0">
                <a:solidFill>
                  <a:srgbClr val="FF0000"/>
                </a:solidFill>
              </a:rPr>
              <a:t>возд</a:t>
            </a:r>
            <a:r>
              <a:rPr lang="ru-RU" sz="4400" b="1" baseline="-25000" dirty="0" smtClean="0">
                <a:solidFill>
                  <a:srgbClr val="FF0000"/>
                </a:solidFill>
              </a:rPr>
              <a:t>.</a:t>
            </a:r>
            <a:r>
              <a:rPr lang="ru-RU" sz="4400" b="1" dirty="0" smtClean="0">
                <a:solidFill>
                  <a:srgbClr val="FF0000"/>
                </a:solidFill>
              </a:rPr>
              <a:t> = М</a:t>
            </a:r>
            <a:r>
              <a:rPr lang="ru-RU" sz="4400" b="1" baseline="-25000" dirty="0" smtClean="0">
                <a:solidFill>
                  <a:srgbClr val="FF0000"/>
                </a:solidFill>
              </a:rPr>
              <a:t>(газа Х)</a:t>
            </a:r>
            <a:r>
              <a:rPr lang="ru-RU" sz="4400" b="1" dirty="0" smtClean="0">
                <a:solidFill>
                  <a:srgbClr val="FF0000"/>
                </a:solidFill>
              </a:rPr>
              <a:t> / 29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4) Абсолютная </a:t>
            </a:r>
            <a:r>
              <a:rPr lang="ru-RU" b="1" dirty="0">
                <a:solidFill>
                  <a:srgbClr val="FF0000"/>
                </a:solidFill>
              </a:rPr>
              <a:t>плотность газа при нормальных </a:t>
            </a:r>
            <a:r>
              <a:rPr lang="ru-RU" b="1" dirty="0" smtClean="0">
                <a:solidFill>
                  <a:srgbClr val="FF0000"/>
                </a:solidFill>
              </a:rPr>
              <a:t>условиях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Абсолютная плотность газа — это масса 1 л газа при нормальных условиях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  </a:t>
            </a:r>
            <a:r>
              <a:rPr lang="ru-RU" b="1" dirty="0"/>
              <a:t>Обычно для газов её измеряют в г/л.</a:t>
            </a:r>
            <a:br>
              <a:rPr lang="ru-RU" b="1" dirty="0"/>
            </a:br>
            <a:r>
              <a:rPr lang="ru-RU" b="1" dirty="0" err="1">
                <a:solidFill>
                  <a:srgbClr val="FF0000"/>
                </a:solidFill>
              </a:rPr>
              <a:t>ρ </a:t>
            </a:r>
            <a:r>
              <a:rPr lang="ru-RU" b="1" dirty="0">
                <a:solidFill>
                  <a:srgbClr val="FF0000"/>
                </a:solidFill>
              </a:rPr>
              <a:t>= </a:t>
            </a:r>
            <a:r>
              <a:rPr lang="ru-RU" b="1" dirty="0" err="1">
                <a:solidFill>
                  <a:srgbClr val="FF0000"/>
                </a:solidFill>
              </a:rPr>
              <a:t>m</a:t>
            </a:r>
            <a:r>
              <a:rPr lang="ru-RU" b="1" baseline="-25000" dirty="0">
                <a:solidFill>
                  <a:srgbClr val="FF0000"/>
                </a:solidFill>
              </a:rPr>
              <a:t>(газа)</a:t>
            </a:r>
            <a:r>
              <a:rPr lang="ru-RU" b="1" dirty="0">
                <a:solidFill>
                  <a:srgbClr val="FF0000"/>
                </a:solidFill>
              </a:rPr>
              <a:t> / V</a:t>
            </a:r>
            <a:r>
              <a:rPr lang="ru-RU" b="1" baseline="-25000" dirty="0">
                <a:solidFill>
                  <a:srgbClr val="FF0000"/>
                </a:solidFill>
              </a:rPr>
              <a:t>(газа)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Если взять 1 моль газа, то тогда:</a:t>
            </a:r>
            <a:br>
              <a:rPr lang="ru-RU" b="1" dirty="0"/>
            </a:br>
            <a:r>
              <a:rPr lang="ru-RU" b="1" dirty="0" err="1">
                <a:solidFill>
                  <a:srgbClr val="FF0000"/>
                </a:solidFill>
              </a:rPr>
              <a:t>ρ </a:t>
            </a:r>
            <a:r>
              <a:rPr lang="ru-RU" b="1" dirty="0">
                <a:solidFill>
                  <a:srgbClr val="FF0000"/>
                </a:solidFill>
              </a:rPr>
              <a:t>= М / </a:t>
            </a:r>
            <a:r>
              <a:rPr lang="ru-RU" b="1" dirty="0" err="1">
                <a:solidFill>
                  <a:srgbClr val="FF0000"/>
                </a:solidFill>
              </a:rPr>
              <a:t>V</a:t>
            </a:r>
            <a:r>
              <a:rPr lang="ru-RU" b="1" baseline="-25000" dirty="0" err="1">
                <a:solidFill>
                  <a:srgbClr val="FF0000"/>
                </a:solidFill>
              </a:rPr>
              <a:t>m</a:t>
            </a:r>
            <a:r>
              <a:rPr lang="ru-RU" b="1" dirty="0">
                <a:solidFill>
                  <a:srgbClr val="FF0000"/>
                </a:solidFill>
              </a:rPr>
              <a:t>,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а молярную массу газа можно найти, умножая плотность на молярный объём.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5)Общие </a:t>
            </a:r>
            <a:r>
              <a:rPr lang="ru-RU" b="1" dirty="0">
                <a:solidFill>
                  <a:srgbClr val="FF0000"/>
                </a:solidFill>
              </a:rPr>
              <a:t>формулы веществ разных </a:t>
            </a:r>
            <a:r>
              <a:rPr lang="ru-RU" b="1" dirty="0" smtClean="0">
                <a:solidFill>
                  <a:srgbClr val="FF0000"/>
                </a:solidFill>
              </a:rPr>
              <a:t>классов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000" b="1" dirty="0"/>
              <a:t>Часто для решения задач с химическими реакциями удобно пользоваться не обычной общей формулой, а формулой, </a:t>
            </a:r>
            <a:r>
              <a:rPr lang="ru-RU" sz="4000" b="1" dirty="0">
                <a:solidFill>
                  <a:srgbClr val="FF0000"/>
                </a:solidFill>
              </a:rPr>
              <a:t>в которой выделена отдельно кратная связь или функциональная группа.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57157" y="428604"/>
          <a:ext cx="8501122" cy="5559236"/>
        </p:xfrm>
        <a:graphic>
          <a:graphicData uri="http://schemas.openxmlformats.org/drawingml/2006/table">
            <a:tbl>
              <a:tblPr/>
              <a:tblGrid>
                <a:gridCol w="2738456"/>
                <a:gridCol w="2881333"/>
                <a:gridCol w="2881333"/>
              </a:tblGrid>
              <a:tr h="21431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+mj-lt"/>
                          <a:ea typeface="Calibri"/>
                          <a:cs typeface="Times New Roman" pitchFamily="18" charset="0"/>
                        </a:rPr>
                        <a:t>Класс органических веществ</a:t>
                      </a:r>
                      <a:endParaRPr lang="ru-RU" sz="2400" dirty="0"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+mj-lt"/>
                          <a:ea typeface="Calibri"/>
                          <a:cs typeface="Times New Roman" pitchFamily="18" charset="0"/>
                        </a:rPr>
                        <a:t>Общая молекулярная формула</a:t>
                      </a:r>
                      <a:endParaRPr lang="ru-RU" sz="2400" dirty="0"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latin typeface="+mj-lt"/>
                          <a:ea typeface="Calibri"/>
                          <a:cs typeface="Times New Roman" pitchFamily="18" charset="0"/>
                        </a:rPr>
                        <a:t>Формула с выделенной кратной связью и функциональной группой</a:t>
                      </a:r>
                      <a:endParaRPr lang="ru-RU" sz="2400"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4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+mj-lt"/>
                          <a:ea typeface="Calibri"/>
                          <a:cs typeface="Times New Roman" pitchFamily="18" charset="0"/>
                        </a:rPr>
                        <a:t>Алканы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+mj-lt"/>
                          <a:ea typeface="Calibri"/>
                          <a:cs typeface="Times New Roman" pitchFamily="18" charset="0"/>
                        </a:rPr>
                        <a:t>C</a:t>
                      </a:r>
                      <a:r>
                        <a:rPr lang="ru-RU" sz="2400" baseline="-25000" dirty="0">
                          <a:latin typeface="+mj-lt"/>
                          <a:ea typeface="Calibri"/>
                          <a:cs typeface="Times New Roman" pitchFamily="18" charset="0"/>
                        </a:rPr>
                        <a:t>n</a:t>
                      </a:r>
                      <a:r>
                        <a:rPr lang="ru-RU" sz="2400" dirty="0">
                          <a:latin typeface="+mj-lt"/>
                          <a:ea typeface="Calibri"/>
                          <a:cs typeface="Times New Roman" pitchFamily="18" charset="0"/>
                        </a:rPr>
                        <a:t>H</a:t>
                      </a:r>
                      <a:r>
                        <a:rPr lang="ru-RU" sz="2400" baseline="-25000" dirty="0">
                          <a:latin typeface="+mj-lt"/>
                          <a:ea typeface="Calibri"/>
                          <a:cs typeface="Times New Roman" pitchFamily="18" charset="0"/>
                        </a:rPr>
                        <a:t>2n+2</a:t>
                      </a:r>
                      <a:endParaRPr lang="ru-RU" sz="2400" dirty="0"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+mj-lt"/>
                          <a:ea typeface="Calibri"/>
                          <a:cs typeface="Times New Roman" pitchFamily="18" charset="0"/>
                        </a:rPr>
                        <a:t>—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4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+mj-lt"/>
                          <a:ea typeface="Calibri"/>
                          <a:cs typeface="Times New Roman" pitchFamily="18" charset="0"/>
                        </a:rPr>
                        <a:t>Алкены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+mj-lt"/>
                          <a:ea typeface="Calibri"/>
                          <a:cs typeface="Times New Roman" pitchFamily="18" charset="0"/>
                        </a:rPr>
                        <a:t>C</a:t>
                      </a:r>
                      <a:r>
                        <a:rPr lang="ru-RU" sz="2400" baseline="-25000" dirty="0">
                          <a:latin typeface="+mj-lt"/>
                          <a:ea typeface="Calibri"/>
                          <a:cs typeface="Times New Roman" pitchFamily="18" charset="0"/>
                        </a:rPr>
                        <a:t>n</a:t>
                      </a:r>
                      <a:r>
                        <a:rPr lang="ru-RU" sz="2400" dirty="0">
                          <a:latin typeface="+mj-lt"/>
                          <a:ea typeface="Calibri"/>
                          <a:cs typeface="Times New Roman" pitchFamily="18" charset="0"/>
                        </a:rPr>
                        <a:t>H</a:t>
                      </a:r>
                      <a:r>
                        <a:rPr lang="ru-RU" sz="2400" baseline="-25000" dirty="0">
                          <a:latin typeface="+mj-lt"/>
                          <a:ea typeface="Calibri"/>
                          <a:cs typeface="Times New Roman" pitchFamily="18" charset="0"/>
                        </a:rPr>
                        <a:t>2n</a:t>
                      </a:r>
                      <a:endParaRPr lang="ru-RU" sz="2400" dirty="0"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+mj-lt"/>
                          <a:ea typeface="Calibri"/>
                          <a:cs typeface="Times New Roman" pitchFamily="18" charset="0"/>
                        </a:rPr>
                        <a:t>C</a:t>
                      </a:r>
                      <a:r>
                        <a:rPr lang="ru-RU" sz="2400" baseline="-25000" dirty="0">
                          <a:latin typeface="+mj-lt"/>
                          <a:ea typeface="Calibri"/>
                          <a:cs typeface="Times New Roman" pitchFamily="18" charset="0"/>
                        </a:rPr>
                        <a:t>n</a:t>
                      </a:r>
                      <a:r>
                        <a:rPr lang="ru-RU" sz="2400" dirty="0">
                          <a:latin typeface="+mj-lt"/>
                          <a:ea typeface="Calibri"/>
                          <a:cs typeface="Times New Roman" pitchFamily="18" charset="0"/>
                        </a:rPr>
                        <a:t>H</a:t>
                      </a:r>
                      <a:r>
                        <a:rPr lang="ru-RU" sz="2400" baseline="-25000" dirty="0">
                          <a:latin typeface="+mj-lt"/>
                          <a:ea typeface="Calibri"/>
                          <a:cs typeface="Times New Roman" pitchFamily="18" charset="0"/>
                        </a:rPr>
                        <a:t>2n+1</a:t>
                      </a:r>
                      <a:r>
                        <a:rPr lang="ru-RU" sz="2400" dirty="0">
                          <a:latin typeface="+mj-lt"/>
                          <a:ea typeface="Calibri"/>
                          <a:cs typeface="Times New Roman" pitchFamily="18" charset="0"/>
                        </a:rPr>
                        <a:t>–CH=CH</a:t>
                      </a:r>
                      <a:r>
                        <a:rPr lang="ru-RU" sz="2400" baseline="-25000" dirty="0">
                          <a:latin typeface="+mj-lt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2400" dirty="0"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4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+mj-lt"/>
                          <a:ea typeface="Calibri"/>
                          <a:cs typeface="Times New Roman" pitchFamily="18" charset="0"/>
                        </a:rPr>
                        <a:t>Алкины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+mj-lt"/>
                          <a:ea typeface="Calibri"/>
                          <a:cs typeface="Times New Roman" pitchFamily="18" charset="0"/>
                        </a:rPr>
                        <a:t>C</a:t>
                      </a:r>
                      <a:r>
                        <a:rPr lang="ru-RU" sz="2400" baseline="-25000">
                          <a:latin typeface="+mj-lt"/>
                          <a:ea typeface="Calibri"/>
                          <a:cs typeface="Times New Roman" pitchFamily="18" charset="0"/>
                        </a:rPr>
                        <a:t>n</a:t>
                      </a:r>
                      <a:r>
                        <a:rPr lang="ru-RU" sz="2400">
                          <a:latin typeface="+mj-lt"/>
                          <a:ea typeface="Calibri"/>
                          <a:cs typeface="Times New Roman" pitchFamily="18" charset="0"/>
                        </a:rPr>
                        <a:t>H</a:t>
                      </a:r>
                      <a:r>
                        <a:rPr lang="ru-RU" sz="2400" baseline="-25000">
                          <a:latin typeface="+mj-lt"/>
                          <a:ea typeface="Calibri"/>
                          <a:cs typeface="Times New Roman" pitchFamily="18" charset="0"/>
                        </a:rPr>
                        <a:t>2n−2</a:t>
                      </a:r>
                      <a:endParaRPr lang="ru-RU" sz="2400"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+mj-lt"/>
                          <a:ea typeface="Calibri"/>
                          <a:cs typeface="Times New Roman" pitchFamily="18" charset="0"/>
                        </a:rPr>
                        <a:t>C</a:t>
                      </a:r>
                      <a:r>
                        <a:rPr lang="ru-RU" sz="2400" baseline="-25000" dirty="0">
                          <a:latin typeface="+mj-lt"/>
                          <a:ea typeface="Calibri"/>
                          <a:cs typeface="Times New Roman" pitchFamily="18" charset="0"/>
                        </a:rPr>
                        <a:t>n</a:t>
                      </a:r>
                      <a:r>
                        <a:rPr lang="ru-RU" sz="2400" dirty="0">
                          <a:latin typeface="+mj-lt"/>
                          <a:ea typeface="Calibri"/>
                          <a:cs typeface="Times New Roman" pitchFamily="18" charset="0"/>
                        </a:rPr>
                        <a:t>H</a:t>
                      </a:r>
                      <a:r>
                        <a:rPr lang="ru-RU" sz="2400" baseline="-25000" dirty="0">
                          <a:latin typeface="+mj-lt"/>
                          <a:ea typeface="Calibri"/>
                          <a:cs typeface="Times New Roman" pitchFamily="18" charset="0"/>
                        </a:rPr>
                        <a:t>2n+1</a:t>
                      </a:r>
                      <a:r>
                        <a:rPr lang="ru-RU" sz="2400" dirty="0">
                          <a:latin typeface="+mj-lt"/>
                          <a:ea typeface="Calibri"/>
                          <a:cs typeface="Times New Roman" pitchFamily="18" charset="0"/>
                        </a:rPr>
                        <a:t>–C≡CH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4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latin typeface="+mj-lt"/>
                          <a:ea typeface="Calibri"/>
                          <a:cs typeface="Times New Roman" pitchFamily="18" charset="0"/>
                        </a:rPr>
                        <a:t>Диены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+mj-lt"/>
                          <a:ea typeface="Calibri"/>
                          <a:cs typeface="Times New Roman" pitchFamily="18" charset="0"/>
                        </a:rPr>
                        <a:t>C</a:t>
                      </a:r>
                      <a:r>
                        <a:rPr lang="ru-RU" sz="2400" baseline="-25000" dirty="0">
                          <a:latin typeface="+mj-lt"/>
                          <a:ea typeface="Calibri"/>
                          <a:cs typeface="Times New Roman" pitchFamily="18" charset="0"/>
                        </a:rPr>
                        <a:t>n</a:t>
                      </a:r>
                      <a:r>
                        <a:rPr lang="ru-RU" sz="2400" dirty="0">
                          <a:latin typeface="+mj-lt"/>
                          <a:ea typeface="Calibri"/>
                          <a:cs typeface="Times New Roman" pitchFamily="18" charset="0"/>
                        </a:rPr>
                        <a:t>H</a:t>
                      </a:r>
                      <a:r>
                        <a:rPr lang="ru-RU" sz="2400" baseline="-25000" dirty="0">
                          <a:latin typeface="+mj-lt"/>
                          <a:ea typeface="Calibri"/>
                          <a:cs typeface="Times New Roman" pitchFamily="18" charset="0"/>
                        </a:rPr>
                        <a:t>2n−2</a:t>
                      </a:r>
                      <a:endParaRPr lang="ru-RU" sz="2400" dirty="0">
                        <a:latin typeface="+mj-lt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+mj-lt"/>
                          <a:ea typeface="Calibri"/>
                          <a:cs typeface="Times New Roman" pitchFamily="18" charset="0"/>
                        </a:rPr>
                        <a:t>—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Обычно </a:t>
            </a:r>
            <a:r>
              <a:rPr lang="ru-RU" sz="4000" b="1" dirty="0"/>
              <a:t>решение этих задач не представляет особых сложностей, однако часто выпускники теряют баллы на этой задаче.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0270" t="29358" r="35202" b="23290"/>
          <a:stretch>
            <a:fillRect/>
          </a:stretch>
        </p:blipFill>
        <p:spPr bwMode="auto">
          <a:xfrm>
            <a:off x="214282" y="142852"/>
            <a:ext cx="8643998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0270" t="21466" r="36189" b="28025"/>
          <a:stretch>
            <a:fillRect/>
          </a:stretch>
        </p:blipFill>
        <p:spPr bwMode="auto">
          <a:xfrm>
            <a:off x="214282" y="214290"/>
            <a:ext cx="8715436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Источники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>
                <a:hlinkClick r:id="rId2"/>
              </a:rPr>
              <a:t>http://ege-study.ru/materialy-ege/ximiya-chast-s-zadacha-s5-opredelenie-formul-organicheskix-veshhestv/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b="1" dirty="0" smtClean="0"/>
              <a:t>Автор:</a:t>
            </a:r>
            <a:r>
              <a:rPr lang="ru-RU" dirty="0" smtClean="0"/>
              <a:t> Калитина Тамара Михайловна </a:t>
            </a:r>
          </a:p>
          <a:p>
            <a:r>
              <a:rPr lang="ru-RU" b="1" dirty="0" smtClean="0"/>
              <a:t>Место работы:</a:t>
            </a:r>
            <a:r>
              <a:rPr lang="ru-RU" dirty="0" smtClean="0"/>
              <a:t> МБОУ СОШ №2 с.Александров-Гай    Саратовской области</a:t>
            </a:r>
          </a:p>
          <a:p>
            <a:r>
              <a:rPr lang="ru-RU" b="1" dirty="0" smtClean="0"/>
              <a:t>Должность:</a:t>
            </a:r>
            <a:r>
              <a:rPr lang="ru-RU" dirty="0" smtClean="0"/>
              <a:t> учитель химии</a:t>
            </a:r>
          </a:p>
          <a:p>
            <a:r>
              <a:rPr lang="ru-RU" b="1" dirty="0" smtClean="0"/>
              <a:t>Мини-сайт </a:t>
            </a:r>
            <a:r>
              <a:rPr lang="ru-RU" b="1" u="sng" dirty="0" smtClean="0">
                <a:hlinkClick r:id="rId2"/>
              </a:rPr>
              <a:t>http://www.nsportal.ru/kalitina-tamara-mikhailovna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Дополнительные сведения:</a:t>
            </a:r>
            <a:r>
              <a:rPr lang="ru-RU" dirty="0" smtClean="0"/>
              <a:t> </a:t>
            </a:r>
            <a:r>
              <a:rPr lang="ru-RU" b="1" dirty="0" smtClean="0"/>
              <a:t>сайт </a:t>
            </a:r>
            <a:r>
              <a:rPr lang="ru-RU" b="1" u="sng" dirty="0" smtClean="0">
                <a:hlinkClick r:id="rId3"/>
              </a:rPr>
              <a:t>http://kalitina.okis.ru/</a:t>
            </a:r>
            <a:r>
              <a:rPr lang="ru-RU" b="1" dirty="0" smtClean="0"/>
              <a:t> 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1" descr="http://kalitina.okis.ru/img/kalitina/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214290"/>
            <a:ext cx="1440929" cy="169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>
                <a:solidFill>
                  <a:srgbClr val="FF0000"/>
                </a:solidFill>
              </a:rPr>
              <a:t>Причин бывает несколько: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dirty="0" smtClean="0"/>
              <a:t>Некорректное </a:t>
            </a:r>
            <a:r>
              <a:rPr lang="ru-RU" b="1" dirty="0"/>
              <a:t>оформление;</a:t>
            </a:r>
          </a:p>
          <a:p>
            <a:pPr lvl="0"/>
            <a:r>
              <a:rPr lang="ru-RU" b="1" dirty="0"/>
              <a:t>Решение не математическим путем, а методом перебора;</a:t>
            </a:r>
          </a:p>
          <a:p>
            <a:pPr lvl="0"/>
            <a:r>
              <a:rPr lang="ru-RU" b="1" dirty="0"/>
              <a:t>Неверно составленная общая формула вещества;</a:t>
            </a:r>
          </a:p>
          <a:p>
            <a:pPr lvl="0"/>
            <a:r>
              <a:rPr lang="ru-RU" b="1" dirty="0"/>
              <a:t>Ошибки в уравнении реакции с участием вещества, записанного в общем виде.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Типы задач в задании С5.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b="1" dirty="0" smtClean="0"/>
              <a:t>    Задачи на определение формулы органического вещества бывают нескольких видов:</a:t>
            </a:r>
            <a:r>
              <a:rPr lang="ru-RU" b="1" dirty="0"/>
              <a:t> </a:t>
            </a:r>
            <a:endParaRPr lang="ru-RU" b="1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/>
              <a:t>Определение </a:t>
            </a:r>
            <a:r>
              <a:rPr lang="ru-RU" b="1" dirty="0"/>
              <a:t>формулы вещества по массовым долям химических элементов или по общей формуле вещества;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/>
              <a:t>Определение формулы вещества по продуктам сгорания;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/>
              <a:t>Определение формулы вещества по химическим свойствам.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Необходимые теоретические сведения</a:t>
            </a:r>
            <a:endParaRPr lang="ru-RU" sz="6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b="1" dirty="0" smtClean="0"/>
              <a:t>Массовая доля элемента в веществе</a:t>
            </a:r>
          </a:p>
          <a:p>
            <a:pPr marL="514350" indent="-514350">
              <a:buAutoNum type="arabicParenR"/>
            </a:pPr>
            <a:r>
              <a:rPr lang="ru-RU" b="1" dirty="0" smtClean="0"/>
              <a:t>Молекулярная и простейшая формула вещества</a:t>
            </a:r>
          </a:p>
          <a:p>
            <a:pPr marL="514350" indent="-514350">
              <a:buAutoNum type="arabicParenR"/>
            </a:pPr>
            <a:r>
              <a:rPr lang="ru-RU" b="1" dirty="0" smtClean="0"/>
              <a:t>Относительная плотность газа Х по газу У — </a:t>
            </a:r>
            <a:r>
              <a:rPr lang="ru-RU" b="1" dirty="0" err="1" smtClean="0"/>
              <a:t>D</a:t>
            </a:r>
            <a:r>
              <a:rPr lang="ru-RU" b="1" baseline="-25000" dirty="0" err="1" smtClean="0"/>
              <a:t>поУ</a:t>
            </a:r>
            <a:r>
              <a:rPr lang="ru-RU" b="1" dirty="0" smtClean="0"/>
              <a:t>(Х)</a:t>
            </a:r>
          </a:p>
          <a:p>
            <a:pPr marL="514350" indent="-514350">
              <a:buAutoNum type="arabicParenR"/>
            </a:pPr>
            <a:r>
              <a:rPr lang="ru-RU" b="1" dirty="0" smtClean="0"/>
              <a:t>Абсолютная плотность газа при нормальных условиях</a:t>
            </a:r>
          </a:p>
          <a:p>
            <a:pPr marL="514350" indent="-514350">
              <a:buAutoNum type="arabicParenR"/>
            </a:pPr>
            <a:r>
              <a:rPr lang="ru-RU" b="1" dirty="0" smtClean="0"/>
              <a:t>Общие формулы веществ разных классов</a:t>
            </a:r>
          </a:p>
          <a:p>
            <a:pPr marL="514350" indent="-514350">
              <a:buAutoNum type="arabicParenR"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1) Массовая доля элемента в веществе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</a:rPr>
              <a:t>Массовая доля элемента — это его содержание в веществе в процентах по массе.</a:t>
            </a:r>
            <a:endParaRPr lang="ru-RU" sz="5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Например,</a:t>
            </a:r>
            <a:r>
              <a:rPr lang="ru-RU" sz="3200" b="1" dirty="0" smtClean="0"/>
              <a:t> в веществе состава С</a:t>
            </a:r>
            <a:r>
              <a:rPr lang="ru-RU" sz="3200" b="1" baseline="-25000" dirty="0" smtClean="0"/>
              <a:t>2</a:t>
            </a:r>
            <a:r>
              <a:rPr lang="ru-RU" sz="3200" b="1" dirty="0" smtClean="0"/>
              <a:t>Н</a:t>
            </a:r>
            <a:r>
              <a:rPr lang="ru-RU" sz="3200" b="1" baseline="-25000" dirty="0" smtClean="0"/>
              <a:t>4</a:t>
            </a:r>
            <a:r>
              <a:rPr lang="ru-RU" sz="3200" b="1" dirty="0" smtClean="0"/>
              <a:t> содержится 2 атома углерода и 4 атома водорода.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/>
          <a:lstStyle/>
          <a:p>
            <a:r>
              <a:rPr lang="ru-RU" dirty="0" smtClean="0"/>
              <a:t>Если взять 1 молекулу такого вещества, то его молекулярная масса будет равна:</a:t>
            </a:r>
            <a:br>
              <a:rPr lang="ru-RU" dirty="0" smtClean="0"/>
            </a:br>
            <a:r>
              <a:rPr lang="ru-RU" dirty="0" err="1" smtClean="0"/>
              <a:t>Мr</a:t>
            </a:r>
            <a:r>
              <a:rPr lang="ru-RU" dirty="0" smtClean="0"/>
              <a:t>(С</a:t>
            </a:r>
            <a:r>
              <a:rPr lang="ru-RU" baseline="-25000" dirty="0" smtClean="0"/>
              <a:t>2</a:t>
            </a:r>
            <a:r>
              <a:rPr lang="ru-RU" dirty="0" smtClean="0"/>
              <a:t>Н</a:t>
            </a:r>
            <a:r>
              <a:rPr lang="ru-RU" baseline="-25000" dirty="0" smtClean="0"/>
              <a:t>4</a:t>
            </a:r>
            <a:r>
              <a:rPr lang="ru-RU" dirty="0" smtClean="0"/>
              <a:t>) = 2 • 12 + 4 • 1 = 28 </a:t>
            </a:r>
            <a:r>
              <a:rPr lang="ru-RU" dirty="0" err="1" smtClean="0"/>
              <a:t>а.е.м</a:t>
            </a:r>
            <a:r>
              <a:rPr lang="ru-RU" dirty="0" smtClean="0"/>
              <a:t>. и там содержится 2 • 12 </a:t>
            </a:r>
            <a:r>
              <a:rPr lang="ru-RU" dirty="0" err="1" smtClean="0"/>
              <a:t>а.е.м</a:t>
            </a:r>
            <a:r>
              <a:rPr lang="ru-RU" dirty="0" smtClean="0"/>
              <a:t>. углерода.</a:t>
            </a:r>
          </a:p>
          <a:p>
            <a:r>
              <a:rPr lang="ru-RU" dirty="0" smtClean="0"/>
              <a:t>Чтобы найти массовую долю углерода в этом веществе, надо его массу разделить на массу всего вещества:</a:t>
            </a:r>
            <a:br>
              <a:rPr lang="ru-RU" dirty="0" smtClean="0"/>
            </a:br>
            <a:r>
              <a:rPr lang="ru-RU" dirty="0" err="1" smtClean="0"/>
              <a:t>ω</a:t>
            </a:r>
            <a:r>
              <a:rPr lang="ru-RU" dirty="0" smtClean="0"/>
              <a:t>(C) = 12 • 2 / 28 = 0,857 или 85,7%.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sz="4300" b="1" dirty="0" smtClean="0"/>
              <a:t>Если вещество имеет общую формулу </a:t>
            </a:r>
            <a:r>
              <a:rPr lang="ru-RU" sz="4300" b="1" dirty="0" err="1" smtClean="0">
                <a:solidFill>
                  <a:srgbClr val="FF0000"/>
                </a:solidFill>
              </a:rPr>
              <a:t>С</a:t>
            </a:r>
            <a:r>
              <a:rPr lang="ru-RU" sz="4300" b="1" baseline="-25000" dirty="0" err="1" smtClean="0">
                <a:solidFill>
                  <a:srgbClr val="FF0000"/>
                </a:solidFill>
              </a:rPr>
              <a:t>х</a:t>
            </a:r>
            <a:r>
              <a:rPr lang="ru-RU" sz="4300" b="1" dirty="0" err="1" smtClean="0">
                <a:solidFill>
                  <a:srgbClr val="FF0000"/>
                </a:solidFill>
              </a:rPr>
              <a:t>Н</a:t>
            </a:r>
            <a:r>
              <a:rPr lang="ru-RU" sz="4300" b="1" baseline="-25000" dirty="0" err="1" smtClean="0">
                <a:solidFill>
                  <a:srgbClr val="FF0000"/>
                </a:solidFill>
              </a:rPr>
              <a:t>у</a:t>
            </a:r>
            <a:r>
              <a:rPr lang="ru-RU" sz="4300" b="1" dirty="0" err="1" smtClean="0">
                <a:solidFill>
                  <a:srgbClr val="FF0000"/>
                </a:solidFill>
              </a:rPr>
              <a:t>О</a:t>
            </a:r>
            <a:r>
              <a:rPr lang="ru-RU" sz="4300" b="1" baseline="-25000" dirty="0" err="1" smtClean="0">
                <a:solidFill>
                  <a:srgbClr val="FF0000"/>
                </a:solidFill>
              </a:rPr>
              <a:t>z</a:t>
            </a:r>
            <a:r>
              <a:rPr lang="ru-RU" sz="4300" b="1" dirty="0" smtClean="0"/>
              <a:t>, то массовые доли каждого их атомов так же равны отношению их массы к массе всего вещества.</a:t>
            </a:r>
          </a:p>
          <a:p>
            <a:pPr>
              <a:buNone/>
            </a:pPr>
            <a:r>
              <a:rPr lang="ru-RU" sz="4300" b="1" dirty="0"/>
              <a:t> </a:t>
            </a:r>
            <a:r>
              <a:rPr lang="ru-RU" sz="4300" b="1" dirty="0" smtClean="0"/>
              <a:t>  Масса </a:t>
            </a:r>
            <a:r>
              <a:rPr lang="ru-RU" sz="4300" b="1" dirty="0" err="1" smtClean="0">
                <a:solidFill>
                  <a:srgbClr val="FF0000"/>
                </a:solidFill>
              </a:rPr>
              <a:t>х</a:t>
            </a:r>
            <a:r>
              <a:rPr lang="ru-RU" sz="4300" b="1" dirty="0" smtClean="0"/>
              <a:t> атомов </a:t>
            </a:r>
            <a:r>
              <a:rPr lang="ru-RU" sz="4300" b="1" dirty="0" smtClean="0">
                <a:solidFill>
                  <a:srgbClr val="FF0000"/>
                </a:solidFill>
              </a:rPr>
              <a:t>С</a:t>
            </a:r>
            <a:r>
              <a:rPr lang="ru-RU" sz="4300" b="1" dirty="0" smtClean="0"/>
              <a:t> равна — </a:t>
            </a:r>
            <a:r>
              <a:rPr lang="ru-RU" sz="4300" b="1" dirty="0" smtClean="0">
                <a:solidFill>
                  <a:srgbClr val="FF0000"/>
                </a:solidFill>
              </a:rPr>
              <a:t>12х</a:t>
            </a:r>
            <a:r>
              <a:rPr lang="ru-RU" sz="4300" b="1" dirty="0" smtClean="0"/>
              <a:t>, масса </a:t>
            </a:r>
            <a:r>
              <a:rPr lang="ru-RU" sz="4300" b="1" dirty="0" smtClean="0">
                <a:solidFill>
                  <a:srgbClr val="FF0000"/>
                </a:solidFill>
              </a:rPr>
              <a:t>у</a:t>
            </a:r>
            <a:r>
              <a:rPr lang="ru-RU" sz="4300" b="1" dirty="0" smtClean="0"/>
              <a:t> атомов </a:t>
            </a:r>
            <a:r>
              <a:rPr lang="ru-RU" sz="4300" b="1" dirty="0" smtClean="0">
                <a:solidFill>
                  <a:srgbClr val="FF0000"/>
                </a:solidFill>
              </a:rPr>
              <a:t>Н</a:t>
            </a:r>
            <a:r>
              <a:rPr lang="ru-RU" sz="4300" b="1" dirty="0" smtClean="0"/>
              <a:t> — </a:t>
            </a:r>
            <a:r>
              <a:rPr lang="ru-RU" sz="4300" b="1" dirty="0" smtClean="0">
                <a:solidFill>
                  <a:srgbClr val="FF0000"/>
                </a:solidFill>
              </a:rPr>
              <a:t>у</a:t>
            </a:r>
            <a:r>
              <a:rPr lang="ru-RU" sz="4300" b="1" dirty="0" smtClean="0"/>
              <a:t>, масса </a:t>
            </a:r>
            <a:r>
              <a:rPr lang="ru-RU" sz="4300" b="1" dirty="0" err="1" smtClean="0">
                <a:solidFill>
                  <a:srgbClr val="FF0000"/>
                </a:solidFill>
              </a:rPr>
              <a:t>z</a:t>
            </a:r>
            <a:r>
              <a:rPr lang="ru-RU" sz="4300" b="1" dirty="0" smtClean="0">
                <a:solidFill>
                  <a:srgbClr val="FF0000"/>
                </a:solidFill>
              </a:rPr>
              <a:t> </a:t>
            </a:r>
            <a:r>
              <a:rPr lang="ru-RU" sz="4300" b="1" dirty="0" smtClean="0"/>
              <a:t>атомов кислорода — </a:t>
            </a:r>
            <a:r>
              <a:rPr lang="ru-RU" sz="4300" b="1" dirty="0" smtClean="0">
                <a:solidFill>
                  <a:srgbClr val="FF0000"/>
                </a:solidFill>
              </a:rPr>
              <a:t>16z</a:t>
            </a:r>
            <a:r>
              <a:rPr lang="ru-RU" sz="4300" b="1" dirty="0" smtClean="0"/>
              <a:t>.</a:t>
            </a:r>
            <a:br>
              <a:rPr lang="ru-RU" sz="4300" b="1" dirty="0" smtClean="0"/>
            </a:br>
            <a:r>
              <a:rPr lang="ru-RU" sz="4300" b="1" dirty="0" smtClean="0"/>
              <a:t>Тогда</a:t>
            </a:r>
            <a:br>
              <a:rPr lang="ru-RU" sz="4300" b="1" dirty="0" smtClean="0"/>
            </a:br>
            <a:r>
              <a:rPr lang="ru-RU" sz="4300" b="1" dirty="0" err="1" smtClean="0">
                <a:solidFill>
                  <a:srgbClr val="FF0000"/>
                </a:solidFill>
              </a:rPr>
              <a:t>ω</a:t>
            </a:r>
            <a:r>
              <a:rPr lang="ru-RU" sz="4300" b="1" dirty="0" smtClean="0">
                <a:solidFill>
                  <a:srgbClr val="FF0000"/>
                </a:solidFill>
              </a:rPr>
              <a:t>(C) = 12 • </a:t>
            </a:r>
            <a:r>
              <a:rPr lang="ru-RU" sz="4300" b="1" dirty="0" err="1" smtClean="0">
                <a:solidFill>
                  <a:srgbClr val="FF0000"/>
                </a:solidFill>
              </a:rPr>
              <a:t>х</a:t>
            </a:r>
            <a:r>
              <a:rPr lang="ru-RU" sz="4300" b="1" dirty="0" smtClean="0">
                <a:solidFill>
                  <a:srgbClr val="FF0000"/>
                </a:solidFill>
              </a:rPr>
              <a:t> / (12х + у + 16z)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540</Words>
  <Application>Microsoft Office PowerPoint</Application>
  <PresentationFormat>Экран (4:3)</PresentationFormat>
  <Paragraphs>97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   Определение формул органических веществ Необходимые теоретические сведения  </vt:lpstr>
      <vt:lpstr>Слайд 2</vt:lpstr>
      <vt:lpstr> Причин бывает несколько: </vt:lpstr>
      <vt:lpstr>Типы задач в задании С5. </vt:lpstr>
      <vt:lpstr>Слайд 5</vt:lpstr>
      <vt:lpstr>План</vt:lpstr>
      <vt:lpstr> 1) Массовая доля элемента в веществе </vt:lpstr>
      <vt:lpstr>Например, в веществе состава С2Н4 содержится 2 атома углерода и 4 атома водорода.</vt:lpstr>
      <vt:lpstr>Слайд 9</vt:lpstr>
      <vt:lpstr> Если записать эту формулу в общем виде, то получится следующее выражение: </vt:lpstr>
      <vt:lpstr> 2) Молекулярная и простейшая формула вещества </vt:lpstr>
      <vt:lpstr>Примеры </vt:lpstr>
      <vt:lpstr>Слайд 13</vt:lpstr>
      <vt:lpstr>3) Относительная плотность газа Х по газу У — DпоУ(Х).</vt:lpstr>
      <vt:lpstr>Часто для расчетов используют относительные плотности газов по водороду и по воздуху.</vt:lpstr>
      <vt:lpstr>Относительная плотность газов по по воздуху</vt:lpstr>
      <vt:lpstr> 4) Абсолютная плотность газа при нормальных условиях </vt:lpstr>
      <vt:lpstr> 5)Общие формулы веществ разных классов </vt:lpstr>
      <vt:lpstr>Слайд 19</vt:lpstr>
      <vt:lpstr>Слайд 20</vt:lpstr>
      <vt:lpstr>Слайд 21</vt:lpstr>
      <vt:lpstr>Источники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Определение формул органических веществ.</dc:title>
  <dc:creator>XXXXX</dc:creator>
  <cp:lastModifiedBy>XXXXX</cp:lastModifiedBy>
  <cp:revision>9</cp:revision>
  <dcterms:created xsi:type="dcterms:W3CDTF">2018-01-08T11:13:10Z</dcterms:created>
  <dcterms:modified xsi:type="dcterms:W3CDTF">2018-01-08T11:57:23Z</dcterms:modified>
</cp:coreProperties>
</file>