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57" r:id="rId24"/>
    <p:sldId id="25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3DCC8-DF2C-412C-8D1C-38B7A63F27DC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D5DB-9B17-41FD-9797-010216786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3DCC8-DF2C-412C-8D1C-38B7A63F27DC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D5DB-9B17-41FD-9797-010216786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3DCC8-DF2C-412C-8D1C-38B7A63F27DC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D5DB-9B17-41FD-9797-010216786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3DCC8-DF2C-412C-8D1C-38B7A63F27DC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D5DB-9B17-41FD-9797-010216786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3DCC8-DF2C-412C-8D1C-38B7A63F27DC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D5DB-9B17-41FD-9797-010216786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3DCC8-DF2C-412C-8D1C-38B7A63F27DC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D5DB-9B17-41FD-9797-010216786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3DCC8-DF2C-412C-8D1C-38B7A63F27DC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D5DB-9B17-41FD-9797-010216786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3DCC8-DF2C-412C-8D1C-38B7A63F27DC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D5DB-9B17-41FD-9797-010216786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3DCC8-DF2C-412C-8D1C-38B7A63F27DC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D5DB-9B17-41FD-9797-010216786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3DCC8-DF2C-412C-8D1C-38B7A63F27DC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D5DB-9B17-41FD-9797-010216786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3DCC8-DF2C-412C-8D1C-38B7A63F27DC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D5DB-9B17-41FD-9797-010216786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3DCC8-DF2C-412C-8D1C-38B7A63F27DC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AD5DB-9B17-41FD-9797-010216786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ege-study.ru/materialy-ege/ximiya-chast-s-zadacha-s5-opredelenie-formul-organicheskix-veshhestv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kalitina.okis.ru/" TargetMode="External"/><Relationship Id="rId2" Type="http://schemas.openxmlformats.org/officeDocument/2006/relationships/hyperlink" Target="http://www.nsportal.ru/kalitina-tamara-mikhailovn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Определение формул органических веществ </a:t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Определение </a:t>
            </a:r>
            <a:r>
              <a:rPr lang="ru-RU" b="1" dirty="0">
                <a:solidFill>
                  <a:srgbClr val="FF0000"/>
                </a:solidFill>
              </a:rPr>
              <a:t>формул веществ по продуктам сгорания.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Задачи С 5</a:t>
            </a:r>
          </a:p>
          <a:p>
            <a:r>
              <a:rPr lang="ru-RU" b="1" dirty="0" smtClean="0"/>
              <a:t>Подготовка к ЕГЭ</a:t>
            </a:r>
          </a:p>
          <a:p>
            <a:r>
              <a:rPr lang="ru-RU" b="1" dirty="0" smtClean="0"/>
              <a:t>Лекция №3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D:\ТАМАРА\D9 презентации все\картинки\картинки анемешки\Animated\J007613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143380"/>
            <a:ext cx="21240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92500"/>
          </a:bodyPr>
          <a:lstStyle/>
          <a:p>
            <a:pPr lvl="0"/>
            <a:r>
              <a:rPr lang="ru-RU" b="1" dirty="0">
                <a:solidFill>
                  <a:srgbClr val="FF0000"/>
                </a:solidFill>
              </a:rPr>
              <a:t>Проверяем наличие в веществе кислорода. </a:t>
            </a:r>
            <a:r>
              <a:rPr lang="ru-RU" b="1" dirty="0"/>
              <a:t>Для этого из массы всего исходного вещества надо вычесть массы С и Н.</a:t>
            </a:r>
            <a:br>
              <a:rPr lang="ru-RU" b="1" dirty="0"/>
            </a:br>
            <a:r>
              <a:rPr lang="ru-RU" b="1" dirty="0" err="1"/>
              <a:t>m</a:t>
            </a:r>
            <a:r>
              <a:rPr lang="ru-RU" b="1" dirty="0"/>
              <a:t>(C) = 0,7 • 12 = 8,4 г, </a:t>
            </a:r>
            <a:r>
              <a:rPr lang="ru-RU" b="1" dirty="0" err="1"/>
              <a:t>m</a:t>
            </a:r>
            <a:r>
              <a:rPr lang="ru-RU" b="1" dirty="0"/>
              <a:t>(H) = 1,4 • 1 = 1,4 г</a:t>
            </a:r>
            <a:br>
              <a:rPr lang="ru-RU" b="1" dirty="0"/>
            </a:br>
            <a:r>
              <a:rPr lang="ru-RU" b="1" dirty="0"/>
              <a:t>Масса всего вещества 9,8 г.</a:t>
            </a:r>
            <a:br>
              <a:rPr lang="ru-RU" b="1" dirty="0"/>
            </a:br>
            <a:r>
              <a:rPr lang="ru-RU" b="1" dirty="0" err="1"/>
              <a:t>m</a:t>
            </a:r>
            <a:r>
              <a:rPr lang="ru-RU" b="1" dirty="0"/>
              <a:t>(O) = 9,8 − 8,4 − 1,4 = 0, т.е.в данном веществе нет атомов кислорода.</a:t>
            </a:r>
            <a:br>
              <a:rPr lang="ru-RU" b="1" dirty="0"/>
            </a:br>
            <a:r>
              <a:rPr lang="ru-RU" b="1" dirty="0"/>
              <a:t>Если бы кислород в данном веществе присутствовал, то по его массе можно было бы найти количество вещества и рассчитывать простейшую формулу, исходя из наличия трёх разных атомов.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b="1" dirty="0" smtClean="0"/>
              <a:t>4.Дальнейшие </a:t>
            </a:r>
            <a:r>
              <a:rPr lang="ru-RU" b="1" dirty="0"/>
              <a:t>действия вам уже знакомы: поиск </a:t>
            </a:r>
            <a:r>
              <a:rPr lang="ru-RU" b="1" dirty="0">
                <a:solidFill>
                  <a:srgbClr val="FF0000"/>
                </a:solidFill>
              </a:rPr>
              <a:t>простейшей и истинной формул</a:t>
            </a:r>
            <a:r>
              <a:rPr lang="ru-RU" b="1" dirty="0"/>
              <a:t>.</a:t>
            </a:r>
            <a:br>
              <a:rPr lang="ru-RU" b="1" dirty="0"/>
            </a:br>
            <a:r>
              <a:rPr lang="ru-RU" b="1" dirty="0"/>
              <a:t>С : Н = 0,7 : 1,4 = 1 : 2</a:t>
            </a:r>
            <a:br>
              <a:rPr lang="ru-RU" b="1" dirty="0"/>
            </a:br>
            <a:r>
              <a:rPr lang="ru-RU" b="1" dirty="0">
                <a:solidFill>
                  <a:srgbClr val="FF0000"/>
                </a:solidFill>
              </a:rPr>
              <a:t>Простейшая формула СН</a:t>
            </a:r>
            <a:r>
              <a:rPr lang="ru-RU" b="1" baseline="-25000" dirty="0">
                <a:solidFill>
                  <a:srgbClr val="FF0000"/>
                </a:solidFill>
              </a:rPr>
              <a:t>2</a:t>
            </a:r>
            <a:r>
              <a:rPr lang="ru-RU" b="1" dirty="0">
                <a:solidFill>
                  <a:srgbClr val="FF000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b="1" dirty="0" smtClean="0"/>
              <a:t>5. Истинную </a:t>
            </a:r>
            <a:r>
              <a:rPr lang="ru-RU" b="1" dirty="0"/>
              <a:t>молярную массу ищем по относительной плотности газа по азоту (не забудьте, что азот состоит из </a:t>
            </a:r>
            <a:r>
              <a:rPr lang="ru-RU" b="1" dirty="0">
                <a:solidFill>
                  <a:srgbClr val="FF0000"/>
                </a:solidFill>
              </a:rPr>
              <a:t>двухатомных </a:t>
            </a:r>
            <a:r>
              <a:rPr lang="ru-RU" b="1" dirty="0"/>
              <a:t>молекул N</a:t>
            </a:r>
            <a:r>
              <a:rPr lang="ru-RU" b="1" baseline="-25000" dirty="0"/>
              <a:t>2</a:t>
            </a:r>
            <a:r>
              <a:rPr lang="ru-RU" b="1" dirty="0"/>
              <a:t> и его молярная масса 28 г/моль):</a:t>
            </a:r>
            <a:br>
              <a:rPr lang="ru-RU" b="1" dirty="0"/>
            </a:br>
            <a:r>
              <a:rPr lang="ru-RU" b="1" dirty="0" err="1"/>
              <a:t>M</a:t>
            </a:r>
            <a:r>
              <a:rPr lang="ru-RU" b="1" baseline="-25000" dirty="0" err="1"/>
              <a:t>ист</a:t>
            </a:r>
            <a:r>
              <a:rPr lang="ru-RU" b="1" baseline="-25000" dirty="0"/>
              <a:t>.</a:t>
            </a:r>
            <a:r>
              <a:rPr lang="ru-RU" b="1" dirty="0"/>
              <a:t> = </a:t>
            </a:r>
            <a:r>
              <a:rPr lang="ru-RU" b="1" dirty="0" err="1"/>
              <a:t>D</a:t>
            </a:r>
            <a:r>
              <a:rPr lang="ru-RU" b="1" baseline="-25000" dirty="0" err="1"/>
              <a:t>по</a:t>
            </a:r>
            <a:r>
              <a:rPr lang="ru-RU" b="1" baseline="-25000" dirty="0"/>
              <a:t> N2</a:t>
            </a:r>
            <a:r>
              <a:rPr lang="ru-RU" b="1" dirty="0"/>
              <a:t> • M</a:t>
            </a:r>
            <a:r>
              <a:rPr lang="ru-RU" b="1" baseline="-25000" dirty="0"/>
              <a:t>(N2)</a:t>
            </a:r>
            <a:r>
              <a:rPr lang="ru-RU" b="1" dirty="0"/>
              <a:t> = 2 • 28 = 56 г/моль.</a:t>
            </a:r>
            <a:br>
              <a:rPr lang="ru-RU" b="1" dirty="0"/>
            </a:br>
            <a:r>
              <a:rPr lang="ru-RU" b="1" dirty="0" err="1"/>
              <a:t>Истиная</a:t>
            </a:r>
            <a:r>
              <a:rPr lang="ru-RU" b="1" dirty="0"/>
              <a:t> формула СН</a:t>
            </a:r>
            <a:r>
              <a:rPr lang="ru-RU" b="1" baseline="-25000" dirty="0"/>
              <a:t>2</a:t>
            </a:r>
            <a:r>
              <a:rPr lang="ru-RU" b="1" dirty="0"/>
              <a:t>, её молярная масса 14.</a:t>
            </a:r>
            <a:br>
              <a:rPr lang="ru-RU" b="1" dirty="0"/>
            </a:br>
            <a:r>
              <a:rPr lang="ru-RU" b="1" dirty="0"/>
              <a:t>56 / 14 = 4.</a:t>
            </a:r>
            <a:br>
              <a:rPr lang="ru-RU" b="1" dirty="0"/>
            </a:br>
            <a:r>
              <a:rPr lang="ru-RU" b="1" dirty="0"/>
              <a:t>Истинная формула С</a:t>
            </a:r>
            <a:r>
              <a:rPr lang="ru-RU" b="1" baseline="-25000" dirty="0"/>
              <a:t>4</a:t>
            </a:r>
            <a:r>
              <a:rPr lang="ru-RU" b="1" dirty="0"/>
              <a:t>Н</a:t>
            </a:r>
            <a:r>
              <a:rPr lang="ru-RU" b="1" baseline="-25000" dirty="0"/>
              <a:t>8</a:t>
            </a:r>
            <a:r>
              <a:rPr lang="ru-RU" b="1" dirty="0"/>
              <a:t>.</a:t>
            </a:r>
          </a:p>
          <a:p>
            <a:r>
              <a:rPr lang="ru-RU" b="1" dirty="0"/>
              <a:t>Ответ: С</a:t>
            </a:r>
            <a:r>
              <a:rPr lang="ru-RU" b="1" baseline="-25000" dirty="0"/>
              <a:t>4</a:t>
            </a:r>
            <a:r>
              <a:rPr lang="ru-RU" b="1" dirty="0"/>
              <a:t>Н</a:t>
            </a:r>
            <a:r>
              <a:rPr lang="ru-RU" b="1" baseline="-25000" dirty="0"/>
              <a:t>8</a:t>
            </a:r>
            <a:r>
              <a:rPr lang="ru-RU" b="1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Пример 7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lvl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3600" b="1" dirty="0"/>
              <a:t>Определите молекулярную формулу вещества, при сгорании 9 г которого образовалось 17,6 г CO</a:t>
            </a:r>
            <a:r>
              <a:rPr lang="ru-RU" sz="3600" b="1" baseline="-25000" dirty="0"/>
              <a:t>2</a:t>
            </a:r>
            <a:r>
              <a:rPr lang="ru-RU" sz="3600" b="1" dirty="0"/>
              <a:t>, 12,6 г воды и азот. Относительная плотность этого вещества по водороду — 22,5. Определить молекулярную формулу вещества.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Решение примера 7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 lvl="0">
              <a:buNone/>
            </a:pPr>
            <a:r>
              <a:rPr lang="ru-RU" b="1" dirty="0" smtClean="0"/>
              <a:t>1. Вещество </a:t>
            </a:r>
            <a:r>
              <a:rPr lang="ru-RU" b="1" dirty="0"/>
              <a:t>содержит атомы С,Н и N. Так как масса азота в продуктах сгорания не дана, её надо будет рассчитывать, исходя из массы всего органического вещества.</a:t>
            </a:r>
            <a:br>
              <a:rPr lang="ru-RU" b="1" dirty="0"/>
            </a:br>
            <a:r>
              <a:rPr lang="ru-RU" b="1" dirty="0"/>
              <a:t>Схема реакции горения:</a:t>
            </a:r>
            <a:br>
              <a:rPr lang="ru-RU" b="1" dirty="0"/>
            </a:br>
            <a:r>
              <a:rPr lang="ru-RU" b="1" dirty="0" err="1"/>
              <a:t>С</a:t>
            </a:r>
            <a:r>
              <a:rPr lang="ru-RU" b="1" baseline="-25000" dirty="0" err="1"/>
              <a:t>х</a:t>
            </a:r>
            <a:r>
              <a:rPr lang="ru-RU" b="1" dirty="0" err="1"/>
              <a:t>Н</a:t>
            </a:r>
            <a:r>
              <a:rPr lang="ru-RU" b="1" baseline="-25000" dirty="0" err="1"/>
              <a:t>у</a:t>
            </a:r>
            <a:r>
              <a:rPr lang="ru-RU" b="1" dirty="0" err="1"/>
              <a:t>N</a:t>
            </a:r>
            <a:r>
              <a:rPr lang="ru-RU" b="1" baseline="-25000" dirty="0" err="1"/>
              <a:t>z</a:t>
            </a:r>
            <a:r>
              <a:rPr lang="ru-RU" b="1" dirty="0"/>
              <a:t> + O</a:t>
            </a:r>
            <a:r>
              <a:rPr lang="ru-RU" b="1" baseline="-25000" dirty="0"/>
              <a:t>2</a:t>
            </a:r>
            <a:r>
              <a:rPr lang="ru-RU" b="1" dirty="0"/>
              <a:t> → CO</a:t>
            </a:r>
            <a:r>
              <a:rPr lang="ru-RU" b="1" baseline="-25000" dirty="0"/>
              <a:t>2</a:t>
            </a:r>
            <a:r>
              <a:rPr lang="ru-RU" b="1" dirty="0"/>
              <a:t> + H</a:t>
            </a:r>
            <a:r>
              <a:rPr lang="ru-RU" b="1" baseline="-25000" dirty="0"/>
              <a:t>2</a:t>
            </a:r>
            <a:r>
              <a:rPr lang="ru-RU" b="1" dirty="0"/>
              <a:t>O + N</a:t>
            </a:r>
            <a:r>
              <a:rPr lang="ru-RU" b="1" baseline="-25000" dirty="0"/>
              <a:t>2</a:t>
            </a: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lvl="0">
              <a:buNone/>
            </a:pPr>
            <a:r>
              <a:rPr lang="ru-RU" b="1" dirty="0" smtClean="0"/>
              <a:t>2.Находим </a:t>
            </a:r>
            <a:r>
              <a:rPr lang="ru-RU" b="1" dirty="0"/>
              <a:t>количества веществ CO</a:t>
            </a:r>
            <a:r>
              <a:rPr lang="ru-RU" b="1" baseline="-25000" dirty="0"/>
              <a:t>2</a:t>
            </a:r>
            <a:r>
              <a:rPr lang="ru-RU" b="1" dirty="0"/>
              <a:t> и H</a:t>
            </a:r>
            <a:r>
              <a:rPr lang="ru-RU" b="1" baseline="-25000" dirty="0"/>
              <a:t>2</a:t>
            </a:r>
            <a:r>
              <a:rPr lang="ru-RU" b="1" dirty="0"/>
              <a:t>O, и определяем, сколько моль атомов С и Н в них содержится:</a:t>
            </a:r>
          </a:p>
          <a:p>
            <a:r>
              <a:rPr lang="ru-RU" b="1" dirty="0" err="1"/>
              <a:t>ν</a:t>
            </a:r>
            <a:r>
              <a:rPr lang="ru-RU" b="1" dirty="0"/>
              <a:t>(CO</a:t>
            </a:r>
            <a:r>
              <a:rPr lang="ru-RU" b="1" baseline="-25000" dirty="0"/>
              <a:t>2</a:t>
            </a:r>
            <a:r>
              <a:rPr lang="ru-RU" b="1" dirty="0"/>
              <a:t>) = </a:t>
            </a:r>
            <a:r>
              <a:rPr lang="ru-RU" b="1" dirty="0" err="1"/>
              <a:t>m</a:t>
            </a:r>
            <a:r>
              <a:rPr lang="ru-RU" b="1" dirty="0"/>
              <a:t> / M = 17,6 / 44 = 0,4 моль.</a:t>
            </a:r>
            <a:br>
              <a:rPr lang="ru-RU" b="1" dirty="0"/>
            </a:br>
            <a:r>
              <a:rPr lang="ru-RU" b="1" dirty="0" err="1"/>
              <a:t>ν</a:t>
            </a:r>
            <a:r>
              <a:rPr lang="ru-RU" b="1" dirty="0"/>
              <a:t>(C) = 0,4 моль.</a:t>
            </a:r>
            <a:br>
              <a:rPr lang="ru-RU" b="1" dirty="0"/>
            </a:br>
            <a:r>
              <a:rPr lang="ru-RU" b="1" dirty="0" err="1"/>
              <a:t>ν</a:t>
            </a:r>
            <a:r>
              <a:rPr lang="ru-RU" b="1" dirty="0"/>
              <a:t>(Н</a:t>
            </a:r>
            <a:r>
              <a:rPr lang="ru-RU" b="1" baseline="-25000" dirty="0"/>
              <a:t>2</a:t>
            </a:r>
            <a:r>
              <a:rPr lang="ru-RU" b="1" dirty="0"/>
              <a:t>О) = </a:t>
            </a:r>
            <a:r>
              <a:rPr lang="ru-RU" b="1" dirty="0" err="1"/>
              <a:t>m</a:t>
            </a:r>
            <a:r>
              <a:rPr lang="ru-RU" b="1" dirty="0"/>
              <a:t> / M = 12,6 / 18 = 0,7 моль.</a:t>
            </a:r>
            <a:br>
              <a:rPr lang="ru-RU" b="1" dirty="0"/>
            </a:br>
            <a:r>
              <a:rPr lang="ru-RU" b="1" dirty="0" err="1"/>
              <a:t>ν</a:t>
            </a:r>
            <a:r>
              <a:rPr lang="ru-RU" b="1" dirty="0"/>
              <a:t>(H) = 0,7 • 2 = 1,4 моль.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b="1" dirty="0" smtClean="0"/>
              <a:t>3.</a:t>
            </a:r>
            <a:r>
              <a:rPr lang="ru-RU" b="1" dirty="0"/>
              <a:t> Находим массу азота в исходном веществе.</a:t>
            </a:r>
            <a:br>
              <a:rPr lang="ru-RU" b="1" dirty="0"/>
            </a:br>
            <a:r>
              <a:rPr lang="ru-RU" b="1" dirty="0"/>
              <a:t>Для этого из массы всего исходного вещества надо вычесть массы С и Н.</a:t>
            </a:r>
          </a:p>
          <a:p>
            <a:pPr>
              <a:buNone/>
            </a:pPr>
            <a:r>
              <a:rPr lang="ru-RU" b="1" dirty="0" err="1"/>
              <a:t>m</a:t>
            </a:r>
            <a:r>
              <a:rPr lang="ru-RU" b="1" dirty="0"/>
              <a:t>(C) = 0,4 • 12 = 4,8 г,</a:t>
            </a:r>
            <a:br>
              <a:rPr lang="ru-RU" b="1" dirty="0"/>
            </a:br>
            <a:r>
              <a:rPr lang="ru-RU" b="1" dirty="0" err="1"/>
              <a:t>m</a:t>
            </a:r>
            <a:r>
              <a:rPr lang="ru-RU" b="1" dirty="0"/>
              <a:t>(H) = 1,4 • 1 = 1,4 г</a:t>
            </a:r>
          </a:p>
          <a:p>
            <a:pPr>
              <a:buNone/>
            </a:pPr>
            <a:r>
              <a:rPr lang="ru-RU" b="1" dirty="0"/>
              <a:t>Масса всего вещества 9,8 г.</a:t>
            </a:r>
          </a:p>
          <a:p>
            <a:pPr>
              <a:buNone/>
            </a:pPr>
            <a:r>
              <a:rPr lang="ru-RU" b="1" dirty="0" err="1"/>
              <a:t>m</a:t>
            </a:r>
            <a:r>
              <a:rPr lang="ru-RU" b="1" dirty="0"/>
              <a:t>(N) = 9 − 4,8 − 1,4 = 2,8 г ,</a:t>
            </a:r>
            <a:br>
              <a:rPr lang="ru-RU" b="1" dirty="0"/>
            </a:br>
            <a:r>
              <a:rPr lang="ru-RU" b="1" dirty="0" err="1"/>
              <a:t>ν</a:t>
            </a:r>
            <a:r>
              <a:rPr lang="ru-RU" b="1" dirty="0"/>
              <a:t>(N) = </a:t>
            </a:r>
            <a:r>
              <a:rPr lang="ru-RU" b="1" dirty="0" err="1"/>
              <a:t>m</a:t>
            </a:r>
            <a:r>
              <a:rPr lang="ru-RU" b="1" dirty="0"/>
              <a:t> /M = 2,8 / 14 = 0,2 моль.</a:t>
            </a:r>
          </a:p>
          <a:p>
            <a:pPr>
              <a:buNone/>
            </a:pP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86478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4. </a:t>
            </a:r>
            <a:r>
              <a:rPr lang="ru-RU" b="1" dirty="0" smtClean="0"/>
              <a:t>C </a:t>
            </a:r>
            <a:r>
              <a:rPr lang="ru-RU" b="1" dirty="0"/>
              <a:t>: H : N = 0,4 : 1,4 : 0,2 = 2 : 7 : 1</a:t>
            </a:r>
            <a:br>
              <a:rPr lang="ru-RU" b="1" dirty="0"/>
            </a:br>
            <a:r>
              <a:rPr lang="ru-RU" b="1" dirty="0"/>
              <a:t>Простейшая формула — С</a:t>
            </a:r>
            <a:r>
              <a:rPr lang="ru-RU" b="1" baseline="-25000" dirty="0"/>
              <a:t>2</a:t>
            </a:r>
            <a:r>
              <a:rPr lang="ru-RU" b="1" dirty="0"/>
              <a:t>Н</a:t>
            </a:r>
            <a:r>
              <a:rPr lang="ru-RU" b="1" baseline="-25000" dirty="0"/>
              <a:t>7</a:t>
            </a:r>
            <a:r>
              <a:rPr lang="ru-RU" b="1" dirty="0"/>
              <a:t>N.</a:t>
            </a:r>
            <a:br>
              <a:rPr lang="ru-RU" b="1" dirty="0"/>
            </a:br>
            <a:r>
              <a:rPr lang="ru-RU" b="1" dirty="0"/>
              <a:t>Истинная молярная масса</a:t>
            </a:r>
            <a:br>
              <a:rPr lang="ru-RU" b="1" dirty="0"/>
            </a:br>
            <a:r>
              <a:rPr lang="ru-RU" b="1" dirty="0"/>
              <a:t>М = </a:t>
            </a:r>
            <a:r>
              <a:rPr lang="ru-RU" b="1" dirty="0" err="1"/>
              <a:t>D</a:t>
            </a:r>
            <a:r>
              <a:rPr lang="ru-RU" b="1" baseline="-25000" dirty="0" err="1"/>
              <a:t>по</a:t>
            </a:r>
            <a:r>
              <a:rPr lang="ru-RU" b="1" baseline="-25000" dirty="0"/>
              <a:t> Н2</a:t>
            </a:r>
            <a:r>
              <a:rPr lang="ru-RU" b="1" dirty="0"/>
              <a:t> • М(Н</a:t>
            </a:r>
            <a:r>
              <a:rPr lang="ru-RU" b="1" baseline="-25000" dirty="0"/>
              <a:t>2</a:t>
            </a:r>
            <a:r>
              <a:rPr lang="ru-RU" b="1" dirty="0"/>
              <a:t>) = 22,5 • 2 = 45 г/моль.</a:t>
            </a:r>
            <a:br>
              <a:rPr lang="ru-RU" b="1" dirty="0"/>
            </a:br>
            <a:r>
              <a:rPr lang="ru-RU" b="1" dirty="0"/>
              <a:t>Она совпадает с молярной массой, рассчитанной для простейшей формулы. То есть это и есть истинная формула вещества.</a:t>
            </a:r>
          </a:p>
          <a:p>
            <a:r>
              <a:rPr lang="ru-RU" b="1" dirty="0"/>
              <a:t>Ответ: С</a:t>
            </a:r>
            <a:r>
              <a:rPr lang="ru-RU" b="1" baseline="-25000" dirty="0"/>
              <a:t>2</a:t>
            </a:r>
            <a:r>
              <a:rPr lang="ru-RU" b="1" dirty="0"/>
              <a:t>Н</a:t>
            </a:r>
            <a:r>
              <a:rPr lang="ru-RU" b="1" baseline="-25000" dirty="0"/>
              <a:t>7</a:t>
            </a:r>
            <a:r>
              <a:rPr lang="ru-RU" b="1" dirty="0"/>
              <a:t>N.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Пример 8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Вещества содержит С, Н, О и S. При сгорании 11 г его выделилось 8,8 г CO</a:t>
            </a:r>
            <a:r>
              <a:rPr lang="ru-RU" b="1" baseline="-25000" dirty="0"/>
              <a:t>2</a:t>
            </a:r>
            <a:r>
              <a:rPr lang="ru-RU" b="1" dirty="0"/>
              <a:t>, 5,4 г Н</a:t>
            </a:r>
            <a:r>
              <a:rPr lang="ru-RU" b="1" baseline="-25000" dirty="0"/>
              <a:t>2</a:t>
            </a:r>
            <a:r>
              <a:rPr lang="ru-RU" b="1" dirty="0"/>
              <a:t>О, а сера была полностью переведена в сульфат бария, масса которого оказалась равна 23,3 г. Определить формулу вещества.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Решение примера 8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Формулу </a:t>
            </a:r>
            <a:r>
              <a:rPr lang="ru-RU" b="1" dirty="0"/>
              <a:t>заданного вещества можно представить как </a:t>
            </a:r>
            <a:r>
              <a:rPr lang="ru-RU" b="1" dirty="0" err="1"/>
              <a:t>C</a:t>
            </a:r>
            <a:r>
              <a:rPr lang="ru-RU" b="1" baseline="-25000" dirty="0" err="1"/>
              <a:t>x</a:t>
            </a:r>
            <a:r>
              <a:rPr lang="ru-RU" b="1" dirty="0" err="1"/>
              <a:t>H</a:t>
            </a:r>
            <a:r>
              <a:rPr lang="ru-RU" b="1" baseline="-25000" dirty="0" err="1"/>
              <a:t>y</a:t>
            </a:r>
            <a:r>
              <a:rPr lang="ru-RU" b="1" dirty="0" err="1"/>
              <a:t>S</a:t>
            </a:r>
            <a:r>
              <a:rPr lang="ru-RU" b="1" baseline="-25000" dirty="0" err="1"/>
              <a:t>z</a:t>
            </a:r>
            <a:r>
              <a:rPr lang="ru-RU" b="1" dirty="0" err="1"/>
              <a:t>O</a:t>
            </a:r>
            <a:r>
              <a:rPr lang="ru-RU" b="1" baseline="-25000" dirty="0" err="1"/>
              <a:t>k</a:t>
            </a:r>
            <a:r>
              <a:rPr lang="ru-RU" b="1" dirty="0"/>
              <a:t>. При его сжигании получается углекислый газ, вода и сернистый газ, который затем превращают в сульфат бария. Соответственно, вся сера из исходного вещества превращена в сульфат бария.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lnSpcReduction="10000"/>
          </a:bodyPr>
          <a:lstStyle/>
          <a:p>
            <a:r>
              <a:rPr lang="ru-RU" sz="4000" b="1" dirty="0"/>
              <a:t>В задачах на сгорание количества веществ элементов, входящих в исследуемое вещество, определяют по объёмам и массам продуктов сгорания — углекислого газа, воды, азота и других. </a:t>
            </a:r>
            <a:endParaRPr lang="ru-RU" sz="4000" b="1" dirty="0" smtClean="0"/>
          </a:p>
          <a:p>
            <a:r>
              <a:rPr lang="ru-RU" sz="4000" b="1" dirty="0" smtClean="0"/>
              <a:t>Остальное </a:t>
            </a:r>
            <a:r>
              <a:rPr lang="ru-RU" sz="4000" b="1" dirty="0"/>
              <a:t>решение — такое же, как и в первом типе задач.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/>
              <a:t>1.Находим количества веществ углекислого газа, воды и сульфата бария и соответствующих химических элементов из исследуемого вещества:</a:t>
            </a:r>
          </a:p>
          <a:p>
            <a:r>
              <a:rPr lang="ru-RU" b="1" dirty="0" err="1" smtClean="0"/>
              <a:t>ν</a:t>
            </a:r>
            <a:r>
              <a:rPr lang="ru-RU" b="1" dirty="0" smtClean="0"/>
              <a:t>(CO</a:t>
            </a:r>
            <a:r>
              <a:rPr lang="ru-RU" b="1" baseline="-25000" dirty="0" smtClean="0"/>
              <a:t>2</a:t>
            </a:r>
            <a:r>
              <a:rPr lang="ru-RU" b="1" dirty="0" smtClean="0"/>
              <a:t>) = </a:t>
            </a:r>
            <a:r>
              <a:rPr lang="ru-RU" b="1" dirty="0" err="1" smtClean="0"/>
              <a:t>m</a:t>
            </a:r>
            <a:r>
              <a:rPr lang="ru-RU" b="1" dirty="0" smtClean="0"/>
              <a:t>/M = 8,8/44 = 0,2 моль.</a:t>
            </a:r>
            <a:br>
              <a:rPr lang="ru-RU" b="1" dirty="0" smtClean="0"/>
            </a:br>
            <a:r>
              <a:rPr lang="ru-RU" b="1" dirty="0" err="1" smtClean="0"/>
              <a:t>ν</a:t>
            </a:r>
            <a:r>
              <a:rPr lang="ru-RU" b="1" dirty="0" smtClean="0"/>
              <a:t>(C) = 0,2 моль.</a:t>
            </a:r>
            <a:br>
              <a:rPr lang="ru-RU" b="1" dirty="0" smtClean="0"/>
            </a:br>
            <a:r>
              <a:rPr lang="ru-RU" b="1" dirty="0" err="1" smtClean="0"/>
              <a:t>ν</a:t>
            </a:r>
            <a:r>
              <a:rPr lang="ru-RU" b="1" dirty="0" smtClean="0"/>
              <a:t>(Н</a:t>
            </a:r>
            <a:r>
              <a:rPr lang="ru-RU" b="1" baseline="-25000" dirty="0" smtClean="0"/>
              <a:t>2</a:t>
            </a:r>
            <a:r>
              <a:rPr lang="ru-RU" b="1" dirty="0" smtClean="0"/>
              <a:t>О) = </a:t>
            </a:r>
            <a:r>
              <a:rPr lang="ru-RU" b="1" dirty="0" err="1" smtClean="0"/>
              <a:t>m</a:t>
            </a:r>
            <a:r>
              <a:rPr lang="ru-RU" b="1" dirty="0" smtClean="0"/>
              <a:t> / M = 5,4 / 18 = 0,3 моль.</a:t>
            </a:r>
            <a:br>
              <a:rPr lang="ru-RU" b="1" dirty="0" smtClean="0"/>
            </a:br>
            <a:r>
              <a:rPr lang="ru-RU" b="1" dirty="0" err="1" smtClean="0"/>
              <a:t>ν</a:t>
            </a:r>
            <a:r>
              <a:rPr lang="ru-RU" b="1" dirty="0" smtClean="0"/>
              <a:t>(H) = 0,6 моль.</a:t>
            </a:r>
            <a:br>
              <a:rPr lang="ru-RU" b="1" dirty="0" smtClean="0"/>
            </a:br>
            <a:r>
              <a:rPr lang="ru-RU" b="1" dirty="0" err="1" smtClean="0"/>
              <a:t>ν</a:t>
            </a:r>
            <a:r>
              <a:rPr lang="ru-RU" b="1" dirty="0" smtClean="0"/>
              <a:t>(BaSO</a:t>
            </a:r>
            <a:r>
              <a:rPr lang="ru-RU" b="1" baseline="-25000" dirty="0" smtClean="0"/>
              <a:t>4</a:t>
            </a:r>
            <a:r>
              <a:rPr lang="ru-RU" b="1" dirty="0" smtClean="0"/>
              <a:t>) = 23,3 / 233 = 0,1 моль.</a:t>
            </a:r>
            <a:br>
              <a:rPr lang="ru-RU" b="1" dirty="0" smtClean="0"/>
            </a:br>
            <a:r>
              <a:rPr lang="ru-RU" b="1" dirty="0" err="1" smtClean="0"/>
              <a:t>ν</a:t>
            </a:r>
            <a:r>
              <a:rPr lang="ru-RU" b="1" dirty="0" smtClean="0"/>
              <a:t>(S) = 0,1 моль.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 lvl="0">
              <a:buNone/>
            </a:pPr>
            <a:r>
              <a:rPr lang="ru-RU" b="1" dirty="0" smtClean="0"/>
              <a:t>2.Рассчитываем </a:t>
            </a:r>
            <a:r>
              <a:rPr lang="ru-RU" b="1" dirty="0"/>
              <a:t>предполагаемую массу кислорода в исходном веществе:</a:t>
            </a:r>
          </a:p>
          <a:p>
            <a:r>
              <a:rPr lang="ru-RU" b="1" dirty="0" err="1"/>
              <a:t>m</a:t>
            </a:r>
            <a:r>
              <a:rPr lang="ru-RU" b="1" dirty="0"/>
              <a:t>(C) = 0,2 • 12 = 2,4 г</a:t>
            </a:r>
            <a:br>
              <a:rPr lang="ru-RU" b="1" dirty="0"/>
            </a:br>
            <a:r>
              <a:rPr lang="ru-RU" b="1" dirty="0" err="1"/>
              <a:t>m</a:t>
            </a:r>
            <a:r>
              <a:rPr lang="ru-RU" b="1" dirty="0"/>
              <a:t>(H) = 0,6 • 1 = 0,6 г</a:t>
            </a:r>
            <a:br>
              <a:rPr lang="ru-RU" b="1" dirty="0"/>
            </a:br>
            <a:r>
              <a:rPr lang="ru-RU" b="1" dirty="0" err="1"/>
              <a:t>m</a:t>
            </a:r>
            <a:r>
              <a:rPr lang="ru-RU" b="1" dirty="0"/>
              <a:t>(S) = 0,1 • 32 = 3,2 г</a:t>
            </a:r>
            <a:br>
              <a:rPr lang="ru-RU" b="1" dirty="0"/>
            </a:br>
            <a:r>
              <a:rPr lang="ru-RU" b="1" dirty="0" err="1"/>
              <a:t>m</a:t>
            </a:r>
            <a:r>
              <a:rPr lang="ru-RU" b="1" dirty="0"/>
              <a:t>(O) = </a:t>
            </a:r>
            <a:r>
              <a:rPr lang="ru-RU" b="1" dirty="0" err="1"/>
              <a:t>m</a:t>
            </a:r>
            <a:r>
              <a:rPr lang="ru-RU" b="1" baseline="-25000" dirty="0" err="1"/>
              <a:t>вещества</a:t>
            </a:r>
            <a:r>
              <a:rPr lang="ru-RU" b="1" dirty="0"/>
              <a:t> − </a:t>
            </a:r>
            <a:r>
              <a:rPr lang="ru-RU" b="1" dirty="0" err="1"/>
              <a:t>m</a:t>
            </a:r>
            <a:r>
              <a:rPr lang="ru-RU" b="1" dirty="0"/>
              <a:t>(C) − </a:t>
            </a:r>
            <a:r>
              <a:rPr lang="ru-RU" b="1" dirty="0" err="1"/>
              <a:t>m</a:t>
            </a:r>
            <a:r>
              <a:rPr lang="ru-RU" b="1" dirty="0"/>
              <a:t>(H) − </a:t>
            </a:r>
            <a:r>
              <a:rPr lang="ru-RU" b="1" dirty="0" err="1"/>
              <a:t>m</a:t>
            </a:r>
            <a:r>
              <a:rPr lang="ru-RU" b="1" dirty="0"/>
              <a:t>(S) = 11 − 2,4 − 0,6 − 3,2 = 4,8 г,</a:t>
            </a:r>
            <a:br>
              <a:rPr lang="ru-RU" b="1" dirty="0"/>
            </a:br>
            <a:r>
              <a:rPr lang="ru-RU" b="1" dirty="0" err="1"/>
              <a:t>ν</a:t>
            </a:r>
            <a:r>
              <a:rPr lang="ru-RU" b="1" dirty="0"/>
              <a:t>(O) = </a:t>
            </a:r>
            <a:r>
              <a:rPr lang="ru-RU" b="1" dirty="0" err="1"/>
              <a:t>m</a:t>
            </a:r>
            <a:r>
              <a:rPr lang="ru-RU" b="1" dirty="0"/>
              <a:t> / M = 4,8 / 16 = 0,3 моль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ru-RU" b="1" dirty="0" smtClean="0"/>
              <a:t>3.Находим </a:t>
            </a:r>
            <a:r>
              <a:rPr lang="ru-RU" b="1" dirty="0"/>
              <a:t>мольное соотношение элементов в веществе:</a:t>
            </a:r>
            <a:br>
              <a:rPr lang="ru-RU" b="1" dirty="0"/>
            </a:br>
            <a:r>
              <a:rPr lang="ru-RU" b="1" dirty="0"/>
              <a:t>C : H : S : O = 0,2 : 0,6 : 0,1 : 0,3 = 2 : 6 : 1 : 3</a:t>
            </a:r>
            <a:br>
              <a:rPr lang="ru-RU" b="1" dirty="0"/>
            </a:br>
            <a:r>
              <a:rPr lang="ru-RU" b="1" dirty="0"/>
              <a:t>Формула вещества C</a:t>
            </a:r>
            <a:r>
              <a:rPr lang="ru-RU" b="1" baseline="-25000" dirty="0"/>
              <a:t>2</a:t>
            </a:r>
            <a:r>
              <a:rPr lang="ru-RU" b="1" dirty="0"/>
              <a:t>H</a:t>
            </a:r>
            <a:r>
              <a:rPr lang="ru-RU" b="1" baseline="-25000" dirty="0"/>
              <a:t>6</a:t>
            </a:r>
            <a:r>
              <a:rPr lang="ru-RU" b="1" dirty="0"/>
              <a:t>SO</a:t>
            </a:r>
            <a:r>
              <a:rPr lang="ru-RU" b="1" baseline="-25000" dirty="0"/>
              <a:t>3</a:t>
            </a:r>
            <a:r>
              <a:rPr lang="ru-RU" b="1" dirty="0"/>
              <a:t>.</a:t>
            </a:r>
            <a:br>
              <a:rPr lang="ru-RU" b="1" dirty="0"/>
            </a:br>
            <a:r>
              <a:rPr lang="ru-RU" b="1" dirty="0"/>
              <a:t>Надо отметить, что таким образом мы получили только простейшую формулу.</a:t>
            </a:r>
            <a:br>
              <a:rPr lang="ru-RU" b="1" dirty="0"/>
            </a:br>
            <a:r>
              <a:rPr lang="ru-RU" b="1" dirty="0"/>
              <a:t>Однако, полученная формула является истинной, поскольку при попытке удвоения этой формулы (С</a:t>
            </a:r>
            <a:r>
              <a:rPr lang="ru-RU" b="1" baseline="-25000" dirty="0"/>
              <a:t>4</a:t>
            </a:r>
            <a:r>
              <a:rPr lang="ru-RU" b="1" dirty="0"/>
              <a:t>Н</a:t>
            </a:r>
            <a:r>
              <a:rPr lang="ru-RU" b="1" baseline="-25000" dirty="0"/>
              <a:t>12</a:t>
            </a:r>
            <a:r>
              <a:rPr lang="ru-RU" b="1" dirty="0"/>
              <a:t>S</a:t>
            </a:r>
            <a:r>
              <a:rPr lang="ru-RU" b="1" baseline="-25000" dirty="0"/>
              <a:t>2</a:t>
            </a:r>
            <a:r>
              <a:rPr lang="ru-RU" b="1" dirty="0"/>
              <a:t>O</a:t>
            </a:r>
            <a:r>
              <a:rPr lang="ru-RU" b="1" baseline="-25000" dirty="0"/>
              <a:t>6</a:t>
            </a:r>
            <a:r>
              <a:rPr lang="ru-RU" b="1" dirty="0"/>
              <a:t>) получается, что на 4 атома углерода, помимо серы и кислорода, приходится 12 атомов Н, а это невозможно.</a:t>
            </a:r>
          </a:p>
          <a:p>
            <a:r>
              <a:rPr lang="ru-RU" b="1" dirty="0"/>
              <a:t>Ответ: C</a:t>
            </a:r>
            <a:r>
              <a:rPr lang="ru-RU" b="1" baseline="-25000" dirty="0"/>
              <a:t>2</a:t>
            </a:r>
            <a:r>
              <a:rPr lang="ru-RU" b="1" dirty="0"/>
              <a:t>H</a:t>
            </a:r>
            <a:r>
              <a:rPr lang="ru-RU" b="1" baseline="-25000" dirty="0"/>
              <a:t>6</a:t>
            </a:r>
            <a:r>
              <a:rPr lang="ru-RU" b="1" dirty="0"/>
              <a:t>SO</a:t>
            </a:r>
            <a:r>
              <a:rPr lang="ru-RU" b="1" baseline="-25000" dirty="0"/>
              <a:t>3</a:t>
            </a:r>
            <a:r>
              <a:rPr lang="ru-RU" b="1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Источники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>
                <a:hlinkClick r:id="rId2"/>
              </a:rPr>
              <a:t>http://ege-study.ru/materialy-ege/ximiya-chast-s-zadacha-s5-opredelenie-formul-organicheskix-veshhestv/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b="1" dirty="0" smtClean="0"/>
              <a:t>Автор:</a:t>
            </a:r>
            <a:r>
              <a:rPr lang="ru-RU" dirty="0" smtClean="0"/>
              <a:t> Калитина Тамара Михайловна </a:t>
            </a:r>
          </a:p>
          <a:p>
            <a:r>
              <a:rPr lang="ru-RU" b="1" dirty="0" smtClean="0"/>
              <a:t>Место работы:</a:t>
            </a:r>
            <a:r>
              <a:rPr lang="ru-RU" dirty="0" smtClean="0"/>
              <a:t> МБОУ СОШ №2 с.Александров-Гай    Саратовской области</a:t>
            </a:r>
          </a:p>
          <a:p>
            <a:r>
              <a:rPr lang="ru-RU" b="1" dirty="0" smtClean="0"/>
              <a:t>Должность:</a:t>
            </a:r>
            <a:r>
              <a:rPr lang="ru-RU" dirty="0" smtClean="0"/>
              <a:t> учитель химии</a:t>
            </a:r>
          </a:p>
          <a:p>
            <a:r>
              <a:rPr lang="ru-RU" b="1" dirty="0" smtClean="0"/>
              <a:t>Мини-сайт </a:t>
            </a:r>
            <a:r>
              <a:rPr lang="ru-RU" b="1" u="sng" dirty="0" smtClean="0">
                <a:hlinkClick r:id="rId2"/>
              </a:rPr>
              <a:t>http://www.nsportal.ru/kalitina-tamara-mikhailovna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Дополнительные сведения:</a:t>
            </a:r>
            <a:r>
              <a:rPr lang="ru-RU" dirty="0" smtClean="0"/>
              <a:t> </a:t>
            </a:r>
            <a:r>
              <a:rPr lang="ru-RU" b="1" dirty="0" smtClean="0"/>
              <a:t>сайт </a:t>
            </a:r>
            <a:r>
              <a:rPr lang="ru-RU" b="1" u="sng" dirty="0" smtClean="0">
                <a:hlinkClick r:id="rId3"/>
              </a:rPr>
              <a:t>http://kalitina.okis.ru/</a:t>
            </a:r>
            <a:r>
              <a:rPr lang="ru-RU" b="1" dirty="0" smtClean="0"/>
              <a:t>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1" descr="http://kalitina.okis.ru/img/kalitina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214290"/>
            <a:ext cx="1440929" cy="169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Пример 5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4000" b="1" dirty="0"/>
              <a:t>448 мл (н. у.) газообразного предельного нециклического углеводорода сожгли, и продукты реакции пропустили через избыток известковой воды, при этом образовалось 8 г осадка. Какой углеводород был взят?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Решение примера 5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 smtClean="0"/>
              <a:t>Общая </a:t>
            </a:r>
            <a:r>
              <a:rPr lang="ru-RU" b="1" dirty="0"/>
              <a:t>формула газообразного предельного нециклического углеводорода (</a:t>
            </a:r>
            <a:r>
              <a:rPr lang="ru-RU" b="1" dirty="0" err="1"/>
              <a:t>алкана</a:t>
            </a:r>
            <a:r>
              <a:rPr lang="ru-RU" b="1" dirty="0"/>
              <a:t>) — </a:t>
            </a:r>
            <a:r>
              <a:rPr lang="ru-RU" b="1" dirty="0">
                <a:solidFill>
                  <a:srgbClr val="FF0000"/>
                </a:solidFill>
              </a:rPr>
              <a:t>C</a:t>
            </a:r>
            <a:r>
              <a:rPr lang="ru-RU" b="1" baseline="-25000" dirty="0">
                <a:solidFill>
                  <a:srgbClr val="FF0000"/>
                </a:solidFill>
              </a:rPr>
              <a:t>n</a:t>
            </a:r>
            <a:r>
              <a:rPr lang="ru-RU" b="1" dirty="0">
                <a:solidFill>
                  <a:srgbClr val="FF0000"/>
                </a:solidFill>
              </a:rPr>
              <a:t>H</a:t>
            </a:r>
            <a:r>
              <a:rPr lang="ru-RU" b="1" baseline="-25000" dirty="0">
                <a:solidFill>
                  <a:srgbClr val="FF0000"/>
                </a:solidFill>
              </a:rPr>
              <a:t>2n+2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Тогда схема реакции сгорания выглядит так: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C</a:t>
            </a:r>
            <a:r>
              <a:rPr lang="ru-RU" b="1" baseline="-25000" dirty="0"/>
              <a:t>n</a:t>
            </a:r>
            <a:r>
              <a:rPr lang="ru-RU" b="1" dirty="0"/>
              <a:t>H</a:t>
            </a:r>
            <a:r>
              <a:rPr lang="ru-RU" b="1" baseline="-25000" dirty="0"/>
              <a:t>2n+2</a:t>
            </a:r>
            <a:r>
              <a:rPr lang="ru-RU" b="1" dirty="0"/>
              <a:t> + О</a:t>
            </a:r>
            <a:r>
              <a:rPr lang="ru-RU" b="1" baseline="-25000" dirty="0"/>
              <a:t>2</a:t>
            </a:r>
            <a:r>
              <a:rPr lang="ru-RU" b="1" dirty="0"/>
              <a:t> → CO</a:t>
            </a:r>
            <a:r>
              <a:rPr lang="ru-RU" b="1" baseline="-25000" dirty="0"/>
              <a:t>2</a:t>
            </a:r>
            <a:r>
              <a:rPr lang="ru-RU" b="1" dirty="0"/>
              <a:t> + H</a:t>
            </a:r>
            <a:r>
              <a:rPr lang="ru-RU" b="1" baseline="-25000" dirty="0"/>
              <a:t>2</a:t>
            </a:r>
            <a:r>
              <a:rPr lang="ru-RU" b="1" dirty="0"/>
              <a:t>O</a:t>
            </a:r>
            <a:br>
              <a:rPr lang="ru-RU" b="1" dirty="0"/>
            </a:br>
            <a:r>
              <a:rPr lang="ru-RU" b="1" dirty="0">
                <a:solidFill>
                  <a:srgbClr val="FF0000"/>
                </a:solidFill>
              </a:rPr>
              <a:t>Нетрудно заметить, что при сгорании 1 моль </a:t>
            </a:r>
            <a:r>
              <a:rPr lang="ru-RU" b="1" dirty="0" err="1">
                <a:solidFill>
                  <a:srgbClr val="FF0000"/>
                </a:solidFill>
              </a:rPr>
              <a:t>алкана</a:t>
            </a:r>
            <a:r>
              <a:rPr lang="ru-RU" b="1" dirty="0">
                <a:solidFill>
                  <a:srgbClr val="FF0000"/>
                </a:solidFill>
              </a:rPr>
              <a:t> выделится </a:t>
            </a:r>
            <a:r>
              <a:rPr lang="ru-RU" b="1" dirty="0" err="1">
                <a:solidFill>
                  <a:srgbClr val="FF0000"/>
                </a:solidFill>
              </a:rPr>
              <a:t>n</a:t>
            </a:r>
            <a:r>
              <a:rPr lang="ru-RU" b="1" dirty="0">
                <a:solidFill>
                  <a:srgbClr val="FF0000"/>
                </a:solidFill>
              </a:rPr>
              <a:t> моль углекислого газа.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Количество вещества </a:t>
            </a:r>
            <a:r>
              <a:rPr lang="ru-RU" b="1" dirty="0" err="1"/>
              <a:t>алкана</a:t>
            </a:r>
            <a:r>
              <a:rPr lang="ru-RU" b="1" dirty="0"/>
              <a:t> находим по его объёму (не забудьте перевести миллилитры в литры!):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err="1"/>
              <a:t>ν</a:t>
            </a:r>
            <a:r>
              <a:rPr lang="ru-RU" b="1" dirty="0"/>
              <a:t>(C</a:t>
            </a:r>
            <a:r>
              <a:rPr lang="ru-RU" b="1" baseline="-25000" dirty="0"/>
              <a:t>n</a:t>
            </a:r>
            <a:r>
              <a:rPr lang="ru-RU" b="1" dirty="0"/>
              <a:t>H</a:t>
            </a:r>
            <a:r>
              <a:rPr lang="ru-RU" b="1" baseline="-25000" dirty="0"/>
              <a:t>2n+2</a:t>
            </a:r>
            <a:r>
              <a:rPr lang="ru-RU" b="1" dirty="0"/>
              <a:t>) = 0,488 / 22,4 = 0,02 моль.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b="1" dirty="0" smtClean="0"/>
              <a:t>2.При </a:t>
            </a:r>
            <a:r>
              <a:rPr lang="ru-RU" b="1" dirty="0"/>
              <a:t>пропускании углекислого газа через известковую воду </a:t>
            </a:r>
            <a:r>
              <a:rPr lang="ru-RU" b="1" dirty="0" err="1"/>
              <a:t>Са</a:t>
            </a:r>
            <a:r>
              <a:rPr lang="ru-RU" b="1" dirty="0"/>
              <a:t>(ОН)</a:t>
            </a:r>
            <a:r>
              <a:rPr lang="ru-RU" b="1" baseline="-25000" dirty="0"/>
              <a:t>2</a:t>
            </a:r>
            <a:r>
              <a:rPr lang="ru-RU" b="1" dirty="0"/>
              <a:t> выпадает осадок карбоната кальция: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СО</a:t>
            </a:r>
            <a:r>
              <a:rPr lang="ru-RU" b="1" baseline="-25000" dirty="0"/>
              <a:t>2</a:t>
            </a:r>
            <a:r>
              <a:rPr lang="ru-RU" b="1" dirty="0"/>
              <a:t> + </a:t>
            </a:r>
            <a:r>
              <a:rPr lang="ru-RU" b="1" dirty="0" err="1"/>
              <a:t>Са</a:t>
            </a:r>
            <a:r>
              <a:rPr lang="ru-RU" b="1" dirty="0"/>
              <a:t>(ОН)</a:t>
            </a:r>
            <a:r>
              <a:rPr lang="ru-RU" b="1" baseline="-25000" dirty="0"/>
              <a:t>2</a:t>
            </a:r>
            <a:r>
              <a:rPr lang="ru-RU" b="1" dirty="0"/>
              <a:t> = СаСО</a:t>
            </a:r>
            <a:r>
              <a:rPr lang="ru-RU" b="1" baseline="-25000" dirty="0"/>
              <a:t>3</a:t>
            </a:r>
            <a:r>
              <a:rPr lang="ru-RU" b="1" dirty="0"/>
              <a:t> + Н</a:t>
            </a:r>
            <a:r>
              <a:rPr lang="ru-RU" b="1" baseline="-25000" dirty="0"/>
              <a:t>2</a:t>
            </a:r>
            <a:r>
              <a:rPr lang="ru-RU" b="1" dirty="0"/>
              <a:t>О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Масса осадка карбоната кальция — 8 г, молярная масса карбоната кальция 100 г/моль.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Значит, его количество вещества</a:t>
            </a:r>
            <a:br>
              <a:rPr lang="ru-RU" b="1" dirty="0"/>
            </a:br>
            <a:r>
              <a:rPr lang="ru-RU" b="1" dirty="0" err="1"/>
              <a:t>ν</a:t>
            </a:r>
            <a:r>
              <a:rPr lang="ru-RU" b="1" dirty="0"/>
              <a:t>(СаСО</a:t>
            </a:r>
            <a:r>
              <a:rPr lang="ru-RU" b="1" baseline="-25000" dirty="0"/>
              <a:t>3</a:t>
            </a:r>
            <a:r>
              <a:rPr lang="ru-RU" b="1" dirty="0"/>
              <a:t>) = 8 / 100 = 0,08 моль.</a:t>
            </a:r>
            <a:br>
              <a:rPr lang="ru-RU" b="1" dirty="0"/>
            </a:br>
            <a:r>
              <a:rPr lang="ru-RU" b="1" dirty="0"/>
              <a:t>Количество вещества углекислого газа тоже 0,08 моль.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lvl="0"/>
            <a:r>
              <a:rPr lang="ru-RU" b="1" dirty="0"/>
              <a:t>Количество углекислого газа в 4 раза больше чем </a:t>
            </a:r>
            <a:r>
              <a:rPr lang="ru-RU" b="1" dirty="0" err="1"/>
              <a:t>алкана</a:t>
            </a:r>
            <a:r>
              <a:rPr lang="ru-RU" b="1" dirty="0"/>
              <a:t>, значит формула </a:t>
            </a:r>
            <a:r>
              <a:rPr lang="ru-RU" b="1" dirty="0" err="1"/>
              <a:t>алкана</a:t>
            </a:r>
            <a:r>
              <a:rPr lang="ru-RU" b="1" dirty="0"/>
              <a:t> С</a:t>
            </a:r>
            <a:r>
              <a:rPr lang="ru-RU" b="1" baseline="-25000" dirty="0"/>
              <a:t>4</a:t>
            </a:r>
            <a:r>
              <a:rPr lang="ru-RU" b="1" dirty="0"/>
              <a:t>Н</a:t>
            </a:r>
            <a:r>
              <a:rPr lang="ru-RU" b="1" baseline="-25000" dirty="0"/>
              <a:t>10</a:t>
            </a:r>
            <a:r>
              <a:rPr lang="ru-RU" b="1" dirty="0"/>
              <a:t>.</a:t>
            </a:r>
          </a:p>
          <a:p>
            <a:r>
              <a:rPr lang="ru-RU" b="1" dirty="0"/>
              <a:t>Ответ: С</a:t>
            </a:r>
            <a:r>
              <a:rPr lang="ru-RU" b="1" baseline="-25000" dirty="0"/>
              <a:t>4</a:t>
            </a:r>
            <a:r>
              <a:rPr lang="ru-RU" b="1" dirty="0"/>
              <a:t>Н</a:t>
            </a:r>
            <a:r>
              <a:rPr lang="ru-RU" b="1" baseline="-25000" dirty="0"/>
              <a:t>10</a:t>
            </a:r>
            <a:r>
              <a:rPr lang="ru-RU" b="1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Пример 6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lvl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Относительная плотность паров органического соединения по азоту равна 2. При сжигании 9,8 г этого соединения образуется 15,68 л углекислого газа (н. у) и 12,6 г воды. Выведите молекулярную формулу органического соединения.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Решение примера 6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1.Так </a:t>
            </a:r>
            <a:r>
              <a:rPr lang="ru-RU" b="1" dirty="0"/>
              <a:t>как вещество при сгорании превращается в углекислый газ и воду, значит, оно состоит из атомов С, Н и, возможно, О. Поэтому его общую формулу можно записать как </a:t>
            </a:r>
            <a:r>
              <a:rPr lang="ru-RU" b="1" dirty="0" err="1"/>
              <a:t>С</a:t>
            </a:r>
            <a:r>
              <a:rPr lang="ru-RU" b="1" baseline="-25000" dirty="0" err="1"/>
              <a:t>х</a:t>
            </a:r>
            <a:r>
              <a:rPr lang="ru-RU" b="1" dirty="0" err="1"/>
              <a:t>Н</a:t>
            </a:r>
            <a:r>
              <a:rPr lang="ru-RU" b="1" baseline="-25000" dirty="0" err="1"/>
              <a:t>у</a:t>
            </a:r>
            <a:r>
              <a:rPr lang="ru-RU" b="1" dirty="0" err="1"/>
              <a:t>О</a:t>
            </a:r>
            <a:r>
              <a:rPr lang="ru-RU" b="1" baseline="-25000" dirty="0" err="1"/>
              <a:t>z</a:t>
            </a:r>
            <a:r>
              <a:rPr lang="ru-RU" b="1" dirty="0"/>
              <a:t>.</a:t>
            </a:r>
          </a:p>
          <a:p>
            <a:pPr lvl="0"/>
            <a:r>
              <a:rPr lang="ru-RU" b="1" dirty="0"/>
              <a:t>Схему реакции сгорания мы можем записать (без расстановки коэффициентов):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err="1"/>
              <a:t>С</a:t>
            </a:r>
            <a:r>
              <a:rPr lang="ru-RU" b="1" baseline="-25000" dirty="0" err="1"/>
              <a:t>х</a:t>
            </a:r>
            <a:r>
              <a:rPr lang="ru-RU" b="1" dirty="0" err="1"/>
              <a:t>Н</a:t>
            </a:r>
            <a:r>
              <a:rPr lang="ru-RU" b="1" baseline="-25000" dirty="0" err="1"/>
              <a:t>у</a:t>
            </a:r>
            <a:r>
              <a:rPr lang="ru-RU" b="1" dirty="0" err="1"/>
              <a:t>О</a:t>
            </a:r>
            <a:r>
              <a:rPr lang="ru-RU" b="1" baseline="-25000" dirty="0" err="1"/>
              <a:t>z</a:t>
            </a:r>
            <a:r>
              <a:rPr lang="ru-RU" b="1" dirty="0"/>
              <a:t> + О</a:t>
            </a:r>
            <a:r>
              <a:rPr lang="ru-RU" b="1" baseline="-25000" dirty="0"/>
              <a:t>2</a:t>
            </a:r>
            <a:r>
              <a:rPr lang="ru-RU" b="1" dirty="0"/>
              <a:t> → CO</a:t>
            </a:r>
            <a:r>
              <a:rPr lang="ru-RU" b="1" baseline="-25000" dirty="0"/>
              <a:t>2</a:t>
            </a:r>
            <a:r>
              <a:rPr lang="ru-RU" b="1" dirty="0"/>
              <a:t> + H</a:t>
            </a:r>
            <a:r>
              <a:rPr lang="ru-RU" b="1" baseline="-25000" dirty="0"/>
              <a:t>2</a:t>
            </a:r>
            <a:r>
              <a:rPr lang="ru-RU" b="1" dirty="0"/>
              <a:t>O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Весь углерод из исходного вещества переходит в углекислый газ, а весь водород — в воду.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b="1" dirty="0" smtClean="0"/>
              <a:t>2. Находим </a:t>
            </a:r>
            <a:r>
              <a:rPr lang="ru-RU" b="1" dirty="0"/>
              <a:t>количества веществ CO</a:t>
            </a:r>
            <a:r>
              <a:rPr lang="ru-RU" b="1" baseline="-25000" dirty="0"/>
              <a:t>2</a:t>
            </a:r>
            <a:r>
              <a:rPr lang="ru-RU" b="1" dirty="0"/>
              <a:t> и H</a:t>
            </a:r>
            <a:r>
              <a:rPr lang="ru-RU" b="1" baseline="-25000" dirty="0"/>
              <a:t>2</a:t>
            </a:r>
            <a:r>
              <a:rPr lang="ru-RU" b="1" dirty="0"/>
              <a:t>O, и определяем, сколько моль атомов С и Н в них содержится:</a:t>
            </a:r>
            <a:br>
              <a:rPr lang="ru-RU" b="1" dirty="0"/>
            </a:br>
            <a:r>
              <a:rPr lang="ru-RU" b="1" dirty="0" err="1"/>
              <a:t>ν</a:t>
            </a:r>
            <a:r>
              <a:rPr lang="ru-RU" b="1" dirty="0"/>
              <a:t>(CO</a:t>
            </a:r>
            <a:r>
              <a:rPr lang="ru-RU" b="1" baseline="-25000" dirty="0"/>
              <a:t>2</a:t>
            </a:r>
            <a:r>
              <a:rPr lang="ru-RU" b="1" dirty="0"/>
              <a:t>) = V / </a:t>
            </a:r>
            <a:r>
              <a:rPr lang="ru-RU" b="1" dirty="0" err="1"/>
              <a:t>V</a:t>
            </a:r>
            <a:r>
              <a:rPr lang="ru-RU" b="1" baseline="-25000" dirty="0" err="1"/>
              <a:t>m</a:t>
            </a:r>
            <a:r>
              <a:rPr lang="ru-RU" b="1" dirty="0"/>
              <a:t> = 15,68 / 22,4 = 0,7 моль.</a:t>
            </a:r>
            <a:br>
              <a:rPr lang="ru-RU" b="1" dirty="0"/>
            </a:br>
            <a:r>
              <a:rPr lang="ru-RU" b="1" dirty="0"/>
              <a:t>На одну молекулу CO</a:t>
            </a:r>
            <a:r>
              <a:rPr lang="ru-RU" b="1" baseline="-25000" dirty="0"/>
              <a:t>2</a:t>
            </a:r>
            <a:r>
              <a:rPr lang="ru-RU" b="1" dirty="0"/>
              <a:t> приходится один атом С, значит, углерода столько же моль, сколько CO</a:t>
            </a:r>
            <a:r>
              <a:rPr lang="ru-RU" b="1" baseline="-25000" dirty="0"/>
              <a:t>2</a:t>
            </a:r>
            <a:r>
              <a:rPr lang="ru-RU" b="1" dirty="0"/>
              <a:t>.</a:t>
            </a:r>
          </a:p>
          <a:p>
            <a:r>
              <a:rPr lang="ru-RU" b="1" dirty="0" err="1"/>
              <a:t>ν</a:t>
            </a:r>
            <a:r>
              <a:rPr lang="ru-RU" b="1" dirty="0"/>
              <a:t>(C) = 0,7 моль</a:t>
            </a:r>
            <a:br>
              <a:rPr lang="ru-RU" b="1" dirty="0"/>
            </a:br>
            <a:r>
              <a:rPr lang="ru-RU" b="1" dirty="0" err="1"/>
              <a:t>ν</a:t>
            </a:r>
            <a:r>
              <a:rPr lang="ru-RU" b="1" dirty="0"/>
              <a:t>(Н</a:t>
            </a:r>
            <a:r>
              <a:rPr lang="ru-RU" b="1" baseline="-25000" dirty="0"/>
              <a:t>2</a:t>
            </a:r>
            <a:r>
              <a:rPr lang="ru-RU" b="1" dirty="0"/>
              <a:t>О) = </a:t>
            </a:r>
            <a:r>
              <a:rPr lang="ru-RU" b="1" dirty="0" err="1"/>
              <a:t>m</a:t>
            </a:r>
            <a:r>
              <a:rPr lang="ru-RU" b="1" dirty="0"/>
              <a:t> / M = 12,6 / 18 = 0,7 моль</a:t>
            </a:r>
            <a:r>
              <a:rPr lang="ru-RU" b="1" dirty="0" smtClean="0"/>
              <a:t>.</a:t>
            </a:r>
          </a:p>
          <a:p>
            <a:r>
              <a:rPr lang="ru-RU" dirty="0"/>
              <a:t>В одной молекуле воды содержатся </a:t>
            </a:r>
            <a:r>
              <a:rPr lang="ru-RU" b="1" dirty="0">
                <a:solidFill>
                  <a:srgbClr val="FF0000"/>
                </a:solidFill>
              </a:rPr>
              <a:t>два</a:t>
            </a:r>
            <a:r>
              <a:rPr lang="ru-RU" dirty="0"/>
              <a:t> атома Н, значит количество водорода </a:t>
            </a:r>
            <a:r>
              <a:rPr lang="ru-RU" b="1" dirty="0">
                <a:solidFill>
                  <a:srgbClr val="FF0000"/>
                </a:solidFill>
              </a:rPr>
              <a:t>в два раза больше</a:t>
            </a:r>
            <a:r>
              <a:rPr lang="ru-RU" dirty="0"/>
              <a:t>, чем воды.</a:t>
            </a:r>
            <a:br>
              <a:rPr lang="ru-RU" dirty="0"/>
            </a:br>
            <a:r>
              <a:rPr lang="ru-RU" dirty="0" err="1"/>
              <a:t>ν</a:t>
            </a:r>
            <a:r>
              <a:rPr lang="ru-RU" dirty="0"/>
              <a:t>(H) = 0,7 • 2 = 1,4 моль.</a:t>
            </a:r>
          </a:p>
          <a:p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409</Words>
  <Application>Microsoft Office PowerPoint</Application>
  <PresentationFormat>Экран (4:3)</PresentationFormat>
  <Paragraphs>57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Определение формул органических веществ  Определение формул веществ по продуктам сгорания. </vt:lpstr>
      <vt:lpstr>Слайд 2</vt:lpstr>
      <vt:lpstr>Пример 5</vt:lpstr>
      <vt:lpstr>Решение примера 5 </vt:lpstr>
      <vt:lpstr>Слайд 5</vt:lpstr>
      <vt:lpstr>Слайд 6</vt:lpstr>
      <vt:lpstr>Пример 6</vt:lpstr>
      <vt:lpstr>Решение примера 6 </vt:lpstr>
      <vt:lpstr>Слайд 9</vt:lpstr>
      <vt:lpstr>Слайд 10</vt:lpstr>
      <vt:lpstr>Слайд 11</vt:lpstr>
      <vt:lpstr>Слайд 12</vt:lpstr>
      <vt:lpstr>Пример 7</vt:lpstr>
      <vt:lpstr>Решение примера 7</vt:lpstr>
      <vt:lpstr>Слайд 15</vt:lpstr>
      <vt:lpstr>Слайд 16</vt:lpstr>
      <vt:lpstr>Слайд 17</vt:lpstr>
      <vt:lpstr>Пример 8</vt:lpstr>
      <vt:lpstr>Решение примера 8 </vt:lpstr>
      <vt:lpstr>Слайд 20</vt:lpstr>
      <vt:lpstr>Слайд 21</vt:lpstr>
      <vt:lpstr>Слайд 22</vt:lpstr>
      <vt:lpstr>Источники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формул органических веществ  Определение формул веществ по продуктам сгорания.</dc:title>
  <dc:creator>XXXXX</dc:creator>
  <cp:lastModifiedBy>XXXXX</cp:lastModifiedBy>
  <cp:revision>4</cp:revision>
  <dcterms:created xsi:type="dcterms:W3CDTF">2018-01-08T12:48:58Z</dcterms:created>
  <dcterms:modified xsi:type="dcterms:W3CDTF">2018-01-08T13:16:13Z</dcterms:modified>
</cp:coreProperties>
</file>