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3" r:id="rId6"/>
    <p:sldId id="261" r:id="rId7"/>
    <p:sldId id="262" r:id="rId8"/>
    <p:sldId id="264" r:id="rId9"/>
    <p:sldId id="265" r:id="rId10"/>
    <p:sldId id="256" r:id="rId11"/>
    <p:sldId id="266" r:id="rId12"/>
    <p:sldId id="267" r:id="rId13"/>
    <p:sldId id="269" r:id="rId14"/>
    <p:sldId id="268"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C636EC58-4852-4997-9811-E41E162BBDE2}" type="datetimeFigureOut">
              <a:rPr lang="ru-RU" smtClean="0"/>
              <a:t>08.01.2018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DCC4043-E7E4-4D2A-8671-C7D9E24D6933}"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636EC58-4852-4997-9811-E41E162BBDE2}" type="datetimeFigureOut">
              <a:rPr lang="ru-RU" smtClean="0"/>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CC4043-E7E4-4D2A-8671-C7D9E24D6933}"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636EC58-4852-4997-9811-E41E162BBDE2}" type="datetimeFigureOut">
              <a:rPr lang="ru-RU" smtClean="0"/>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CC4043-E7E4-4D2A-8671-C7D9E24D6933}"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636EC58-4852-4997-9811-E41E162BBDE2}" type="datetimeFigureOut">
              <a:rPr lang="ru-RU" smtClean="0"/>
              <a:t>08.01.2018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DCC4043-E7E4-4D2A-8671-C7D9E24D6933}"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C636EC58-4852-4997-9811-E41E162BBDE2}" type="datetimeFigureOut">
              <a:rPr lang="ru-RU" smtClean="0"/>
              <a:t>08.01.2018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DCC4043-E7E4-4D2A-8671-C7D9E24D6933}"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C636EC58-4852-4997-9811-E41E162BBDE2}" type="datetimeFigureOut">
              <a:rPr lang="ru-RU" smtClean="0"/>
              <a:t>08.01.2018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DCC4043-E7E4-4D2A-8671-C7D9E24D6933}"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C636EC58-4852-4997-9811-E41E162BBDE2}" type="datetimeFigureOut">
              <a:rPr lang="ru-RU" smtClean="0"/>
              <a:t>08.01.2018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DCC4043-E7E4-4D2A-8671-C7D9E24D6933}"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C636EC58-4852-4997-9811-E41E162BBDE2}" type="datetimeFigureOut">
              <a:rPr lang="ru-RU" smtClean="0"/>
              <a:t>08.01.2018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CC4043-E7E4-4D2A-8671-C7D9E24D6933}"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C636EC58-4852-4997-9811-E41E162BBDE2}" type="datetimeFigureOut">
              <a:rPr lang="ru-RU" smtClean="0"/>
              <a:t>08.01.2018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CC4043-E7E4-4D2A-8671-C7D9E24D6933}"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C636EC58-4852-4997-9811-E41E162BBDE2}" type="datetimeFigureOut">
              <a:rPr lang="ru-RU" smtClean="0"/>
              <a:t>08.01.2018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CC4043-E7E4-4D2A-8671-C7D9E24D6933}"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C636EC58-4852-4997-9811-E41E162BBDE2}" type="datetimeFigureOut">
              <a:rPr lang="ru-RU" smtClean="0"/>
              <a:t>08.01.2018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DCC4043-E7E4-4D2A-8671-C7D9E24D6933}"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C636EC58-4852-4997-9811-E41E162BBDE2}" type="datetimeFigureOut">
              <a:rPr lang="ru-RU" smtClean="0"/>
              <a:t>08.01.2018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DCC4043-E7E4-4D2A-8671-C7D9E24D6933}"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anose="02020603050405020304" pitchFamily="18" charset="0"/>
                <a:cs typeface="Times New Roman" panose="02020603050405020304" pitchFamily="18" charset="0"/>
              </a:rPr>
              <a:t>Соотнесите правителей и даты правления</a:t>
            </a:r>
            <a:endParaRPr lang="ru-RU" b="1" dirty="0">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600675990"/>
              </p:ext>
            </p:extLst>
          </p:nvPr>
        </p:nvGraphicFramePr>
        <p:xfrm>
          <a:off x="755576" y="1556792"/>
          <a:ext cx="7992888" cy="4248472"/>
        </p:xfrm>
        <a:graphic>
          <a:graphicData uri="http://schemas.openxmlformats.org/drawingml/2006/table">
            <a:tbl>
              <a:tblPr firstRow="1" firstCol="1" bandRow="1"/>
              <a:tblGrid>
                <a:gridCol w="4565063"/>
                <a:gridCol w="3427825"/>
              </a:tblGrid>
              <a:tr h="531059">
                <a:tc>
                  <a:txBody>
                    <a:bodyPr/>
                    <a:lstStyle/>
                    <a:p>
                      <a:pPr algn="ctr">
                        <a:spcAft>
                          <a:spcPts val="0"/>
                        </a:spcAft>
                      </a:pPr>
                      <a:r>
                        <a:rPr lang="ru-RU" sz="2800" b="1" dirty="0">
                          <a:effectLst/>
                          <a:latin typeface="Times New Roman"/>
                          <a:ea typeface="Times New Roman"/>
                        </a:rPr>
                        <a:t>Правитель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800" b="1" dirty="0">
                          <a:effectLst/>
                          <a:latin typeface="Times New Roman"/>
                          <a:ea typeface="Times New Roman"/>
                        </a:rPr>
                        <a:t>Дата правления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59">
                <a:tc>
                  <a:txBody>
                    <a:bodyPr/>
                    <a:lstStyle/>
                    <a:p>
                      <a:pPr>
                        <a:spcAft>
                          <a:spcPts val="0"/>
                        </a:spcAft>
                      </a:pPr>
                      <a:r>
                        <a:rPr lang="ru-RU" sz="2800" dirty="0">
                          <a:effectLst/>
                          <a:latin typeface="Times New Roman"/>
                          <a:ea typeface="Times New Roman"/>
                        </a:rPr>
                        <a:t>А) Иван </a:t>
                      </a:r>
                      <a:r>
                        <a:rPr lang="en-US" sz="2800" dirty="0">
                          <a:effectLst/>
                          <a:latin typeface="Times New Roman"/>
                          <a:ea typeface="Times New Roman"/>
                        </a:rPr>
                        <a:t>III</a:t>
                      </a:r>
                      <a:endParaRPr lang="ru-RU" sz="28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800" dirty="0">
                          <a:effectLst/>
                          <a:latin typeface="Times New Roman"/>
                          <a:ea typeface="Times New Roman"/>
                        </a:rPr>
                        <a:t>1) 1276-1303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59">
                <a:tc>
                  <a:txBody>
                    <a:bodyPr/>
                    <a:lstStyle/>
                    <a:p>
                      <a:pPr>
                        <a:spcAft>
                          <a:spcPts val="0"/>
                        </a:spcAft>
                      </a:pPr>
                      <a:r>
                        <a:rPr lang="ru-RU" sz="2800">
                          <a:effectLst/>
                          <a:latin typeface="Times New Roman"/>
                          <a:ea typeface="Times New Roman"/>
                        </a:rPr>
                        <a:t>Б) Даниил Александрович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800" dirty="0">
                          <a:effectLst/>
                          <a:latin typeface="Times New Roman"/>
                          <a:ea typeface="Times New Roman"/>
                        </a:rPr>
                        <a:t>2) 1359-1389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59">
                <a:tc>
                  <a:txBody>
                    <a:bodyPr/>
                    <a:lstStyle/>
                    <a:p>
                      <a:pPr>
                        <a:spcAft>
                          <a:spcPts val="0"/>
                        </a:spcAft>
                      </a:pPr>
                      <a:r>
                        <a:rPr lang="ru-RU" sz="2800">
                          <a:effectLst/>
                          <a:latin typeface="Times New Roman"/>
                          <a:ea typeface="Times New Roman"/>
                        </a:rPr>
                        <a:t>В) Иван II Красный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800" dirty="0">
                          <a:effectLst/>
                          <a:latin typeface="Times New Roman"/>
                          <a:ea typeface="Times New Roman"/>
                        </a:rPr>
                        <a:t>3) 1462-1505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59">
                <a:tc>
                  <a:txBody>
                    <a:bodyPr/>
                    <a:lstStyle/>
                    <a:p>
                      <a:pPr>
                        <a:spcAft>
                          <a:spcPts val="0"/>
                        </a:spcAft>
                      </a:pPr>
                      <a:r>
                        <a:rPr lang="ru-RU" sz="2800">
                          <a:effectLst/>
                          <a:latin typeface="Times New Roman"/>
                          <a:ea typeface="Times New Roman"/>
                        </a:rPr>
                        <a:t>Г) Симеон Гордый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800" dirty="0" smtClean="0">
                          <a:effectLst/>
                          <a:latin typeface="Times New Roman"/>
                          <a:ea typeface="Times New Roman"/>
                        </a:rPr>
                        <a:t>4</a:t>
                      </a:r>
                      <a:r>
                        <a:rPr lang="ru-RU" sz="2800" dirty="0" smtClean="0">
                          <a:effectLst/>
                          <a:latin typeface="Times New Roman"/>
                          <a:ea typeface="Times New Roman"/>
                        </a:rPr>
                        <a:t>) </a:t>
                      </a:r>
                      <a:r>
                        <a:rPr lang="ru-RU" sz="2800" dirty="0">
                          <a:effectLst/>
                          <a:latin typeface="Times New Roman"/>
                          <a:ea typeface="Times New Roman"/>
                        </a:rPr>
                        <a:t>1303-1325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59">
                <a:tc>
                  <a:txBody>
                    <a:bodyPr/>
                    <a:lstStyle/>
                    <a:p>
                      <a:pPr>
                        <a:spcAft>
                          <a:spcPts val="0"/>
                        </a:spcAft>
                      </a:pPr>
                      <a:r>
                        <a:rPr lang="ru-RU" sz="2800">
                          <a:effectLst/>
                          <a:latin typeface="Times New Roman"/>
                          <a:ea typeface="Times New Roman"/>
                        </a:rPr>
                        <a:t>Д) Юрий Данилович</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800" dirty="0" smtClean="0">
                          <a:effectLst/>
                          <a:latin typeface="Times New Roman"/>
                          <a:ea typeface="Times New Roman"/>
                        </a:rPr>
                        <a:t>5</a:t>
                      </a:r>
                      <a:r>
                        <a:rPr lang="ru-RU" sz="2800" dirty="0" smtClean="0">
                          <a:effectLst/>
                          <a:latin typeface="Times New Roman"/>
                          <a:ea typeface="Times New Roman"/>
                        </a:rPr>
                        <a:t>) </a:t>
                      </a:r>
                      <a:r>
                        <a:rPr lang="ru-RU" sz="2800" dirty="0">
                          <a:effectLst/>
                          <a:latin typeface="Times New Roman"/>
                          <a:ea typeface="Times New Roman"/>
                        </a:rPr>
                        <a:t>1325-1340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59">
                <a:tc>
                  <a:txBody>
                    <a:bodyPr/>
                    <a:lstStyle/>
                    <a:p>
                      <a:pPr>
                        <a:spcAft>
                          <a:spcPts val="0"/>
                        </a:spcAft>
                      </a:pPr>
                      <a:r>
                        <a:rPr lang="ru-RU" sz="2800">
                          <a:effectLst/>
                          <a:latin typeface="Times New Roman"/>
                          <a:ea typeface="Times New Roman"/>
                        </a:rPr>
                        <a:t>Е) Иван I Калита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800" dirty="0" smtClean="0">
                          <a:effectLst/>
                          <a:latin typeface="Times New Roman"/>
                          <a:ea typeface="Times New Roman"/>
                        </a:rPr>
                        <a:t>6</a:t>
                      </a:r>
                      <a:r>
                        <a:rPr lang="ru-RU" sz="2800" dirty="0" smtClean="0">
                          <a:effectLst/>
                          <a:latin typeface="Times New Roman"/>
                          <a:ea typeface="Times New Roman"/>
                        </a:rPr>
                        <a:t>) </a:t>
                      </a:r>
                      <a:r>
                        <a:rPr lang="ru-RU" sz="2800" dirty="0">
                          <a:effectLst/>
                          <a:latin typeface="Times New Roman"/>
                          <a:ea typeface="Times New Roman"/>
                        </a:rPr>
                        <a:t>1353-1359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1059">
                <a:tc>
                  <a:txBody>
                    <a:bodyPr/>
                    <a:lstStyle/>
                    <a:p>
                      <a:pPr>
                        <a:spcAft>
                          <a:spcPts val="0"/>
                        </a:spcAft>
                      </a:pPr>
                      <a:r>
                        <a:rPr lang="ru-RU" sz="2800">
                          <a:effectLst/>
                          <a:latin typeface="Times New Roman"/>
                          <a:ea typeface="Times New Roman"/>
                        </a:rPr>
                        <a:t>Ж) Дмитрий Донской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2800" dirty="0" smtClean="0">
                          <a:effectLst/>
                          <a:latin typeface="Times New Roman"/>
                          <a:ea typeface="Times New Roman"/>
                        </a:rPr>
                        <a:t>7</a:t>
                      </a:r>
                      <a:r>
                        <a:rPr lang="ru-RU" sz="2800" dirty="0" smtClean="0">
                          <a:effectLst/>
                          <a:latin typeface="Times New Roman"/>
                          <a:ea typeface="Times New Roman"/>
                        </a:rPr>
                        <a:t>) </a:t>
                      </a:r>
                      <a:r>
                        <a:rPr lang="ru-RU" sz="2800" dirty="0">
                          <a:effectLst/>
                          <a:latin typeface="Times New Roman"/>
                          <a:ea typeface="Times New Roman"/>
                        </a:rPr>
                        <a:t>1340-1353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432677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1340768"/>
            <a:ext cx="8458200" cy="2232248"/>
          </a:xfrm>
        </p:spPr>
        <p:txBody>
          <a:bodyPr>
            <a:noAutofit/>
          </a:bodyPr>
          <a:lstStyle/>
          <a:p>
            <a:pPr algn="ctr"/>
            <a:r>
              <a:rPr lang="ru-RU" sz="4000" b="1" dirty="0" smtClean="0">
                <a:latin typeface="Times New Roman" panose="02020603050405020304" pitchFamily="18" charset="0"/>
                <a:cs typeface="Times New Roman" panose="02020603050405020304" pitchFamily="18" charset="0"/>
              </a:rPr>
              <a:t>Завершение объединения </a:t>
            </a:r>
            <a:r>
              <a:rPr lang="ru-RU" sz="4000" b="1" dirty="0" err="1" smtClean="0">
                <a:latin typeface="Times New Roman" panose="02020603050405020304" pitchFamily="18" charset="0"/>
                <a:cs typeface="Times New Roman" panose="02020603050405020304" pitchFamily="18" charset="0"/>
              </a:rPr>
              <a:t>руси</a:t>
            </a:r>
            <a:r>
              <a:rPr lang="ru-RU" sz="4000" b="1" dirty="0" smtClean="0">
                <a:latin typeface="Times New Roman" panose="02020603050405020304" pitchFamily="18" charset="0"/>
                <a:cs typeface="Times New Roman" panose="02020603050405020304" pitchFamily="18" charset="0"/>
              </a:rPr>
              <a:t> и создание централизованного государства</a:t>
            </a:r>
            <a:endParaRPr lang="ru-RU"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4445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332063" y="476672"/>
            <a:ext cx="4276990" cy="12923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rgbClr val="FF0000"/>
                </a:solidFill>
                <a:latin typeface="Times New Roman" panose="02020603050405020304" pitchFamily="18" charset="0"/>
                <a:cs typeface="Times New Roman" panose="02020603050405020304" pitchFamily="18" charset="0"/>
              </a:rPr>
              <a:t>Пути присоединения земель к Москве</a:t>
            </a:r>
            <a:endParaRPr lang="ru-RU" sz="2800" dirty="0">
              <a:solidFill>
                <a:srgbClr val="FF0000"/>
              </a:solidFill>
              <a:latin typeface="Times New Roman" panose="02020603050405020304" pitchFamily="18" charset="0"/>
              <a:cs typeface="Times New Roman" panose="02020603050405020304" pitchFamily="18" charset="0"/>
            </a:endParaRPr>
          </a:p>
        </p:txBody>
      </p:sp>
      <p:cxnSp>
        <p:nvCxnSpPr>
          <p:cNvPr id="9" name="Прямая со стрелкой 8"/>
          <p:cNvCxnSpPr/>
          <p:nvPr/>
        </p:nvCxnSpPr>
        <p:spPr>
          <a:xfrm>
            <a:off x="4400809" y="1751112"/>
            <a:ext cx="0" cy="1080120"/>
          </a:xfrm>
          <a:prstGeom prst="straightConnector1">
            <a:avLst/>
          </a:prstGeom>
          <a:ln w="50800" cmpd="sng">
            <a:tailEnd type="arrow"/>
          </a:ln>
        </p:spPr>
        <p:style>
          <a:lnRef idx="1">
            <a:schemeClr val="accent1"/>
          </a:lnRef>
          <a:fillRef idx="0">
            <a:schemeClr val="accent1"/>
          </a:fillRef>
          <a:effectRef idx="0">
            <a:schemeClr val="accent1"/>
          </a:effectRef>
          <a:fontRef idx="minor">
            <a:schemeClr val="tx1"/>
          </a:fontRef>
        </p:style>
      </p:cxn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0580" y="1768980"/>
            <a:ext cx="439737" cy="19480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93509" y="1778821"/>
            <a:ext cx="631088" cy="3018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Овал 9"/>
          <p:cNvSpPr/>
          <p:nvPr/>
        </p:nvSpPr>
        <p:spPr>
          <a:xfrm>
            <a:off x="251520" y="3388002"/>
            <a:ext cx="3517232"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latin typeface="Times New Roman" panose="02020603050405020304" pitchFamily="18" charset="0"/>
                <a:cs typeface="Times New Roman" panose="02020603050405020304" pitchFamily="18" charset="0"/>
              </a:rPr>
              <a:t>Наследование</a:t>
            </a:r>
            <a:endParaRPr lang="ru-RU" sz="2800" dirty="0">
              <a:latin typeface="Times New Roman" panose="02020603050405020304" pitchFamily="18" charset="0"/>
              <a:cs typeface="Times New Roman" panose="02020603050405020304" pitchFamily="18" charset="0"/>
            </a:endParaRPr>
          </a:p>
        </p:txBody>
      </p:sp>
      <p:sp>
        <p:nvSpPr>
          <p:cNvPr id="12" name="Овал 11"/>
          <p:cNvSpPr/>
          <p:nvPr/>
        </p:nvSpPr>
        <p:spPr>
          <a:xfrm>
            <a:off x="3527884" y="2880822"/>
            <a:ext cx="2412268" cy="119624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Присяга</a:t>
            </a:r>
            <a:endParaRPr lang="ru-RU" dirty="0"/>
          </a:p>
        </p:txBody>
      </p:sp>
      <p:sp>
        <p:nvSpPr>
          <p:cNvPr id="13" name="Овал 12"/>
          <p:cNvSpPr/>
          <p:nvPr/>
        </p:nvSpPr>
        <p:spPr>
          <a:xfrm>
            <a:off x="5203828" y="4108082"/>
            <a:ext cx="2808312" cy="15624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Военный</a:t>
            </a:r>
            <a:endParaRPr lang="ru-RU" dirty="0"/>
          </a:p>
        </p:txBody>
      </p:sp>
    </p:spTree>
    <p:extLst>
      <p:ext uri="{BB962C8B-B14F-4D97-AF65-F5344CB8AC3E}">
        <p14:creationId xmlns:p14="http://schemas.microsoft.com/office/powerpoint/2010/main" val="771394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704" y="125730"/>
            <a:ext cx="8942784" cy="6707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674716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Владимир\Desktop\иван 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119" y="97649"/>
            <a:ext cx="5112568" cy="6760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754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19" y="188640"/>
            <a:ext cx="8736971" cy="65527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6593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Цель урока: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600201"/>
            <a:ext cx="8229600" cy="2116832"/>
          </a:xfrm>
        </p:spPr>
        <p:txBody>
          <a:bodyPr>
            <a:normAutofit/>
          </a:bodyPr>
          <a:lstStyle/>
          <a:p>
            <a:pPr marL="0" indent="0" algn="ctr">
              <a:buNone/>
            </a:pPr>
            <a:r>
              <a:rPr lang="ru-RU" sz="4000" dirty="0" smtClean="0">
                <a:latin typeface="Times New Roman" panose="02020603050405020304" pitchFamily="18" charset="0"/>
                <a:cs typeface="Times New Roman" panose="02020603050405020304" pitchFamily="18" charset="0"/>
              </a:rPr>
              <a:t>Доказать, что при Иване </a:t>
            </a:r>
            <a:r>
              <a:rPr lang="en-US" sz="4000" dirty="0" smtClean="0">
                <a:latin typeface="Times New Roman" panose="02020603050405020304" pitchFamily="18" charset="0"/>
                <a:cs typeface="Times New Roman" panose="02020603050405020304" pitchFamily="18" charset="0"/>
              </a:rPr>
              <a:t>III </a:t>
            </a:r>
            <a:r>
              <a:rPr lang="ru-RU" sz="4000" dirty="0" smtClean="0">
                <a:latin typeface="Times New Roman" panose="02020603050405020304" pitchFamily="18" charset="0"/>
                <a:cs typeface="Times New Roman" panose="02020603050405020304" pitchFamily="18" charset="0"/>
              </a:rPr>
              <a:t>образовалось централизованное государство</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83028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Домашнее задание</a:t>
            </a:r>
            <a:endParaRPr lang="ru-RU" dirty="0"/>
          </a:p>
        </p:txBody>
      </p:sp>
      <p:sp>
        <p:nvSpPr>
          <p:cNvPr id="3" name="Объект 2"/>
          <p:cNvSpPr>
            <a:spLocks noGrp="1"/>
          </p:cNvSpPr>
          <p:nvPr>
            <p:ph idx="1"/>
          </p:nvPr>
        </p:nvSpPr>
        <p:spPr/>
        <p:txBody>
          <a:bodyPr/>
          <a:lstStyle/>
          <a:p>
            <a:pPr marL="0" indent="0">
              <a:buNone/>
            </a:pPr>
            <a:r>
              <a:rPr lang="ru-RU" dirty="0" smtClean="0"/>
              <a:t>Параграф </a:t>
            </a:r>
          </a:p>
          <a:p>
            <a:pPr marL="0" indent="0">
              <a:buNone/>
            </a:pPr>
            <a:r>
              <a:rPr lang="ru-RU" dirty="0" smtClean="0"/>
              <a:t>Составить схему «Управление Московским государством при Иване </a:t>
            </a:r>
            <a:r>
              <a:rPr lang="en-US" dirty="0" smtClean="0"/>
              <a:t>III</a:t>
            </a:r>
            <a:r>
              <a:rPr lang="ru-RU" dirty="0" smtClean="0"/>
              <a:t>»</a:t>
            </a:r>
          </a:p>
          <a:p>
            <a:pPr marL="0" indent="0">
              <a:buNone/>
            </a:pPr>
            <a:endParaRPr lang="ru-RU" dirty="0"/>
          </a:p>
        </p:txBody>
      </p:sp>
    </p:spTree>
    <p:extLst>
      <p:ext uri="{BB962C8B-B14F-4D97-AF65-F5344CB8AC3E}">
        <p14:creationId xmlns:p14="http://schemas.microsoft.com/office/powerpoint/2010/main" val="6503382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Ответ</a:t>
            </a:r>
            <a:endParaRPr lang="ru-RU" dirty="0"/>
          </a:p>
        </p:txBody>
      </p:sp>
      <p:graphicFrame>
        <p:nvGraphicFramePr>
          <p:cNvPr id="5" name="Таблица 4"/>
          <p:cNvGraphicFramePr>
            <a:graphicFrameLocks noGrp="1"/>
          </p:cNvGraphicFramePr>
          <p:nvPr>
            <p:extLst>
              <p:ext uri="{D42A27DB-BD31-4B8C-83A1-F6EECF244321}">
                <p14:modId xmlns:p14="http://schemas.microsoft.com/office/powerpoint/2010/main" val="2091307382"/>
              </p:ext>
            </p:extLst>
          </p:nvPr>
        </p:nvGraphicFramePr>
        <p:xfrm>
          <a:off x="611562" y="1484784"/>
          <a:ext cx="8136905" cy="2104008"/>
        </p:xfrm>
        <a:graphic>
          <a:graphicData uri="http://schemas.openxmlformats.org/drawingml/2006/table">
            <a:tbl>
              <a:tblPr firstRow="1" bandRow="1">
                <a:tableStyleId>{5C22544A-7EE6-4342-B048-85BDC9FD1C3A}</a:tableStyleId>
              </a:tblPr>
              <a:tblGrid>
                <a:gridCol w="1162415"/>
                <a:gridCol w="1162415"/>
                <a:gridCol w="1162415"/>
                <a:gridCol w="1162415"/>
                <a:gridCol w="1162415"/>
                <a:gridCol w="1162415"/>
                <a:gridCol w="1162415"/>
              </a:tblGrid>
              <a:tr h="1052004">
                <a:tc>
                  <a:txBody>
                    <a:bodyPr/>
                    <a:lstStyle/>
                    <a:p>
                      <a:pPr algn="ctr"/>
                      <a:r>
                        <a:rPr lang="ru-RU" sz="2800" dirty="0" smtClean="0">
                          <a:latin typeface="Times New Roman" panose="02020603050405020304" pitchFamily="18" charset="0"/>
                          <a:cs typeface="Times New Roman" panose="02020603050405020304" pitchFamily="18" charset="0"/>
                        </a:rPr>
                        <a:t>А</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ru-RU" sz="2800" dirty="0" smtClean="0">
                          <a:latin typeface="Times New Roman" panose="02020603050405020304" pitchFamily="18" charset="0"/>
                          <a:cs typeface="Times New Roman" panose="02020603050405020304" pitchFamily="18" charset="0"/>
                        </a:rPr>
                        <a:t>Б</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ru-RU" sz="2800" dirty="0" smtClean="0">
                          <a:latin typeface="Times New Roman" panose="02020603050405020304" pitchFamily="18" charset="0"/>
                          <a:cs typeface="Times New Roman" panose="02020603050405020304" pitchFamily="18" charset="0"/>
                        </a:rPr>
                        <a:t>В</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ru-RU" sz="2800" dirty="0" smtClean="0">
                          <a:latin typeface="Times New Roman" panose="02020603050405020304" pitchFamily="18" charset="0"/>
                          <a:cs typeface="Times New Roman" panose="02020603050405020304" pitchFamily="18" charset="0"/>
                        </a:rPr>
                        <a:t>Г</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ru-RU" sz="2800" dirty="0" smtClean="0">
                          <a:latin typeface="Times New Roman" panose="02020603050405020304" pitchFamily="18" charset="0"/>
                          <a:cs typeface="Times New Roman" panose="02020603050405020304" pitchFamily="18" charset="0"/>
                        </a:rPr>
                        <a:t>Д</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ru-RU" sz="2800" dirty="0" smtClean="0">
                          <a:latin typeface="Times New Roman" panose="02020603050405020304" pitchFamily="18" charset="0"/>
                          <a:cs typeface="Times New Roman" panose="02020603050405020304" pitchFamily="18" charset="0"/>
                        </a:rPr>
                        <a:t>Е</a:t>
                      </a:r>
                      <a:endParaRPr lang="ru-RU" sz="2800" dirty="0">
                        <a:latin typeface="Times New Roman" panose="02020603050405020304" pitchFamily="18" charset="0"/>
                        <a:cs typeface="Times New Roman" panose="02020603050405020304" pitchFamily="18" charset="0"/>
                      </a:endParaRPr>
                    </a:p>
                  </a:txBody>
                  <a:tcPr anchor="ctr"/>
                </a:tc>
                <a:tc>
                  <a:txBody>
                    <a:bodyPr/>
                    <a:lstStyle/>
                    <a:p>
                      <a:r>
                        <a:rPr lang="ru-RU" dirty="0" smtClean="0"/>
                        <a:t>Ж</a:t>
                      </a:r>
                      <a:endParaRPr lang="ru-RU" dirty="0"/>
                    </a:p>
                  </a:txBody>
                  <a:tcPr anchor="ctr"/>
                </a:tc>
              </a:tr>
              <a:tr h="1052004">
                <a:tc>
                  <a:txBody>
                    <a:bodyPr/>
                    <a:lstStyle/>
                    <a:p>
                      <a:pPr algn="ctr"/>
                      <a:r>
                        <a:rPr lang="ru-RU" sz="2800" dirty="0" smtClean="0">
                          <a:latin typeface="Times New Roman" panose="02020603050405020304" pitchFamily="18" charset="0"/>
                          <a:cs typeface="Times New Roman" panose="02020603050405020304" pitchFamily="18" charset="0"/>
                        </a:rPr>
                        <a:t>3</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ru-RU" sz="2800" dirty="0" smtClean="0">
                          <a:latin typeface="Times New Roman" panose="02020603050405020304" pitchFamily="18" charset="0"/>
                          <a:cs typeface="Times New Roman" panose="02020603050405020304" pitchFamily="18" charset="0"/>
                        </a:rPr>
                        <a:t>1</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6</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7</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4</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en-US" sz="2800" dirty="0" smtClean="0">
                          <a:latin typeface="Times New Roman" panose="02020603050405020304" pitchFamily="18" charset="0"/>
                          <a:cs typeface="Times New Roman" panose="02020603050405020304" pitchFamily="18" charset="0"/>
                        </a:rPr>
                        <a:t>5</a:t>
                      </a:r>
                      <a:endParaRPr lang="ru-RU" sz="2800" dirty="0">
                        <a:latin typeface="Times New Roman" panose="02020603050405020304" pitchFamily="18" charset="0"/>
                        <a:cs typeface="Times New Roman" panose="02020603050405020304" pitchFamily="18" charset="0"/>
                      </a:endParaRPr>
                    </a:p>
                  </a:txBody>
                  <a:tcPr anchor="ctr"/>
                </a:tc>
                <a:tc>
                  <a:txBody>
                    <a:bodyPr/>
                    <a:lstStyle/>
                    <a:p>
                      <a:pPr algn="ctr"/>
                      <a:r>
                        <a:rPr lang="ru-RU" sz="2800" dirty="0" smtClean="0">
                          <a:latin typeface="Times New Roman" panose="02020603050405020304" pitchFamily="18" charset="0"/>
                          <a:cs typeface="Times New Roman" panose="02020603050405020304" pitchFamily="18" charset="0"/>
                        </a:rPr>
                        <a:t>2</a:t>
                      </a:r>
                      <a:endParaRPr lang="ru-RU" sz="2800" dirty="0">
                        <a:latin typeface="Times New Roman" panose="02020603050405020304" pitchFamily="18" charset="0"/>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val="3181142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Значение Куликовской битвы</a:t>
            </a:r>
            <a:endParaRPr lang="ru-RU" dirty="0"/>
          </a:p>
        </p:txBody>
      </p:sp>
      <p:sp>
        <p:nvSpPr>
          <p:cNvPr id="4" name="Прямоугольник 3"/>
          <p:cNvSpPr/>
          <p:nvPr/>
        </p:nvSpPr>
        <p:spPr>
          <a:xfrm>
            <a:off x="827584" y="1412776"/>
            <a:ext cx="7272808" cy="2523768"/>
          </a:xfrm>
          <a:prstGeom prst="rect">
            <a:avLst/>
          </a:prstGeom>
        </p:spPr>
        <p:txBody>
          <a:bodyPr wrap="square">
            <a:spAutoFit/>
          </a:bodyPr>
          <a:lstStyle/>
          <a:p>
            <a:pPr algn="just"/>
            <a:r>
              <a:rPr lang="ru-RU" sz="2400" b="0" i="0" u="none" strike="noStrike" baseline="0" dirty="0" smtClean="0">
                <a:latin typeface="Times New Roman" panose="02020603050405020304" pitchFamily="18" charset="0"/>
                <a:cs typeface="Times New Roman" panose="02020603050405020304" pitchFamily="18" charset="0"/>
              </a:rPr>
              <a:t>1. Крах ордынско-литовских планов ослабления</a:t>
            </a:r>
          </a:p>
          <a:p>
            <a:pPr algn="just"/>
            <a:r>
              <a:rPr lang="ru-RU" sz="2400" b="0" i="0" u="none" strike="noStrike" baseline="0" dirty="0" smtClean="0">
                <a:latin typeface="Times New Roman" panose="02020603050405020304" pitchFamily="18" charset="0"/>
                <a:cs typeface="Times New Roman" panose="02020603050405020304" pitchFamily="18" charset="0"/>
              </a:rPr>
              <a:t>Руси</a:t>
            </a:r>
          </a:p>
          <a:p>
            <a:pPr algn="just"/>
            <a:r>
              <a:rPr lang="ru-RU" sz="2400" b="0" i="0" u="none" strike="noStrike" baseline="0" dirty="0" smtClean="0">
                <a:latin typeface="Times New Roman" panose="02020603050405020304" pitchFamily="18" charset="0"/>
                <a:cs typeface="Times New Roman" panose="02020603050405020304" pitchFamily="18" charset="0"/>
              </a:rPr>
              <a:t>2.  Импульс к дальнейшему объединению</a:t>
            </a:r>
          </a:p>
          <a:p>
            <a:pPr algn="just"/>
            <a:r>
              <a:rPr lang="ru-RU" sz="2400" b="0" i="0" u="none" strike="noStrike" baseline="0" dirty="0" smtClean="0">
                <a:latin typeface="Times New Roman" panose="02020603050405020304" pitchFamily="18" charset="0"/>
                <a:cs typeface="Times New Roman" panose="02020603050405020304" pitchFamily="18" charset="0"/>
              </a:rPr>
              <a:t>русских земель под властью Москвы</a:t>
            </a:r>
          </a:p>
          <a:p>
            <a:pPr algn="just"/>
            <a:r>
              <a:rPr lang="ru-RU" sz="2400" b="0" i="0" u="none" strike="noStrike" baseline="0" dirty="0" smtClean="0">
                <a:latin typeface="Times New Roman" panose="02020603050405020304" pitchFamily="18" charset="0"/>
                <a:cs typeface="Times New Roman" panose="02020603050405020304" pitchFamily="18" charset="0"/>
              </a:rPr>
              <a:t> 3. Создание предпосылок для освобождения</a:t>
            </a:r>
          </a:p>
          <a:p>
            <a:pPr algn="just"/>
            <a:r>
              <a:rPr lang="ru-RU" sz="2400" b="0" i="0" u="none" strike="noStrike" baseline="0" dirty="0" smtClean="0">
                <a:latin typeface="Times New Roman" panose="02020603050405020304" pitchFamily="18" charset="0"/>
                <a:cs typeface="Times New Roman" panose="02020603050405020304" pitchFamily="18" charset="0"/>
              </a:rPr>
              <a:t>Руси от ордынской зависимости</a:t>
            </a:r>
          </a:p>
          <a:p>
            <a:r>
              <a:rPr lang="en-US" sz="1400" b="0" i="0" u="none" strike="noStrike" baseline="0" dirty="0" smtClean="0">
                <a:latin typeface="TimesET"/>
              </a:rPr>
              <a:t>.</a:t>
            </a:r>
            <a:endParaRPr lang="ru-RU" dirty="0"/>
          </a:p>
        </p:txBody>
      </p:sp>
    </p:spTree>
    <p:extLst>
      <p:ext uri="{BB962C8B-B14F-4D97-AF65-F5344CB8AC3E}">
        <p14:creationId xmlns:p14="http://schemas.microsoft.com/office/powerpoint/2010/main" val="2659270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Причины феодальной войны</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lnSpcReduction="10000"/>
          </a:bodyPr>
          <a:lstStyle/>
          <a:p>
            <a:pPr marL="0" indent="0">
              <a:buNone/>
            </a:pPr>
            <a:r>
              <a:rPr lang="ru-RU" b="0" i="0" u="none" strike="noStrike" baseline="0" dirty="0" smtClean="0">
                <a:latin typeface="Times New Roman" panose="02020603050405020304" pitchFamily="18" charset="0"/>
                <a:cs typeface="Times New Roman" panose="02020603050405020304" pitchFamily="18" charset="0"/>
              </a:rPr>
              <a:t>1. Борьба семейного (прямого — от отца к</a:t>
            </a:r>
            <a:r>
              <a:rPr lang="ru-RU" b="0" i="0" u="none" strike="noStrike" dirty="0" smtClean="0">
                <a:latin typeface="Times New Roman" panose="02020603050405020304" pitchFamily="18" charset="0"/>
                <a:cs typeface="Times New Roman" panose="02020603050405020304" pitchFamily="18" charset="0"/>
              </a:rPr>
              <a:t> </a:t>
            </a:r>
            <a:r>
              <a:rPr lang="ru-RU" b="0" i="0" u="none" strike="noStrike" baseline="0" dirty="0" smtClean="0">
                <a:latin typeface="Times New Roman" panose="02020603050405020304" pitchFamily="18" charset="0"/>
                <a:cs typeface="Times New Roman" panose="02020603050405020304" pitchFamily="18" charset="0"/>
              </a:rPr>
              <a:t>сыну) и родового (непрямого — по</a:t>
            </a:r>
            <a:r>
              <a:rPr lang="ru-RU" b="0" i="0" u="none" strike="noStrike" dirty="0" smtClean="0">
                <a:latin typeface="Times New Roman" panose="02020603050405020304" pitchFamily="18" charset="0"/>
                <a:cs typeface="Times New Roman" panose="02020603050405020304" pitchFamily="18" charset="0"/>
              </a:rPr>
              <a:t> </a:t>
            </a:r>
            <a:r>
              <a:rPr lang="ru-RU" b="0" i="0" u="none" strike="noStrike" baseline="0" dirty="0" smtClean="0">
                <a:latin typeface="Times New Roman" panose="02020603050405020304" pitchFamily="18" charset="0"/>
                <a:cs typeface="Times New Roman" panose="02020603050405020304" pitchFamily="18" charset="0"/>
              </a:rPr>
              <a:t>старшинству в роде — от брата к брату)</a:t>
            </a:r>
            <a:r>
              <a:rPr lang="ru-RU" b="0" i="0" u="none" strike="noStrike" dirty="0" smtClean="0">
                <a:latin typeface="Times New Roman" panose="02020603050405020304" pitchFamily="18" charset="0"/>
                <a:cs typeface="Times New Roman" panose="02020603050405020304" pitchFamily="18" charset="0"/>
              </a:rPr>
              <a:t> </a:t>
            </a:r>
            <a:r>
              <a:rPr lang="ru-RU" b="0" i="0" u="none" strike="noStrike" baseline="0" dirty="0" smtClean="0">
                <a:latin typeface="Times New Roman" panose="02020603050405020304" pitchFamily="18" charset="0"/>
                <a:cs typeface="Times New Roman" panose="02020603050405020304" pitchFamily="18" charset="0"/>
              </a:rPr>
              <a:t>начал в наследовании княжеского престола</a:t>
            </a:r>
          </a:p>
          <a:p>
            <a:pPr marL="0" indent="0">
              <a:buNone/>
            </a:pPr>
            <a:r>
              <a:rPr lang="ru-RU" b="0" i="0" u="none" strike="noStrike" baseline="0" dirty="0" smtClean="0">
                <a:latin typeface="Times New Roman" panose="02020603050405020304" pitchFamily="18" charset="0"/>
                <a:cs typeface="Times New Roman" panose="02020603050405020304" pitchFamily="18" charset="0"/>
              </a:rPr>
              <a:t>2. Противоречивый текст завещания</a:t>
            </a:r>
            <a:r>
              <a:rPr lang="ru-RU" b="0" i="0" u="none" strike="noStrike" dirty="0" smtClean="0">
                <a:latin typeface="Times New Roman" panose="02020603050405020304" pitchFamily="18" charset="0"/>
                <a:cs typeface="Times New Roman" panose="02020603050405020304" pitchFamily="18" charset="0"/>
              </a:rPr>
              <a:t> </a:t>
            </a:r>
            <a:r>
              <a:rPr lang="ru-RU" b="0" i="0" u="none" strike="noStrike" baseline="0" dirty="0" smtClean="0">
                <a:latin typeface="Times New Roman" panose="02020603050405020304" pitchFamily="18" charset="0"/>
                <a:cs typeface="Times New Roman" panose="02020603050405020304" pitchFamily="18" charset="0"/>
              </a:rPr>
              <a:t>Дмитрия Донского, дававший возможность</a:t>
            </a:r>
            <a:r>
              <a:rPr lang="ru-RU" b="0" i="0" u="none" strike="noStrike" dirty="0" smtClean="0">
                <a:latin typeface="Times New Roman" panose="02020603050405020304" pitchFamily="18" charset="0"/>
                <a:cs typeface="Times New Roman" panose="02020603050405020304" pitchFamily="18" charset="0"/>
              </a:rPr>
              <a:t> </a:t>
            </a:r>
            <a:r>
              <a:rPr lang="ru-RU" b="0" i="0" u="none" strike="noStrike" baseline="0" dirty="0" smtClean="0">
                <a:latin typeface="Times New Roman" panose="02020603050405020304" pitchFamily="18" charset="0"/>
                <a:cs typeface="Times New Roman" panose="02020603050405020304" pitchFamily="18" charset="0"/>
              </a:rPr>
              <a:t>его трактовки с разных наследственных</a:t>
            </a:r>
            <a:r>
              <a:rPr lang="ru-RU" b="0" i="0" u="none" strike="noStrike" dirty="0" smtClean="0">
                <a:latin typeface="Times New Roman" panose="02020603050405020304" pitchFamily="18" charset="0"/>
                <a:cs typeface="Times New Roman" panose="02020603050405020304" pitchFamily="18" charset="0"/>
              </a:rPr>
              <a:t> </a:t>
            </a:r>
            <a:r>
              <a:rPr lang="ru-RU" b="0" i="0" u="none" strike="noStrike" baseline="0" dirty="0" smtClean="0">
                <a:latin typeface="Times New Roman" panose="02020603050405020304" pitchFamily="18" charset="0"/>
                <a:cs typeface="Times New Roman" panose="02020603050405020304" pitchFamily="18" charset="0"/>
              </a:rPr>
              <a:t>позиций</a:t>
            </a:r>
          </a:p>
          <a:p>
            <a:pPr marL="0" indent="0">
              <a:buNone/>
            </a:pPr>
            <a:r>
              <a:rPr lang="ru-RU" b="0" i="0" u="none" strike="noStrike" baseline="0" dirty="0" smtClean="0">
                <a:latin typeface="Times New Roman" panose="02020603050405020304" pitchFamily="18" charset="0"/>
                <a:cs typeface="Times New Roman" panose="02020603050405020304" pitchFamily="18" charset="0"/>
              </a:rPr>
              <a:t>3. Личное соперничество за власть в</a:t>
            </a:r>
            <a:r>
              <a:rPr lang="ru-RU" b="0" i="0" u="none" strike="noStrike" dirty="0" smtClean="0">
                <a:latin typeface="Times New Roman" panose="02020603050405020304" pitchFamily="18" charset="0"/>
                <a:cs typeface="Times New Roman" panose="02020603050405020304" pitchFamily="18" charset="0"/>
              </a:rPr>
              <a:t> </a:t>
            </a:r>
            <a:r>
              <a:rPr lang="ru-RU" b="0" i="0" u="none" strike="noStrike" baseline="0" dirty="0" smtClean="0">
                <a:latin typeface="Times New Roman" panose="02020603050405020304" pitchFamily="18" charset="0"/>
                <a:cs typeface="Times New Roman" panose="02020603050405020304" pitchFamily="18" charset="0"/>
              </a:rPr>
              <a:t>Москве потомков князя Дмитрия Донского</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62641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 М. Карамзин об Иване </a:t>
            </a:r>
            <a:r>
              <a:rPr lang="en-US" dirty="0" smtClean="0"/>
              <a:t>III</a:t>
            </a:r>
            <a:endParaRPr lang="ru-RU" dirty="0"/>
          </a:p>
        </p:txBody>
      </p:sp>
      <p:sp>
        <p:nvSpPr>
          <p:cNvPr id="3" name="Объект 2"/>
          <p:cNvSpPr>
            <a:spLocks noGrp="1"/>
          </p:cNvSpPr>
          <p:nvPr>
            <p:ph idx="1"/>
          </p:nvPr>
        </p:nvSpPr>
        <p:spPr>
          <a:xfrm>
            <a:off x="457200" y="1600201"/>
            <a:ext cx="8229600" cy="2764904"/>
          </a:xfrm>
        </p:spPr>
        <p:txBody>
          <a:bodyPr>
            <a:normAutofit/>
          </a:bodyPr>
          <a:lstStyle/>
          <a:p>
            <a:pPr marL="0" indent="0">
              <a:buNone/>
            </a:pPr>
            <a:r>
              <a:rPr lang="ru-RU" sz="2800" dirty="0" smtClean="0">
                <a:latin typeface="Times New Roman" panose="02020603050405020304" pitchFamily="18" charset="0"/>
                <a:cs typeface="Times New Roman" panose="02020603050405020304" pitchFamily="18" charset="0"/>
              </a:rPr>
              <a:t>" Иван III как человек не имел любезных   свойств ни Мономаха, ни Донского, но стоит как государь на высшей степени величия. Он казался иногда боязливым, нерешительным. Ибо хотел всегда действовать осторожно. Сия осторожность есть вообще благоразумие.. "</a:t>
            </a:r>
            <a:endParaRPr lang="ru-RU" sz="2800" dirty="0">
              <a:latin typeface="Times New Roman" panose="020206030504050203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4293092"/>
            <a:ext cx="1800200" cy="2400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4446" y="3741111"/>
            <a:ext cx="2232248" cy="3114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25566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99592" y="980728"/>
            <a:ext cx="7416824" cy="3785652"/>
          </a:xfrm>
          <a:prstGeom prst="rect">
            <a:avLst/>
          </a:prstGeom>
          <a:noFill/>
        </p:spPr>
        <p:txBody>
          <a:bodyPr wrap="square" rtlCol="0">
            <a:spAutoFit/>
          </a:bodyPr>
          <a:lstStyle/>
          <a:p>
            <a:pPr algn="ctr"/>
            <a:r>
              <a:rPr lang="ru-RU" sz="4800" dirty="0" smtClean="0"/>
              <a:t>Какие </a:t>
            </a:r>
          </a:p>
          <a:p>
            <a:pPr algn="ctr"/>
            <a:r>
              <a:rPr lang="ru-RU" sz="4800" dirty="0" smtClean="0"/>
              <a:t>цели стояли перед </a:t>
            </a:r>
          </a:p>
          <a:p>
            <a:pPr algn="ctr"/>
            <a:r>
              <a:rPr lang="ru-RU" sz="4800" dirty="0" smtClean="0"/>
              <a:t>Иваном</a:t>
            </a:r>
            <a:r>
              <a:rPr lang="en-US" sz="4800" dirty="0" smtClean="0"/>
              <a:t> III </a:t>
            </a:r>
            <a:endParaRPr lang="ru-RU" sz="4800" dirty="0" smtClean="0"/>
          </a:p>
          <a:p>
            <a:pPr algn="ctr"/>
            <a:r>
              <a:rPr lang="ru-RU" sz="4800" dirty="0" smtClean="0"/>
              <a:t>во внешней и </a:t>
            </a:r>
          </a:p>
          <a:p>
            <a:pPr algn="ctr"/>
            <a:r>
              <a:rPr lang="ru-RU" sz="4800" dirty="0" smtClean="0"/>
              <a:t>внутренней </a:t>
            </a:r>
            <a:r>
              <a:rPr lang="ru-RU" sz="4800" dirty="0"/>
              <a:t>п</a:t>
            </a:r>
            <a:r>
              <a:rPr lang="ru-RU" sz="4800" dirty="0" smtClean="0"/>
              <a:t>олитике? </a:t>
            </a:r>
            <a:endParaRPr lang="ru-RU" sz="4800" dirty="0"/>
          </a:p>
        </p:txBody>
      </p:sp>
    </p:spTree>
    <p:extLst>
      <p:ext uri="{BB962C8B-B14F-4D97-AF65-F5344CB8AC3E}">
        <p14:creationId xmlns:p14="http://schemas.microsoft.com/office/powerpoint/2010/main" val="2794781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51720" y="548680"/>
            <a:ext cx="5328593" cy="1058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Основные цели политики Ивана</a:t>
            </a:r>
            <a:r>
              <a:rPr lang="en-US"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III</a:t>
            </a:r>
            <a:r>
              <a:rPr lang="ru-RU" sz="24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sz="24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cxnSp>
        <p:nvCxnSpPr>
          <p:cNvPr id="6" name="Прямая со стрелкой 5"/>
          <p:cNvCxnSpPr/>
          <p:nvPr/>
        </p:nvCxnSpPr>
        <p:spPr>
          <a:xfrm flipH="1">
            <a:off x="1547664" y="1638926"/>
            <a:ext cx="648072" cy="859033"/>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 name="Прямая со стрелкой 6"/>
          <p:cNvCxnSpPr>
            <a:endCxn id="13" idx="0"/>
          </p:cNvCxnSpPr>
          <p:nvPr/>
        </p:nvCxnSpPr>
        <p:spPr>
          <a:xfrm flipH="1">
            <a:off x="4756212" y="1608003"/>
            <a:ext cx="40196" cy="239706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Прямая со стрелкой 10"/>
          <p:cNvCxnSpPr/>
          <p:nvPr/>
        </p:nvCxnSpPr>
        <p:spPr>
          <a:xfrm>
            <a:off x="6963182" y="1638926"/>
            <a:ext cx="326866" cy="70995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Овал 11"/>
          <p:cNvSpPr/>
          <p:nvPr/>
        </p:nvSpPr>
        <p:spPr>
          <a:xfrm>
            <a:off x="251520" y="2497959"/>
            <a:ext cx="3267290" cy="17383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anose="02020603050405020304" pitchFamily="18" charset="0"/>
                <a:cs typeface="Times New Roman" panose="02020603050405020304" pitchFamily="18" charset="0"/>
              </a:rPr>
              <a:t>Завершение объединения русских земель</a:t>
            </a:r>
            <a:endParaRPr lang="ru-RU" sz="2400" b="1" dirty="0">
              <a:latin typeface="Times New Roman" panose="02020603050405020304" pitchFamily="18" charset="0"/>
              <a:cs typeface="Times New Roman" panose="02020603050405020304" pitchFamily="18" charset="0"/>
            </a:endParaRPr>
          </a:p>
        </p:txBody>
      </p:sp>
      <p:sp>
        <p:nvSpPr>
          <p:cNvPr id="13" name="Овал 12"/>
          <p:cNvSpPr/>
          <p:nvPr/>
        </p:nvSpPr>
        <p:spPr>
          <a:xfrm>
            <a:off x="3059832" y="4005064"/>
            <a:ext cx="3392760" cy="18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anose="02020603050405020304" pitchFamily="18" charset="0"/>
                <a:cs typeface="Times New Roman" panose="02020603050405020304" pitchFamily="18" charset="0"/>
              </a:rPr>
              <a:t>Освобождение от монгольской зависимости</a:t>
            </a:r>
            <a:endParaRPr lang="ru-RU" sz="2400" b="1" dirty="0">
              <a:latin typeface="Times New Roman" panose="02020603050405020304" pitchFamily="18" charset="0"/>
              <a:cs typeface="Times New Roman" panose="02020603050405020304" pitchFamily="18" charset="0"/>
            </a:endParaRPr>
          </a:p>
        </p:txBody>
      </p:sp>
      <p:sp>
        <p:nvSpPr>
          <p:cNvPr id="14" name="Овал 13"/>
          <p:cNvSpPr/>
          <p:nvPr/>
        </p:nvSpPr>
        <p:spPr>
          <a:xfrm>
            <a:off x="5436096" y="2388513"/>
            <a:ext cx="3707904" cy="18477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latin typeface="Times New Roman" panose="02020603050405020304" pitchFamily="18" charset="0"/>
                <a:cs typeface="Times New Roman" panose="02020603050405020304" pitchFamily="18" charset="0"/>
              </a:rPr>
              <a:t>Создание централизованного государства</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80737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anose="02020603050405020304" pitchFamily="18" charset="0"/>
                <a:cs typeface="Times New Roman" panose="02020603050405020304" pitchFamily="18" charset="0"/>
              </a:rPr>
              <a:t>Цель урока:</a:t>
            </a:r>
            <a:endParaRPr lang="ru-RU"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600201"/>
            <a:ext cx="8229600" cy="2116832"/>
          </a:xfrm>
        </p:spPr>
        <p:txBody>
          <a:bodyPr>
            <a:normAutofit/>
          </a:bodyPr>
          <a:lstStyle/>
          <a:p>
            <a:pPr marL="0" indent="0" algn="ctr">
              <a:buNone/>
            </a:pPr>
            <a:r>
              <a:rPr lang="ru-RU" sz="4000" dirty="0" smtClean="0">
                <a:latin typeface="Times New Roman" panose="02020603050405020304" pitchFamily="18" charset="0"/>
                <a:cs typeface="Times New Roman" panose="02020603050405020304" pitchFamily="18" charset="0"/>
              </a:rPr>
              <a:t>Доказать, что при Иване </a:t>
            </a:r>
            <a:r>
              <a:rPr lang="en-US" sz="4000" dirty="0" smtClean="0">
                <a:latin typeface="Times New Roman" panose="02020603050405020304" pitchFamily="18" charset="0"/>
                <a:cs typeface="Times New Roman" panose="02020603050405020304" pitchFamily="18" charset="0"/>
              </a:rPr>
              <a:t>III </a:t>
            </a:r>
            <a:r>
              <a:rPr lang="ru-RU" sz="4000" dirty="0" smtClean="0">
                <a:latin typeface="Times New Roman" panose="02020603050405020304" pitchFamily="18" charset="0"/>
                <a:cs typeface="Times New Roman" panose="02020603050405020304" pitchFamily="18" charset="0"/>
              </a:rPr>
              <a:t>образовалось централизованное государство</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0303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955576"/>
          </a:xfrm>
        </p:spPr>
        <p:txBody>
          <a:bodyPr>
            <a:normAutofit fontScale="90000"/>
          </a:bodyPr>
          <a:lstStyle/>
          <a:p>
            <a:pPr algn="ctr"/>
            <a:r>
              <a:rPr lang="ru-RU" dirty="0" smtClean="0"/>
              <a:t>ПРИЗНАКИ ЦЕНТРАЛИЗОВАННОГО ГОСУДАРСТВА</a:t>
            </a:r>
            <a:endParaRPr lang="ru-RU" dirty="0"/>
          </a:p>
        </p:txBody>
      </p:sp>
      <p:sp>
        <p:nvSpPr>
          <p:cNvPr id="3" name="Объект 2"/>
          <p:cNvSpPr>
            <a:spLocks noGrp="1"/>
          </p:cNvSpPr>
          <p:nvPr>
            <p:ph idx="1"/>
          </p:nvPr>
        </p:nvSpPr>
        <p:spPr/>
        <p:txBody>
          <a:bodyPr/>
          <a:lstStyle/>
          <a:p>
            <a:pPr marL="0" indent="0">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общая </a:t>
            </a:r>
            <a:r>
              <a:rPr lang="ru-RU" b="1" dirty="0" err="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внешня</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политика </a:t>
            </a:r>
          </a:p>
          <a:p>
            <a:pPr marL="0" indent="0">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единство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территории </a:t>
            </a:r>
          </a:p>
          <a:p>
            <a:pPr marL="0" indent="0">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в) наличие </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разветвлённого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аппарата центральной власти </a:t>
            </a:r>
          </a:p>
          <a:p>
            <a:pPr marL="0" indent="0">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г</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прямое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наследование </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престола </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pPr marL="0" indent="0">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система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единых законов </a:t>
            </a:r>
          </a:p>
        </p:txBody>
      </p:sp>
    </p:spTree>
    <p:extLst>
      <p:ext uri="{BB962C8B-B14F-4D97-AF65-F5344CB8AC3E}">
        <p14:creationId xmlns:p14="http://schemas.microsoft.com/office/powerpoint/2010/main" val="111822408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73</TotalTime>
  <Words>331</Words>
  <Application>Microsoft Office PowerPoint</Application>
  <PresentationFormat>Экран (4:3)</PresentationFormat>
  <Paragraphs>73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Трек</vt:lpstr>
      <vt:lpstr>Соотнесите правителей и даты правления</vt:lpstr>
      <vt:lpstr>Ответ</vt:lpstr>
      <vt:lpstr>Значение Куликовской битвы</vt:lpstr>
      <vt:lpstr>Причины феодальной войны</vt:lpstr>
      <vt:lpstr>Н. М. Карамзин об Иване III</vt:lpstr>
      <vt:lpstr>Презентация PowerPoint</vt:lpstr>
      <vt:lpstr>Презентация PowerPoint</vt:lpstr>
      <vt:lpstr>Цель урока:</vt:lpstr>
      <vt:lpstr>ПРИЗНАКИ ЦЕНТРАЛИЗОВАННОГО ГОСУДАРСТВА</vt:lpstr>
      <vt:lpstr>Завершение объединения руси и создание централизованного государства</vt:lpstr>
      <vt:lpstr>Презентация PowerPoint</vt:lpstr>
      <vt:lpstr>Презентация PowerPoint</vt:lpstr>
      <vt:lpstr>Презентация PowerPoint</vt:lpstr>
      <vt:lpstr>Презентация PowerPoint</vt:lpstr>
      <vt:lpstr>Цель урока:</vt:lpstr>
      <vt:lpstr>Домашнее задание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Поставьте в хронологической последовательности</dc:title>
  <dc:creator>Владимир Воронцов</dc:creator>
  <cp:lastModifiedBy>Владимир Воронцов</cp:lastModifiedBy>
  <cp:revision>8</cp:revision>
  <dcterms:created xsi:type="dcterms:W3CDTF">2017-02-01T03:39:37Z</dcterms:created>
  <dcterms:modified xsi:type="dcterms:W3CDTF">2018-01-08T14:12:11Z</dcterms:modified>
</cp:coreProperties>
</file>