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56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DC9DB"/>
    <a:srgbClr val="A2CF79"/>
    <a:srgbClr val="EE5ABD"/>
    <a:srgbClr val="FF3300"/>
    <a:srgbClr val="1B86FB"/>
    <a:srgbClr val="FF9900"/>
    <a:srgbClr val="0000FF"/>
    <a:srgbClr val="FF33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8D7218A-C435-4D06-BF76-998FFFEECA98}" type="datetimeFigureOut">
              <a:rPr lang="ru-RU" smtClean="0"/>
              <a:t>16.04.2014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DCC5B6D8-371F-4F23-A617-3E5059BA63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t-RU" sz="7200" dirty="0">
                <a:solidFill>
                  <a:srgbClr val="FF0000"/>
                </a:solidFill>
              </a:rPr>
              <a:t> </a:t>
            </a:r>
            <a:r>
              <a:rPr lang="tt-RU" sz="7200" dirty="0" smtClean="0">
                <a:solidFill>
                  <a:srgbClr val="FF0000"/>
                </a:solidFill>
              </a:rPr>
              <a:t>        Математика </a:t>
            </a:r>
          </a:p>
          <a:p>
            <a:pPr marL="0" indent="0">
              <a:buNone/>
            </a:pPr>
            <a:r>
              <a:rPr lang="tt-RU" sz="7200" dirty="0" smtClean="0">
                <a:solidFill>
                  <a:srgbClr val="FF0000"/>
                </a:solidFill>
              </a:rPr>
              <a:t>            </a:t>
            </a:r>
            <a:r>
              <a:rPr lang="tt-RU" sz="7200" dirty="0" smtClean="0">
                <a:solidFill>
                  <a:srgbClr val="0070C0"/>
                </a:solidFill>
              </a:rPr>
              <a:t>2 класс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0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dirty="0" smtClean="0"/>
              <a:t> </a:t>
            </a:r>
            <a:r>
              <a:rPr lang="tt-RU" sz="3200" dirty="0" smtClean="0">
                <a:solidFill>
                  <a:srgbClr val="FF3300"/>
                </a:solidFill>
              </a:rPr>
              <a:t>Почмаклары аларга исем бүләк иткән</a:t>
            </a:r>
            <a:endParaRPr lang="ru-RU" sz="3200" dirty="0">
              <a:solidFill>
                <a:srgbClr val="FF33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tt-RU" sz="3200" dirty="0" smtClean="0"/>
          </a:p>
          <a:p>
            <a:pPr marL="0" indent="0">
              <a:buNone/>
            </a:pPr>
            <a:r>
              <a:rPr lang="tt-RU" sz="3200" dirty="0" smtClean="0"/>
              <a:t>Өчпочмак    дүртпочмак  бишпочмак  күппочмак  </a:t>
            </a:r>
            <a:endParaRPr lang="tt-RU" sz="3200" dirty="0"/>
          </a:p>
          <a:p>
            <a:endParaRPr lang="tt-RU" dirty="0" smtClean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11560" y="2924944"/>
            <a:ext cx="1512168" cy="1903280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3170049"/>
            <a:ext cx="1728192" cy="1561242"/>
          </a:xfrm>
          <a:prstGeom prst="rec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авильный пятиугольник 6"/>
          <p:cNvSpPr/>
          <p:nvPr/>
        </p:nvSpPr>
        <p:spPr>
          <a:xfrm>
            <a:off x="5009162" y="3049191"/>
            <a:ext cx="1656184" cy="1682100"/>
          </a:xfrm>
          <a:prstGeom prst="pentagon">
            <a:avLst/>
          </a:prstGeom>
          <a:solidFill>
            <a:srgbClr val="1B8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есятиугольник 8"/>
          <p:cNvSpPr/>
          <p:nvPr/>
        </p:nvSpPr>
        <p:spPr>
          <a:xfrm>
            <a:off x="6876256" y="3128675"/>
            <a:ext cx="1872208" cy="1670027"/>
          </a:xfrm>
          <a:prstGeom prst="dec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4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tt-RU" sz="4400" dirty="0" smtClean="0">
                <a:solidFill>
                  <a:srgbClr val="1B86FB"/>
                </a:solidFill>
              </a:rPr>
              <a:t>        Ял итеп алыйк әле!!!</a:t>
            </a:r>
            <a:endParaRPr lang="ru-RU" sz="4400" dirty="0">
              <a:solidFill>
                <a:srgbClr val="1B86FB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" t="29799" b="-1"/>
          <a:stretch/>
        </p:blipFill>
        <p:spPr>
          <a:xfrm>
            <a:off x="-4689" y="1628800"/>
            <a:ext cx="9135725" cy="4968552"/>
          </a:xfrm>
        </p:spPr>
      </p:pic>
    </p:spTree>
    <p:extLst>
      <p:ext uri="{BB962C8B-B14F-4D97-AF65-F5344CB8AC3E}">
        <p14:creationId xmlns:p14="http://schemas.microsoft.com/office/powerpoint/2010/main" val="276970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400" dirty="0" smtClean="0"/>
              <a:t>     </a:t>
            </a:r>
            <a:r>
              <a:rPr lang="tt-RU" sz="4400" dirty="0" smtClean="0">
                <a:solidFill>
                  <a:srgbClr val="000066"/>
                </a:solidFill>
              </a:rPr>
              <a:t>почмакларны ничек   чагыштырырга?</a:t>
            </a:r>
            <a:endParaRPr lang="ru-RU" sz="4400" dirty="0">
              <a:solidFill>
                <a:srgbClr val="000066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" t="17340"/>
          <a:stretch/>
        </p:blipFill>
        <p:spPr>
          <a:xfrm>
            <a:off x="539551" y="1412776"/>
            <a:ext cx="8217873" cy="5133557"/>
          </a:xfrm>
        </p:spPr>
      </p:pic>
    </p:spTree>
    <p:extLst>
      <p:ext uri="{BB962C8B-B14F-4D97-AF65-F5344CB8AC3E}">
        <p14:creationId xmlns:p14="http://schemas.microsoft.com/office/powerpoint/2010/main" val="21460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tt-RU" sz="4000" dirty="0" smtClean="0"/>
              <a:t>                </a:t>
            </a:r>
            <a:r>
              <a:rPr lang="tt-RU" sz="4000" dirty="0" smtClean="0">
                <a:solidFill>
                  <a:srgbClr val="FF0000"/>
                </a:solidFill>
              </a:rPr>
              <a:t>Практик эш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" t="11280"/>
          <a:stretch/>
        </p:blipFill>
        <p:spPr>
          <a:xfrm>
            <a:off x="755576" y="1536965"/>
            <a:ext cx="7920880" cy="5297340"/>
          </a:xfrm>
        </p:spPr>
      </p:pic>
    </p:spTree>
    <p:extLst>
      <p:ext uri="{BB962C8B-B14F-4D97-AF65-F5344CB8AC3E}">
        <p14:creationId xmlns:p14="http://schemas.microsoft.com/office/powerpoint/2010/main" val="381286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>
                <a:solidFill>
                  <a:schemeClr val="accent6">
                    <a:lumMod val="50000"/>
                  </a:schemeClr>
                </a:solidFill>
              </a:rPr>
              <a:t>          </a:t>
            </a:r>
            <a:r>
              <a:rPr lang="tt-RU" sz="4400" dirty="0" smtClean="0">
                <a:solidFill>
                  <a:schemeClr val="accent6">
                    <a:lumMod val="50000"/>
                  </a:schemeClr>
                </a:solidFill>
              </a:rPr>
              <a:t>КАйсы почмак туры?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" t="13973" r="1"/>
          <a:stretch/>
        </p:blipFill>
        <p:spPr>
          <a:xfrm>
            <a:off x="323528" y="1332701"/>
            <a:ext cx="8280920" cy="5411189"/>
          </a:xfrm>
        </p:spPr>
      </p:pic>
    </p:spTree>
    <p:extLst>
      <p:ext uri="{BB962C8B-B14F-4D97-AF65-F5344CB8AC3E}">
        <p14:creationId xmlns:p14="http://schemas.microsoft.com/office/powerpoint/2010/main" val="30552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3200" b="1" i="1" dirty="0" smtClean="0"/>
              <a:t> </a:t>
            </a:r>
            <a:r>
              <a:rPr lang="tt-RU" sz="3600" b="1" i="1" dirty="0" smtClean="0">
                <a:solidFill>
                  <a:srgbClr val="0000FF"/>
                </a:solidFill>
              </a:rPr>
              <a:t>Тормышта туры почмаклар</a:t>
            </a:r>
            <a:endParaRPr lang="ru-RU" sz="3600" b="1" i="1" dirty="0">
              <a:solidFill>
                <a:srgbClr val="0000FF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5" t="20034" r="21970" b="5219"/>
          <a:stretch/>
        </p:blipFill>
        <p:spPr>
          <a:xfrm>
            <a:off x="179513" y="1628800"/>
            <a:ext cx="2035654" cy="22152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365103"/>
            <a:ext cx="2846074" cy="21238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055" y="1412776"/>
            <a:ext cx="1495711" cy="3505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4478" y="-28097"/>
            <a:ext cx="1910507" cy="19253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108" y="4118876"/>
            <a:ext cx="2616336" cy="26163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1" t="4590" r="14532"/>
          <a:stretch/>
        </p:blipFill>
        <p:spPr>
          <a:xfrm>
            <a:off x="7214478" y="3325661"/>
            <a:ext cx="1967346" cy="34124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82" y="1772816"/>
            <a:ext cx="3054588" cy="216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3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836712"/>
            <a:ext cx="7924800" cy="4878288"/>
          </a:xfrm>
        </p:spPr>
        <p:txBody>
          <a:bodyPr>
            <a:normAutofit/>
          </a:bodyPr>
          <a:lstStyle/>
          <a:p>
            <a:r>
              <a:rPr lang="tt-RU" dirty="0" smtClean="0"/>
              <a:t>          </a:t>
            </a:r>
            <a:r>
              <a:rPr lang="tt-RU" sz="4400" dirty="0" smtClean="0"/>
              <a:t>                          </a:t>
            </a:r>
            <a:r>
              <a:rPr lang="tt-RU" sz="4800" dirty="0" smtClean="0">
                <a:solidFill>
                  <a:srgbClr val="FF9900"/>
                </a:solidFill>
              </a:rPr>
              <a:t>белдем</a:t>
            </a:r>
          </a:p>
          <a:p>
            <a:pPr marL="0" indent="0">
              <a:buNone/>
            </a:pPr>
            <a:endParaRPr lang="tt-RU" sz="4400" dirty="0" smtClean="0"/>
          </a:p>
          <a:p>
            <a:pPr marL="0" indent="0">
              <a:buNone/>
            </a:pPr>
            <a:r>
              <a:rPr lang="tt-RU" sz="4400" dirty="0" smtClean="0"/>
              <a:t> </a:t>
            </a:r>
            <a:r>
              <a:rPr lang="tt-RU" sz="4800" b="1" i="1" dirty="0" smtClean="0">
                <a:solidFill>
                  <a:srgbClr val="7030A0"/>
                </a:solidFill>
              </a:rPr>
              <a:t>мин</a:t>
            </a:r>
            <a:r>
              <a:rPr lang="tt-RU" sz="4400" b="1" i="1" dirty="0" smtClean="0">
                <a:solidFill>
                  <a:srgbClr val="7030A0"/>
                </a:solidFill>
              </a:rPr>
              <a:t> </a:t>
            </a:r>
            <a:r>
              <a:rPr lang="tt-RU" sz="4400" dirty="0" smtClean="0"/>
              <a:t>                        </a:t>
            </a:r>
            <a:r>
              <a:rPr lang="tt-RU" sz="4800" dirty="0" smtClean="0">
                <a:solidFill>
                  <a:srgbClr val="C00000"/>
                </a:solidFill>
              </a:rPr>
              <a:t>аңладым</a:t>
            </a:r>
          </a:p>
          <a:p>
            <a:r>
              <a:rPr lang="tt-RU" sz="4400" dirty="0" smtClean="0"/>
              <a:t> </a:t>
            </a:r>
          </a:p>
          <a:p>
            <a:r>
              <a:rPr lang="tt-RU" sz="4800" dirty="0" smtClean="0"/>
              <a:t>                           </a:t>
            </a:r>
            <a:r>
              <a:rPr lang="tt-RU" sz="4800" dirty="0" smtClean="0">
                <a:solidFill>
                  <a:srgbClr val="00B050"/>
                </a:solidFill>
              </a:rPr>
              <a:t>өйрәндем</a:t>
            </a:r>
            <a:endParaRPr lang="tt-RU" sz="4800" dirty="0">
              <a:solidFill>
                <a:srgbClr val="00B05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2338887" y="1467094"/>
            <a:ext cx="2376264" cy="17281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338887" y="3222282"/>
            <a:ext cx="1800200" cy="201622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338887" y="3212976"/>
            <a:ext cx="23762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11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" t="9972" b="8181"/>
          <a:stretch/>
        </p:blipFill>
        <p:spPr>
          <a:xfrm>
            <a:off x="467544" y="9337"/>
            <a:ext cx="7956376" cy="671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96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19"/>
            <a:ext cx="9143379" cy="6870419"/>
          </a:xfrm>
        </p:spPr>
      </p:pic>
    </p:spTree>
    <p:extLst>
      <p:ext uri="{BB962C8B-B14F-4D97-AF65-F5344CB8AC3E}">
        <p14:creationId xmlns:p14="http://schemas.microsoft.com/office/powerpoint/2010/main" val="59417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800" dirty="0">
                <a:solidFill>
                  <a:srgbClr val="7030A0"/>
                </a:solidFill>
              </a:rPr>
              <a:t> </a:t>
            </a:r>
            <a:r>
              <a:rPr lang="tt-RU" sz="4800" dirty="0" smtClean="0">
                <a:solidFill>
                  <a:srgbClr val="7030A0"/>
                </a:solidFill>
              </a:rPr>
              <a:t>         КҮБӘЛӘК КОРТЫ</a:t>
            </a:r>
            <a:endParaRPr lang="ru-RU" sz="48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5" t="14647" r="-1"/>
          <a:stretch/>
        </p:blipFill>
        <p:spPr>
          <a:xfrm>
            <a:off x="323528" y="1332528"/>
            <a:ext cx="8675102" cy="5525472"/>
          </a:xfrm>
        </p:spPr>
      </p:pic>
    </p:spTree>
    <p:extLst>
      <p:ext uri="{BB962C8B-B14F-4D97-AF65-F5344CB8AC3E}">
        <p14:creationId xmlns:p14="http://schemas.microsoft.com/office/powerpoint/2010/main" val="388767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  </a:t>
            </a:r>
            <a:r>
              <a:rPr lang="tt-RU" sz="4400" dirty="0" smtClean="0">
                <a:solidFill>
                  <a:srgbClr val="00B050"/>
                </a:solidFill>
              </a:rPr>
              <a:t>Уен</a:t>
            </a:r>
            <a:r>
              <a:rPr lang="tt-RU" sz="4400" dirty="0" smtClean="0"/>
              <a:t> </a:t>
            </a:r>
            <a:r>
              <a:rPr lang="tt-RU" sz="4400" dirty="0" smtClean="0">
                <a:solidFill>
                  <a:srgbClr val="FF0000"/>
                </a:solidFill>
              </a:rPr>
              <a:t>“Математик баскетбол”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" t="16390"/>
          <a:stretch/>
        </p:blipFill>
        <p:spPr>
          <a:xfrm>
            <a:off x="323528" y="1412776"/>
            <a:ext cx="8776293" cy="5445224"/>
          </a:xfrm>
        </p:spPr>
      </p:pic>
    </p:spTree>
    <p:extLst>
      <p:ext uri="{BB962C8B-B14F-4D97-AF65-F5344CB8AC3E}">
        <p14:creationId xmlns:p14="http://schemas.microsoft.com/office/powerpoint/2010/main" val="33766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4450506"/>
          </a:xfrm>
        </p:spPr>
        <p:txBody>
          <a:bodyPr/>
          <a:lstStyle/>
          <a:p>
            <a:r>
              <a:rPr lang="tt-RU" dirty="0" smtClean="0">
                <a:solidFill>
                  <a:srgbClr val="00B050"/>
                </a:solidFill>
              </a:rPr>
              <a:t>15 </a:t>
            </a:r>
            <a:r>
              <a:rPr lang="tt-RU" dirty="0">
                <a:solidFill>
                  <a:srgbClr val="00B050"/>
                </a:solidFill>
              </a:rPr>
              <a:t>песинең ничә койрыгы бар?</a:t>
            </a:r>
            <a:br>
              <a:rPr lang="tt-RU" dirty="0">
                <a:solidFill>
                  <a:srgbClr val="00B050"/>
                </a:solidFill>
              </a:rPr>
            </a:br>
            <a:r>
              <a:rPr lang="tt-RU" dirty="0" smtClean="0">
                <a:solidFill>
                  <a:prstClr val="black"/>
                </a:solidFill>
              </a:rPr>
              <a:t/>
            </a:r>
            <a:br>
              <a:rPr lang="tt-RU" dirty="0" smtClean="0">
                <a:solidFill>
                  <a:prstClr val="black"/>
                </a:solidFill>
              </a:rPr>
            </a:br>
            <a:r>
              <a:rPr lang="tt-RU" dirty="0" smtClean="0">
                <a:solidFill>
                  <a:srgbClr val="FF0000"/>
                </a:solidFill>
              </a:rPr>
              <a:t>Каенда 10 алма бар иде. 2се өзелеп төште. Каенда ничә алма калды?</a:t>
            </a:r>
            <a:r>
              <a:rPr lang="tt-RU" dirty="0">
                <a:solidFill>
                  <a:srgbClr val="FF0000"/>
                </a:solidFill>
              </a:rPr>
              <a:t/>
            </a:r>
            <a:br>
              <a:rPr lang="tt-RU" dirty="0">
                <a:solidFill>
                  <a:srgbClr val="FF0000"/>
                </a:solidFill>
              </a:rPr>
            </a:br>
            <a:r>
              <a:rPr lang="tt-RU" dirty="0" smtClean="0">
                <a:solidFill>
                  <a:prstClr val="black"/>
                </a:solidFill>
              </a:rPr>
              <a:t/>
            </a:r>
            <a:br>
              <a:rPr lang="tt-RU" dirty="0" smtClean="0">
                <a:solidFill>
                  <a:prstClr val="black"/>
                </a:solidFill>
              </a:rPr>
            </a:br>
            <a:r>
              <a:rPr lang="tt-RU" dirty="0" smtClean="0">
                <a:solidFill>
                  <a:srgbClr val="0070C0"/>
                </a:solidFill>
              </a:rPr>
              <a:t>Каз ике аякта торганда 4 кг авырлыкта. Әгәр ул бер аякта торса, ничә кг булыр?</a:t>
            </a:r>
            <a:br>
              <a:rPr lang="tt-RU" dirty="0" smtClean="0">
                <a:solidFill>
                  <a:srgbClr val="0070C0"/>
                </a:solidFill>
              </a:rPr>
            </a:br>
            <a:r>
              <a:rPr lang="tt-RU" dirty="0">
                <a:solidFill>
                  <a:prstClr val="black"/>
                </a:solidFill>
              </a:rPr>
              <a:t> </a:t>
            </a:r>
            <a:r>
              <a:rPr lang="tt-RU" dirty="0" smtClean="0">
                <a:solidFill>
                  <a:prstClr val="black"/>
                </a:solidFill>
              </a:rPr>
              <a:t/>
            </a:r>
            <a:br>
              <a:rPr lang="tt-RU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6" t="44950"/>
          <a:stretch/>
        </p:blipFill>
        <p:spPr>
          <a:xfrm>
            <a:off x="6761018" y="4497152"/>
            <a:ext cx="2382982" cy="22652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97152"/>
            <a:ext cx="2952328" cy="221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0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681731" cy="6511298"/>
          </a:xfrm>
        </p:spPr>
      </p:pic>
    </p:spTree>
    <p:extLst>
      <p:ext uri="{BB962C8B-B14F-4D97-AF65-F5344CB8AC3E}">
        <p14:creationId xmlns:p14="http://schemas.microsoft.com/office/powerpoint/2010/main" val="374109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5527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tt-RU" sz="4800" dirty="0" smtClean="0">
                <a:solidFill>
                  <a:srgbClr val="7030A0"/>
                </a:solidFill>
              </a:rPr>
              <a:t>           КАЙСЫ АРТЫК?</a:t>
            </a:r>
          </a:p>
          <a:p>
            <a:endParaRPr lang="tt-RU" dirty="0" smtClean="0"/>
          </a:p>
          <a:p>
            <a:endParaRPr lang="tt-RU" dirty="0" smtClean="0"/>
          </a:p>
          <a:p>
            <a:endParaRPr lang="tt-RU" dirty="0"/>
          </a:p>
          <a:p>
            <a:endParaRPr lang="tt-RU" dirty="0"/>
          </a:p>
          <a:p>
            <a:r>
              <a:rPr lang="tt-RU" dirty="0" smtClean="0"/>
              <a:t>                           </a:t>
            </a:r>
          </a:p>
          <a:p>
            <a:endParaRPr lang="tt-RU" dirty="0"/>
          </a:p>
          <a:p>
            <a:endParaRPr lang="tt-RU" dirty="0" smtClean="0"/>
          </a:p>
          <a:p>
            <a:endParaRPr lang="tt-RU" dirty="0"/>
          </a:p>
          <a:p>
            <a:endParaRPr lang="tt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420820" y="5015141"/>
            <a:ext cx="1829932" cy="110199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70224" y="1232473"/>
            <a:ext cx="1302176" cy="1189264"/>
          </a:xfrm>
          <a:prstGeom prst="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ильный пятиугольник 7"/>
          <p:cNvSpPr/>
          <p:nvPr/>
        </p:nvSpPr>
        <p:spPr>
          <a:xfrm>
            <a:off x="7296960" y="2665504"/>
            <a:ext cx="1296144" cy="1308409"/>
          </a:xfrm>
          <a:prstGeom prst="pent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>
            <a:off x="395536" y="4642201"/>
            <a:ext cx="1227219" cy="1325372"/>
          </a:xfrm>
          <a:prstGeom prst="rtTriangle">
            <a:avLst/>
          </a:prstGeom>
          <a:solidFill>
            <a:srgbClr val="A2CF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омб 19"/>
          <p:cNvSpPr/>
          <p:nvPr/>
        </p:nvSpPr>
        <p:spPr>
          <a:xfrm>
            <a:off x="5159058" y="4689266"/>
            <a:ext cx="1418172" cy="1508934"/>
          </a:xfrm>
          <a:prstGeom prst="diamond">
            <a:avLst/>
          </a:prstGeom>
          <a:solidFill>
            <a:srgbClr val="6DC9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74424" y="987210"/>
            <a:ext cx="1224136" cy="1512168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22" name="Блок-схема: данные 21"/>
          <p:cNvSpPr/>
          <p:nvPr/>
        </p:nvSpPr>
        <p:spPr>
          <a:xfrm>
            <a:off x="3170632" y="1197601"/>
            <a:ext cx="2160240" cy="1224136"/>
          </a:xfrm>
          <a:prstGeom prst="flowChartInputOutput">
            <a:avLst/>
          </a:prstGeom>
          <a:solidFill>
            <a:srgbClr val="00B0F0"/>
          </a:solidFill>
          <a:ln>
            <a:solidFill>
              <a:srgbClr val="1B86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33CC"/>
              </a:solidFill>
            </a:endParaRPr>
          </a:p>
        </p:txBody>
      </p:sp>
      <p:sp>
        <p:nvSpPr>
          <p:cNvPr id="23" name="Блок-схема: ручное управление 22"/>
          <p:cNvSpPr/>
          <p:nvPr/>
        </p:nvSpPr>
        <p:spPr>
          <a:xfrm>
            <a:off x="1518289" y="2996952"/>
            <a:ext cx="1584176" cy="1152694"/>
          </a:xfrm>
          <a:prstGeom prst="flowChartManualOperation">
            <a:avLst/>
          </a:prstGeom>
          <a:solidFill>
            <a:srgbClr val="EE5A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4355976" y="2889223"/>
            <a:ext cx="1512168" cy="1368152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Шестиугольник 24"/>
          <p:cNvSpPr/>
          <p:nvPr/>
        </p:nvSpPr>
        <p:spPr>
          <a:xfrm>
            <a:off x="7324260" y="4746389"/>
            <a:ext cx="1368152" cy="1394688"/>
          </a:xfrm>
          <a:prstGeom prst="hexag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21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8352928" cy="5976664"/>
          </a:xfrm>
        </p:spPr>
        <p:txBody>
          <a:bodyPr>
            <a:normAutofit/>
          </a:bodyPr>
          <a:lstStyle/>
          <a:p>
            <a:r>
              <a:rPr lang="tt-RU" sz="40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</a:t>
            </a:r>
            <a:r>
              <a:rPr lang="tt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ДӨРЕС ҖАВАП: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915816" y="2204864"/>
            <a:ext cx="2808312" cy="2880320"/>
          </a:xfrm>
          <a:prstGeom prst="ellipse">
            <a:avLst/>
          </a:prstGeom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5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05220"/>
              </p:ext>
            </p:extLst>
          </p:nvPr>
        </p:nvGraphicFramePr>
        <p:xfrm>
          <a:off x="1149927" y="1052736"/>
          <a:ext cx="7287492" cy="720080"/>
        </p:xfrm>
        <a:graphic>
          <a:graphicData uri="http://schemas.openxmlformats.org/drawingml/2006/table">
            <a:tbl>
              <a:tblPr/>
              <a:tblGrid>
                <a:gridCol w="762000"/>
                <a:gridCol w="775855"/>
                <a:gridCol w="732090"/>
                <a:gridCol w="792088"/>
                <a:gridCol w="720080"/>
                <a:gridCol w="776033"/>
                <a:gridCol w="736135"/>
                <a:gridCol w="690883"/>
                <a:gridCol w="651164"/>
                <a:gridCol w="651164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Д</a:t>
                      </a:r>
                      <a:endParaRPr lang="ru-RU" sz="3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Ү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Р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Т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4000" dirty="0" smtClean="0">
                          <a:solidFill>
                            <a:srgbClr val="FF0000"/>
                          </a:solidFill>
                        </a:rPr>
                        <a:t>П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Ч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М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А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К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986363"/>
              </p:ext>
            </p:extLst>
          </p:nvPr>
        </p:nvGraphicFramePr>
        <p:xfrm>
          <a:off x="3419871" y="1772816"/>
          <a:ext cx="3701365" cy="859548"/>
        </p:xfrm>
        <a:graphic>
          <a:graphicData uri="http://schemas.openxmlformats.org/drawingml/2006/table">
            <a:tbl>
              <a:tblPr/>
              <a:tblGrid>
                <a:gridCol w="792089"/>
                <a:gridCol w="720080"/>
                <a:gridCol w="792088"/>
                <a:gridCol w="720080"/>
                <a:gridCol w="677028"/>
              </a:tblGrid>
              <a:tr h="859548"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Н</a:t>
                      </a:r>
                      <a:endParaRPr lang="ru-RU" sz="3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rgbClr val="FF0000"/>
                          </a:solidFill>
                        </a:rPr>
                        <a:t>О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Т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А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092210"/>
              </p:ext>
            </p:extLst>
          </p:nvPr>
        </p:nvGraphicFramePr>
        <p:xfrm>
          <a:off x="1191491" y="2636913"/>
          <a:ext cx="5915891" cy="936104"/>
        </p:xfrm>
        <a:graphic>
          <a:graphicData uri="http://schemas.openxmlformats.org/drawingml/2006/table">
            <a:tbl>
              <a:tblPr/>
              <a:tblGrid>
                <a:gridCol w="734291"/>
                <a:gridCol w="720436"/>
                <a:gridCol w="773654"/>
                <a:gridCol w="792088"/>
                <a:gridCol w="720080"/>
                <a:gridCol w="792088"/>
                <a:gridCol w="720080"/>
                <a:gridCol w="663174"/>
              </a:tblGrid>
              <a:tr h="936104"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Ө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Ч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П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О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rgbClr val="FF0000"/>
                          </a:solidFill>
                        </a:rPr>
                        <a:t>Ч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М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А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К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755146"/>
              </p:ext>
            </p:extLst>
          </p:nvPr>
        </p:nvGraphicFramePr>
        <p:xfrm>
          <a:off x="1163782" y="3602182"/>
          <a:ext cx="5292436" cy="872836"/>
        </p:xfrm>
        <a:graphic>
          <a:graphicData uri="http://schemas.openxmlformats.org/drawingml/2006/table">
            <a:tbl>
              <a:tblPr/>
              <a:tblGrid>
                <a:gridCol w="789709"/>
                <a:gridCol w="706582"/>
                <a:gridCol w="720436"/>
                <a:gridCol w="858982"/>
                <a:gridCol w="692727"/>
                <a:gridCol w="762000"/>
                <a:gridCol w="762000"/>
              </a:tblGrid>
              <a:tr h="872836"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К</a:t>
                      </a:r>
                      <a:endParaRPr lang="ru-RU" sz="3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И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С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Е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Т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Ә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910840"/>
              </p:ext>
            </p:extLst>
          </p:nvPr>
        </p:nvGraphicFramePr>
        <p:xfrm>
          <a:off x="2699793" y="4502727"/>
          <a:ext cx="5432826" cy="886691"/>
        </p:xfrm>
        <a:graphic>
          <a:graphicData uri="http://schemas.openxmlformats.org/drawingml/2006/table">
            <a:tbl>
              <a:tblPr/>
              <a:tblGrid>
                <a:gridCol w="694571"/>
                <a:gridCol w="845127"/>
                <a:gridCol w="720436"/>
                <a:gridCol w="706582"/>
                <a:gridCol w="803564"/>
                <a:gridCol w="831273"/>
                <a:gridCol w="831273"/>
              </a:tblGrid>
              <a:tr h="886691"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К</a:t>
                      </a:r>
                      <a:endParaRPr lang="ru-RU" sz="3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В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Д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Р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А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Т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204174"/>
              </p:ext>
            </p:extLst>
          </p:nvPr>
        </p:nvGraphicFramePr>
        <p:xfrm>
          <a:off x="263236" y="5403273"/>
          <a:ext cx="4710546" cy="803563"/>
        </p:xfrm>
        <a:graphic>
          <a:graphicData uri="http://schemas.openxmlformats.org/drawingml/2006/table">
            <a:tbl>
              <a:tblPr/>
              <a:tblGrid>
                <a:gridCol w="636356"/>
                <a:gridCol w="648072"/>
                <a:gridCol w="576064"/>
                <a:gridCol w="648072"/>
                <a:gridCol w="648072"/>
                <a:gridCol w="833473"/>
                <a:gridCol w="720437"/>
              </a:tblGrid>
              <a:tr h="803563"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Т</a:t>
                      </a:r>
                      <a:endParaRPr lang="ru-RU" sz="3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Ү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Г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Ә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Р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/>
                        <a:t>Ә</a:t>
                      </a:r>
                      <a:endParaRPr lang="ru-RU" sz="3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3600" dirty="0" smtClean="0">
                          <a:solidFill>
                            <a:srgbClr val="FF0000"/>
                          </a:solidFill>
                        </a:rPr>
                        <a:t>К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680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125</TotalTime>
  <Words>114</Words>
  <Application>Microsoft Office PowerPoint</Application>
  <PresentationFormat>Экран (4:3)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Горизонт</vt:lpstr>
      <vt:lpstr>Презентация PowerPoint</vt:lpstr>
      <vt:lpstr>Презентация PowerPoint</vt:lpstr>
      <vt:lpstr>          КҮБӘЛӘК КОРТЫ</vt:lpstr>
      <vt:lpstr>  Уен “Математик баскетбол”</vt:lpstr>
      <vt:lpstr>15 песинең ничә койрыгы бар?  Каенда 10 алма бар иде. 2се өзелеп төште. Каенда ничә алма калды?  Каз ике аякта торганда 4 кг авырлыкта. Әгәр ул бер аякта торса, ничә кг булыр?   </vt:lpstr>
      <vt:lpstr>Презентация PowerPoint</vt:lpstr>
      <vt:lpstr>Презентация PowerPoint</vt:lpstr>
      <vt:lpstr>Презентация PowerPoint</vt:lpstr>
      <vt:lpstr>Презентация PowerPoint</vt:lpstr>
      <vt:lpstr> Почмаклары аларга исем бүләк иткән</vt:lpstr>
      <vt:lpstr>        Ял итеп алыйк әле!!!</vt:lpstr>
      <vt:lpstr>     почмакларны ничек   чагыштырырга?</vt:lpstr>
      <vt:lpstr>                Практик эш</vt:lpstr>
      <vt:lpstr>          КАйсы почмак туры?</vt:lpstr>
      <vt:lpstr> Тормышта туры почмаклар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13</cp:revision>
  <dcterms:created xsi:type="dcterms:W3CDTF">2014-04-16T15:35:49Z</dcterms:created>
  <dcterms:modified xsi:type="dcterms:W3CDTF">2014-04-16T17:42:23Z</dcterms:modified>
</cp:coreProperties>
</file>