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73" r:id="rId5"/>
    <p:sldId id="262" r:id="rId6"/>
    <p:sldId id="263" r:id="rId7"/>
    <p:sldId id="264" r:id="rId8"/>
    <p:sldId id="272" r:id="rId9"/>
    <p:sldId id="267" r:id="rId10"/>
    <p:sldId id="266" r:id="rId11"/>
    <p:sldId id="274" r:id="rId12"/>
    <p:sldId id="268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hyperlink" Target="http://product.pearsonelt.com/culturecloseup/" TargetMode="External"/><Relationship Id="rId1" Type="http://schemas.openxmlformats.org/officeDocument/2006/relationships/hyperlink" Target="&#1089;&#1083;&#1086;&#1074;&#1072;&#1088;&#1100;.pptx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7C63AB-9D36-4F74-9F62-A4272F50001F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DDA9B0-391A-44D6-8587-B271649C436D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ИНТЕРНЕТ</a:t>
          </a:r>
          <a:endParaRPr lang="ru-RU" sz="1800" b="1" dirty="0">
            <a:solidFill>
              <a:schemeClr val="tx1"/>
            </a:solidFill>
          </a:endParaRPr>
        </a:p>
      </dgm:t>
    </dgm:pt>
    <dgm:pt modelId="{51139363-17AB-48F1-B873-9120F69891AE}" type="parTrans" cxnId="{98BD50C9-408A-4D1E-BB71-9E8F1723F1B6}">
      <dgm:prSet/>
      <dgm:spPr/>
      <dgm:t>
        <a:bodyPr/>
        <a:lstStyle/>
        <a:p>
          <a:endParaRPr lang="ru-RU"/>
        </a:p>
      </dgm:t>
    </dgm:pt>
    <dgm:pt modelId="{C29C7653-4752-480C-AED4-4471ABED4A8F}" type="sibTrans" cxnId="{98BD50C9-408A-4D1E-BB71-9E8F1723F1B6}">
      <dgm:prSet/>
      <dgm:spPr/>
      <dgm:t>
        <a:bodyPr/>
        <a:lstStyle/>
        <a:p>
          <a:endParaRPr lang="ru-RU"/>
        </a:p>
      </dgm:t>
    </dgm:pt>
    <dgm:pt modelId="{167DDFAA-E6E4-4E92-8D48-A0D58ED3C8A2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Аутентичные материалы</a:t>
          </a:r>
          <a:endParaRPr lang="ru-RU" sz="1800" b="1" dirty="0">
            <a:solidFill>
              <a:schemeClr val="tx1"/>
            </a:solidFill>
          </a:endParaRPr>
        </a:p>
      </dgm:t>
    </dgm:pt>
    <dgm:pt modelId="{CA7589EC-4ACD-4639-98AE-CCB22BCEA761}" type="parTrans" cxnId="{5235A265-13C1-4A82-B50E-258FA12E0CB2}">
      <dgm:prSet/>
      <dgm:spPr/>
      <dgm:t>
        <a:bodyPr/>
        <a:lstStyle/>
        <a:p>
          <a:endParaRPr lang="ru-RU"/>
        </a:p>
      </dgm:t>
    </dgm:pt>
    <dgm:pt modelId="{57871855-431A-4FF4-B18E-F1A0B1EFB2E8}" type="sibTrans" cxnId="{5235A265-13C1-4A82-B50E-258FA12E0CB2}">
      <dgm:prSet/>
      <dgm:spPr/>
      <dgm:t>
        <a:bodyPr/>
        <a:lstStyle/>
        <a:p>
          <a:endParaRPr lang="ru-RU"/>
        </a:p>
      </dgm:t>
    </dgm:pt>
    <dgm:pt modelId="{B94B0C48-6822-4468-B263-F875E957BED4}">
      <dgm:prSet phldrT="[Текст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Кабинет английского языка</a:t>
          </a:r>
          <a:endParaRPr lang="ru-RU" sz="1800" b="1" dirty="0">
            <a:solidFill>
              <a:schemeClr val="tx1"/>
            </a:solidFill>
          </a:endParaRPr>
        </a:p>
      </dgm:t>
    </dgm:pt>
    <dgm:pt modelId="{8B16DA6B-5414-4485-A295-9CD8696468C7}" type="parTrans" cxnId="{9348028C-03FB-42BA-894E-301C7D38FE8E}">
      <dgm:prSet/>
      <dgm:spPr/>
      <dgm:t>
        <a:bodyPr/>
        <a:lstStyle/>
        <a:p>
          <a:endParaRPr lang="ru-RU"/>
        </a:p>
      </dgm:t>
    </dgm:pt>
    <dgm:pt modelId="{9B135C57-6B7D-49E4-B19F-0ABF54D63AA6}" type="sibTrans" cxnId="{9348028C-03FB-42BA-894E-301C7D38FE8E}">
      <dgm:prSet/>
      <dgm:spPr/>
      <dgm:t>
        <a:bodyPr/>
        <a:lstStyle/>
        <a:p>
          <a:endParaRPr lang="ru-RU"/>
        </a:p>
      </dgm:t>
    </dgm:pt>
    <dgm:pt modelId="{C7DCC95D-BBF6-4C32-B6E2-6AB7E2880C1E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Электронные версии учебников</a:t>
          </a:r>
          <a:endParaRPr lang="ru-RU" sz="1800" b="1" dirty="0">
            <a:solidFill>
              <a:schemeClr val="tx1"/>
            </a:solidFill>
          </a:endParaRPr>
        </a:p>
      </dgm:t>
    </dgm:pt>
    <dgm:pt modelId="{38271465-210F-41CB-A1AB-4D7D6AB686A4}" type="parTrans" cxnId="{D978E90C-A3D0-4DB4-9FDC-B1B563593442}">
      <dgm:prSet/>
      <dgm:spPr/>
      <dgm:t>
        <a:bodyPr/>
        <a:lstStyle/>
        <a:p>
          <a:endParaRPr lang="ru-RU"/>
        </a:p>
      </dgm:t>
    </dgm:pt>
    <dgm:pt modelId="{A42BEA61-1357-4962-A69D-073111705510}" type="sibTrans" cxnId="{D978E90C-A3D0-4DB4-9FDC-B1B563593442}">
      <dgm:prSet/>
      <dgm:spPr/>
      <dgm:t>
        <a:bodyPr/>
        <a:lstStyle/>
        <a:p>
          <a:endParaRPr lang="ru-RU"/>
        </a:p>
      </dgm:t>
    </dgm:pt>
    <dgm:pt modelId="{B598242C-24EC-4940-B8DC-FD90348613C2}">
      <dgm:prSet phldrT="[Текст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УМК</a:t>
          </a:r>
          <a:endParaRPr lang="ru-RU" sz="1800" b="1" dirty="0">
            <a:solidFill>
              <a:schemeClr val="tx1"/>
            </a:solidFill>
          </a:endParaRPr>
        </a:p>
      </dgm:t>
    </dgm:pt>
    <dgm:pt modelId="{421267E7-BAB0-47C5-927A-A2238890EF83}" type="parTrans" cxnId="{4ECAE417-C0C5-4045-8213-F7D172240FE1}">
      <dgm:prSet/>
      <dgm:spPr/>
      <dgm:t>
        <a:bodyPr/>
        <a:lstStyle/>
        <a:p>
          <a:endParaRPr lang="ru-RU"/>
        </a:p>
      </dgm:t>
    </dgm:pt>
    <dgm:pt modelId="{56CED47F-3FE5-46C4-954E-84A3E541A23A}" type="sibTrans" cxnId="{4ECAE417-C0C5-4045-8213-F7D172240FE1}">
      <dgm:prSet/>
      <dgm:spPr/>
      <dgm:t>
        <a:bodyPr/>
        <a:lstStyle/>
        <a:p>
          <a:endParaRPr lang="ru-RU"/>
        </a:p>
      </dgm:t>
    </dgm:pt>
    <dgm:pt modelId="{571B0D6F-86F2-4A21-9143-80BBB453D527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hlinkClick xmlns:r="http://schemas.openxmlformats.org/officeDocument/2006/relationships" r:id="rId1" action="ppaction://hlinkpres?slideindex=1&amp;slidetitle="/>
            </a:rPr>
            <a:t>Электронные словари</a:t>
          </a:r>
          <a:endParaRPr lang="ru-RU" sz="1800" b="1" dirty="0">
            <a:solidFill>
              <a:schemeClr val="tx1"/>
            </a:solidFill>
          </a:endParaRPr>
        </a:p>
      </dgm:t>
    </dgm:pt>
    <dgm:pt modelId="{508827EF-8F10-4E6B-94D0-81BDA9915F17}" type="parTrans" cxnId="{C3BBEDC0-681F-4DCD-A448-2E4343C4721D}">
      <dgm:prSet/>
      <dgm:spPr/>
      <dgm:t>
        <a:bodyPr/>
        <a:lstStyle/>
        <a:p>
          <a:endParaRPr lang="ru-RU"/>
        </a:p>
      </dgm:t>
    </dgm:pt>
    <dgm:pt modelId="{E44938B5-2711-4FD3-B5CA-3D3131DA4401}" type="sibTrans" cxnId="{C3BBEDC0-681F-4DCD-A448-2E4343C4721D}">
      <dgm:prSet/>
      <dgm:spPr/>
      <dgm:t>
        <a:bodyPr/>
        <a:lstStyle/>
        <a:p>
          <a:endParaRPr lang="ru-RU"/>
        </a:p>
      </dgm:t>
    </dgm:pt>
    <dgm:pt modelId="{2CABB182-451C-4D58-805B-513B916AD65C}">
      <dgm:prSet phldrT="[Текст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Интернет-ресурсы издательств: </a:t>
          </a:r>
          <a:r>
            <a:rPr lang="en-US" sz="1600" b="1" dirty="0" smtClean="0">
              <a:solidFill>
                <a:schemeClr val="tx1"/>
              </a:solidFill>
            </a:rPr>
            <a:t>e-panel,  </a:t>
          </a:r>
          <a:r>
            <a:rPr lang="en-US" sz="1600" b="1" dirty="0" smtClean="0">
              <a:solidFill>
                <a:schemeClr val="tx1"/>
              </a:solidFill>
              <a:hlinkClick xmlns:r="http://schemas.openxmlformats.org/officeDocument/2006/relationships" r:id="rId2"/>
            </a:rPr>
            <a:t>Culture Close-up</a:t>
          </a:r>
          <a:endParaRPr lang="ru-RU" sz="1600" b="1" dirty="0">
            <a:solidFill>
              <a:schemeClr val="tx1"/>
            </a:solidFill>
          </a:endParaRPr>
        </a:p>
      </dgm:t>
    </dgm:pt>
    <dgm:pt modelId="{F1854C03-F3CA-4C00-8E39-E2D041359209}" type="parTrans" cxnId="{1B008F62-FEF5-4B2B-9501-3E4C0D0710F2}">
      <dgm:prSet/>
      <dgm:spPr/>
      <dgm:t>
        <a:bodyPr/>
        <a:lstStyle/>
        <a:p>
          <a:endParaRPr lang="ru-RU"/>
        </a:p>
      </dgm:t>
    </dgm:pt>
    <dgm:pt modelId="{6698E5B8-984B-42AD-80AD-259C09BA27DA}" type="sibTrans" cxnId="{1B008F62-FEF5-4B2B-9501-3E4C0D0710F2}">
      <dgm:prSet/>
      <dgm:spPr/>
      <dgm:t>
        <a:bodyPr/>
        <a:lstStyle/>
        <a:p>
          <a:endParaRPr lang="ru-RU"/>
        </a:p>
      </dgm:t>
    </dgm:pt>
    <dgm:pt modelId="{ACE97AE5-84A7-4526-B2BA-84CA022E0385}" type="pres">
      <dgm:prSet presAssocID="{967C63AB-9D36-4F74-9F62-A4272F5000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CB37D7-9D03-4981-B9A3-D4BEE58E6CAA}" type="pres">
      <dgm:prSet presAssocID="{967C63AB-9D36-4F74-9F62-A4272F50001F}" presName="cycle" presStyleCnt="0"/>
      <dgm:spPr/>
    </dgm:pt>
    <dgm:pt modelId="{89C11BA5-3A34-4838-8493-63B958ED81C4}" type="pres">
      <dgm:prSet presAssocID="{2EDDA9B0-391A-44D6-8587-B271649C436D}" presName="nodeFirst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180D6-38DD-4768-B6FA-E64439AF0A35}" type="pres">
      <dgm:prSet presAssocID="{C29C7653-4752-480C-AED4-4471ABED4A8F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E5632D9E-8B78-4F58-B7C5-225662B17369}" type="pres">
      <dgm:prSet presAssocID="{167DDFAA-E6E4-4E92-8D48-A0D58ED3C8A2}" presName="nodeFollowingNodes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032AF6-6896-48C0-93FB-955992C49A8E}" type="pres">
      <dgm:prSet presAssocID="{B94B0C48-6822-4468-B263-F875E957BED4}" presName="nodeFollowingNodes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4B13F0-8942-4FB7-87C6-5F39D2A8C76D}" type="pres">
      <dgm:prSet presAssocID="{C7DCC95D-BBF6-4C32-B6E2-6AB7E2880C1E}" presName="nodeFollowingNodes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93A72E-96A3-4168-A717-0B772FB376F5}" type="pres">
      <dgm:prSet presAssocID="{B598242C-24EC-4940-B8DC-FD90348613C2}" presName="nodeFollowingNodes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A04292-2110-4D01-AA6E-8B3BF6ECFF9F}" type="pres">
      <dgm:prSet presAssocID="{571B0D6F-86F2-4A21-9143-80BBB453D527}" presName="nodeFollowingNodes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413334-F0E7-4021-BF1D-139C28B89052}" type="pres">
      <dgm:prSet presAssocID="{2CABB182-451C-4D58-805B-513B916AD65C}" presName="nodeFollowingNodes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CAE417-C0C5-4045-8213-F7D172240FE1}" srcId="{967C63AB-9D36-4F74-9F62-A4272F50001F}" destId="{B598242C-24EC-4940-B8DC-FD90348613C2}" srcOrd="4" destOrd="0" parTransId="{421267E7-BAB0-47C5-927A-A2238890EF83}" sibTransId="{56CED47F-3FE5-46C4-954E-84A3E541A23A}"/>
    <dgm:cxn modelId="{D978E90C-A3D0-4DB4-9FDC-B1B563593442}" srcId="{967C63AB-9D36-4F74-9F62-A4272F50001F}" destId="{C7DCC95D-BBF6-4C32-B6E2-6AB7E2880C1E}" srcOrd="3" destOrd="0" parTransId="{38271465-210F-41CB-A1AB-4D7D6AB686A4}" sibTransId="{A42BEA61-1357-4962-A69D-073111705510}"/>
    <dgm:cxn modelId="{98BD50C9-408A-4D1E-BB71-9E8F1723F1B6}" srcId="{967C63AB-9D36-4F74-9F62-A4272F50001F}" destId="{2EDDA9B0-391A-44D6-8587-B271649C436D}" srcOrd="0" destOrd="0" parTransId="{51139363-17AB-48F1-B873-9120F69891AE}" sibTransId="{C29C7653-4752-480C-AED4-4471ABED4A8F}"/>
    <dgm:cxn modelId="{D3200BB6-BAEB-4E8F-8969-300BEEB01821}" type="presOf" srcId="{C29C7653-4752-480C-AED4-4471ABED4A8F}" destId="{79F180D6-38DD-4768-B6FA-E64439AF0A35}" srcOrd="0" destOrd="0" presId="urn:microsoft.com/office/officeart/2005/8/layout/cycle3"/>
    <dgm:cxn modelId="{101D02D0-51D3-4996-A956-D658653783EB}" type="presOf" srcId="{B598242C-24EC-4940-B8DC-FD90348613C2}" destId="{7393A72E-96A3-4168-A717-0B772FB376F5}" srcOrd="0" destOrd="0" presId="urn:microsoft.com/office/officeart/2005/8/layout/cycle3"/>
    <dgm:cxn modelId="{5235A265-13C1-4A82-B50E-258FA12E0CB2}" srcId="{967C63AB-9D36-4F74-9F62-A4272F50001F}" destId="{167DDFAA-E6E4-4E92-8D48-A0D58ED3C8A2}" srcOrd="1" destOrd="0" parTransId="{CA7589EC-4ACD-4639-98AE-CCB22BCEA761}" sibTransId="{57871855-431A-4FF4-B18E-F1A0B1EFB2E8}"/>
    <dgm:cxn modelId="{E298C4EE-CF7C-4262-B94B-F2B6EDE17C18}" type="presOf" srcId="{B94B0C48-6822-4468-B263-F875E957BED4}" destId="{95032AF6-6896-48C0-93FB-955992C49A8E}" srcOrd="0" destOrd="0" presId="urn:microsoft.com/office/officeart/2005/8/layout/cycle3"/>
    <dgm:cxn modelId="{9348028C-03FB-42BA-894E-301C7D38FE8E}" srcId="{967C63AB-9D36-4F74-9F62-A4272F50001F}" destId="{B94B0C48-6822-4468-B263-F875E957BED4}" srcOrd="2" destOrd="0" parTransId="{8B16DA6B-5414-4485-A295-9CD8696468C7}" sibTransId="{9B135C57-6B7D-49E4-B19F-0ABF54D63AA6}"/>
    <dgm:cxn modelId="{8C04C0DC-8AA1-40EF-AA89-7F8F80125F38}" type="presOf" srcId="{967C63AB-9D36-4F74-9F62-A4272F50001F}" destId="{ACE97AE5-84A7-4526-B2BA-84CA022E0385}" srcOrd="0" destOrd="0" presId="urn:microsoft.com/office/officeart/2005/8/layout/cycle3"/>
    <dgm:cxn modelId="{21867343-FF1B-43A6-9057-39E6A2FB6173}" type="presOf" srcId="{571B0D6F-86F2-4A21-9143-80BBB453D527}" destId="{0AA04292-2110-4D01-AA6E-8B3BF6ECFF9F}" srcOrd="0" destOrd="0" presId="urn:microsoft.com/office/officeart/2005/8/layout/cycle3"/>
    <dgm:cxn modelId="{C3BBEDC0-681F-4DCD-A448-2E4343C4721D}" srcId="{967C63AB-9D36-4F74-9F62-A4272F50001F}" destId="{571B0D6F-86F2-4A21-9143-80BBB453D527}" srcOrd="5" destOrd="0" parTransId="{508827EF-8F10-4E6B-94D0-81BDA9915F17}" sibTransId="{E44938B5-2711-4FD3-B5CA-3D3131DA4401}"/>
    <dgm:cxn modelId="{1B008F62-FEF5-4B2B-9501-3E4C0D0710F2}" srcId="{967C63AB-9D36-4F74-9F62-A4272F50001F}" destId="{2CABB182-451C-4D58-805B-513B916AD65C}" srcOrd="6" destOrd="0" parTransId="{F1854C03-F3CA-4C00-8E39-E2D041359209}" sibTransId="{6698E5B8-984B-42AD-80AD-259C09BA27DA}"/>
    <dgm:cxn modelId="{E45829D0-FA32-4064-9BDC-201F01A9B3DB}" type="presOf" srcId="{2CABB182-451C-4D58-805B-513B916AD65C}" destId="{6C413334-F0E7-4021-BF1D-139C28B89052}" srcOrd="0" destOrd="0" presId="urn:microsoft.com/office/officeart/2005/8/layout/cycle3"/>
    <dgm:cxn modelId="{6363DCB6-76B2-4F95-B4C0-F9EA3550570A}" type="presOf" srcId="{2EDDA9B0-391A-44D6-8587-B271649C436D}" destId="{89C11BA5-3A34-4838-8493-63B958ED81C4}" srcOrd="0" destOrd="0" presId="urn:microsoft.com/office/officeart/2005/8/layout/cycle3"/>
    <dgm:cxn modelId="{31514B7D-5A23-4C33-A875-D97B3E7E7B6B}" type="presOf" srcId="{167DDFAA-E6E4-4E92-8D48-A0D58ED3C8A2}" destId="{E5632D9E-8B78-4F58-B7C5-225662B17369}" srcOrd="0" destOrd="0" presId="urn:microsoft.com/office/officeart/2005/8/layout/cycle3"/>
    <dgm:cxn modelId="{65471353-E2B2-4300-8D89-FBC1E666E1B4}" type="presOf" srcId="{C7DCC95D-BBF6-4C32-B6E2-6AB7E2880C1E}" destId="{3F4B13F0-8942-4FB7-87C6-5F39D2A8C76D}" srcOrd="0" destOrd="0" presId="urn:microsoft.com/office/officeart/2005/8/layout/cycle3"/>
    <dgm:cxn modelId="{B61EEB12-00D0-430B-AE46-AC1D44168B92}" type="presParOf" srcId="{ACE97AE5-84A7-4526-B2BA-84CA022E0385}" destId="{68CB37D7-9D03-4981-B9A3-D4BEE58E6CAA}" srcOrd="0" destOrd="0" presId="urn:microsoft.com/office/officeart/2005/8/layout/cycle3"/>
    <dgm:cxn modelId="{D4A700B7-5C70-4172-A897-F8C3EC603329}" type="presParOf" srcId="{68CB37D7-9D03-4981-B9A3-D4BEE58E6CAA}" destId="{89C11BA5-3A34-4838-8493-63B958ED81C4}" srcOrd="0" destOrd="0" presId="urn:microsoft.com/office/officeart/2005/8/layout/cycle3"/>
    <dgm:cxn modelId="{83232029-25F2-4338-A8E1-45B4FF3DEE48}" type="presParOf" srcId="{68CB37D7-9D03-4981-B9A3-D4BEE58E6CAA}" destId="{79F180D6-38DD-4768-B6FA-E64439AF0A35}" srcOrd="1" destOrd="0" presId="urn:microsoft.com/office/officeart/2005/8/layout/cycle3"/>
    <dgm:cxn modelId="{CC00FDE9-A751-49F3-84F3-A97B307FC71F}" type="presParOf" srcId="{68CB37D7-9D03-4981-B9A3-D4BEE58E6CAA}" destId="{E5632D9E-8B78-4F58-B7C5-225662B17369}" srcOrd="2" destOrd="0" presId="urn:microsoft.com/office/officeart/2005/8/layout/cycle3"/>
    <dgm:cxn modelId="{5F0EC638-07BE-48FD-88A0-196D65F03C5A}" type="presParOf" srcId="{68CB37D7-9D03-4981-B9A3-D4BEE58E6CAA}" destId="{95032AF6-6896-48C0-93FB-955992C49A8E}" srcOrd="3" destOrd="0" presId="urn:microsoft.com/office/officeart/2005/8/layout/cycle3"/>
    <dgm:cxn modelId="{8DB8B5CF-EAAC-47C2-8F9B-FC72E6FC1AD6}" type="presParOf" srcId="{68CB37D7-9D03-4981-B9A3-D4BEE58E6CAA}" destId="{3F4B13F0-8942-4FB7-87C6-5F39D2A8C76D}" srcOrd="4" destOrd="0" presId="urn:microsoft.com/office/officeart/2005/8/layout/cycle3"/>
    <dgm:cxn modelId="{7DD31E2B-D267-4ABD-B0B9-B72C28AC2B5B}" type="presParOf" srcId="{68CB37D7-9D03-4981-B9A3-D4BEE58E6CAA}" destId="{7393A72E-96A3-4168-A717-0B772FB376F5}" srcOrd="5" destOrd="0" presId="urn:microsoft.com/office/officeart/2005/8/layout/cycle3"/>
    <dgm:cxn modelId="{62346599-ED5C-4282-A705-B96A8D6368B1}" type="presParOf" srcId="{68CB37D7-9D03-4981-B9A3-D4BEE58E6CAA}" destId="{0AA04292-2110-4D01-AA6E-8B3BF6ECFF9F}" srcOrd="6" destOrd="0" presId="urn:microsoft.com/office/officeart/2005/8/layout/cycle3"/>
    <dgm:cxn modelId="{B95E56CC-871F-45A8-BA59-A2EE2A97FE5B}" type="presParOf" srcId="{68CB37D7-9D03-4981-B9A3-D4BEE58E6CAA}" destId="{6C413334-F0E7-4021-BF1D-139C28B89052}" srcOrd="7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&#1089;&#1083;&#1086;&#1074;&#1072;&#1088;&#1100;.docx" TargetMode="External"/><Relationship Id="rId3" Type="http://schemas.openxmlformats.org/officeDocument/2006/relationships/hyperlink" Target="Together%20_%20Official%20Olympic%20Campaign%20_%20Rio%202016%20Olympic%20Games.mp4" TargetMode="External"/><Relationship Id="rId7" Type="http://schemas.openxmlformats.org/officeDocument/2006/relationships/hyperlink" Target="Katy%20Perry%20-%20Rise%20(Lyrics).mp4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hyperlink" Target="rLmiC2AbeB4.jpg" TargetMode="External"/><Relationship Id="rId11" Type="http://schemas.openxmlformats.org/officeDocument/2006/relationships/hyperlink" Target="&#1088;&#1072;&#1073;&#1086;&#1090;&#1072;%20&#1089;%20&#1090;&#1077;&#1082;&#1089;&#1090;&#1086;&#1084;%20&#1074;&#1072;&#1088;&#1080;&#1072;&#1085;&#1090;%202.docx" TargetMode="External"/><Relationship Id="rId5" Type="http://schemas.openxmlformats.org/officeDocument/2006/relationships/hyperlink" Target="Katy%20Perry%20-%20Rise%20(&#1090;&#1077;&#1082;&#1089;&#1090;,%20&#1087;&#1077;&#1088;&#1077;&#1074;&#1086;&#1076;%20&#1080;%20&#1090;&#1088;&#1072;&#1085;&#1089;&#1082;&#1088;&#1080;&#1087;&#1094;&#1080;&#1103;%20&#1089;&#1083;&#1086;&#1074;).mp4" TargetMode="External"/><Relationship Id="rId10" Type="http://schemas.openxmlformats.org/officeDocument/2006/relationships/hyperlink" Target="&#1088;&#1072;&#1073;&#1086;&#1090;&#1072;%20&#1089;%20&#1090;&#1077;&#1082;&#1089;&#1090;&#1086;&#1084;%20&#1074;&#1072;&#1088;&#1080;&#1072;&#1085;&#1090;%201.docx" TargetMode="External"/><Relationship Id="rId4" Type="http://schemas.openxmlformats.org/officeDocument/2006/relationships/hyperlink" Target="rio_2016_olympic_games_-_together_-_exercises.pdf" TargetMode="External"/><Relationship Id="rId9" Type="http://schemas.openxmlformats.org/officeDocument/2006/relationships/hyperlink" Target="&#1089;&#1083;&#1086;&#1074;&#1072;&#1088;&#1100;%202.docx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user/113332/video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epetitora.com/metodika-raboty-s-pesnej-na-urokah-anglijskogo-yazyka" TargetMode="External"/><Relationship Id="rId2" Type="http://schemas.openxmlformats.org/officeDocument/2006/relationships/hyperlink" Target="http://www.moluch.ru/archive/49/6242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nsportal.ru/shkola/inostrannye-yazyki/angliiskiy-yazyk/library/2013/09/28/metodika-raboty-s-pesney-na-urokak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vk.com/club122942791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nsportal.ru/user/113332/video" TargetMode="External"/><Relationship Id="rId5" Type="http://schemas.openxmlformats.org/officeDocument/2006/relationships/hyperlink" Target="https://nsportal.ru/shkola/vneklassnaya-rabota/library/2017/08/14/programma-lagerya-truda-i-otdyha-novoe-pokolenie-2017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1520" y="908720"/>
            <a:ext cx="8640960" cy="5688632"/>
          </a:xfrm>
          <a:prstGeom prst="roundRect">
            <a:avLst/>
          </a:prstGeom>
          <a:solidFill>
            <a:schemeClr val="bg1">
              <a:alpha val="36000"/>
            </a:schemeClr>
          </a:solidFill>
          <a:effectLst>
            <a:glow>
              <a:schemeClr val="accent1"/>
            </a:glow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Песня как средство формирования коммуникативной  компетенции на уроках английского языка</a:t>
            </a:r>
            <a:endParaRPr lang="ru-RU" sz="4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https://im0-tub-ru.yandex.net/i?id=470dbf31a25759fa7d363ed20d9dc3b4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329" y="0"/>
            <a:ext cx="2420888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260648"/>
            <a:ext cx="2933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/>
              <a:t>ТЕМА ПРЕЗЕНТАЦИИ</a:t>
            </a:r>
            <a:endParaRPr lang="ru-RU" sz="2400" b="1" u="sng" dirty="0"/>
          </a:p>
        </p:txBody>
      </p:sp>
    </p:spTree>
    <p:extLst>
      <p:ext uri="{BB962C8B-B14F-4D97-AF65-F5344CB8AC3E}">
        <p14:creationId xmlns:p14="http://schemas.microsoft.com/office/powerpoint/2010/main" val="287614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287524" y="938857"/>
            <a:ext cx="8424936" cy="5721731"/>
          </a:xfrm>
          <a:prstGeom prst="roundRect">
            <a:avLst/>
          </a:prstGeom>
          <a:solidFill>
            <a:schemeClr val="bg1">
              <a:alpha val="73000"/>
            </a:schemeClr>
          </a:solidFill>
          <a:effectLst>
            <a:softEdge rad="2413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16632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u="sng" dirty="0" smtClean="0">
                <a:solidFill>
                  <a:prstClr val="black"/>
                </a:solidFill>
              </a:rPr>
              <a:t>УСЛОВИЯ РЕАЛИЗАЦИИ ПРОФЕССИОНАЛЬНОЙ ПЕДАГОГИЧЕСКОЙ ДЕЯТЕЛЬНОСТИ И РЕЗУЛЬТАТ</a:t>
            </a:r>
            <a:endParaRPr lang="ru-RU" sz="2400" b="1" u="sng" dirty="0">
              <a:solidFill>
                <a:prstClr val="black"/>
              </a:solidFill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3960673488"/>
              </p:ext>
            </p:extLst>
          </p:nvPr>
        </p:nvGraphicFramePr>
        <p:xfrm>
          <a:off x="251520" y="947629"/>
          <a:ext cx="8424936" cy="5649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969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248609"/>
            <a:ext cx="8815387" cy="643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1139125"/>
            <a:ext cx="39356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/>
              <a:t>Проект </a:t>
            </a:r>
            <a:r>
              <a:rPr lang="en-US" sz="3200" b="1" u="sng" dirty="0" smtClean="0"/>
              <a:t>“RISE”     2017</a:t>
            </a:r>
            <a:endParaRPr lang="ru-RU" sz="3200" b="1" u="sng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5845" y="1744116"/>
            <a:ext cx="2808312" cy="1224136"/>
          </a:xfrm>
          <a:prstGeom prst="roundRect">
            <a:avLst/>
          </a:prstGeom>
          <a:solidFill>
            <a:schemeClr val="bg2">
              <a:lumMod val="75000"/>
              <a:alpha val="57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ПОГРУЖЕНИЕ В ТЕМУ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hlinkClick r:id="rId3" action="ppaction://hlinkfile"/>
              </a:rPr>
              <a:t>Видео</a:t>
            </a:r>
            <a:endParaRPr lang="ru-RU" b="1" dirty="0" smtClean="0">
              <a:solidFill>
                <a:schemeClr val="tx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hlinkClick r:id="rId4" action="ppaction://hlinkfile"/>
              </a:rPr>
              <a:t>У</a:t>
            </a:r>
            <a:r>
              <a:rPr lang="ru-RU" b="1" dirty="0" smtClean="0">
                <a:solidFill>
                  <a:schemeClr val="tx1"/>
                </a:solidFill>
                <a:hlinkClick r:id="rId4" action="ppaction://hlinkfile"/>
              </a:rPr>
              <a:t>пражнения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33040" y="4025683"/>
            <a:ext cx="2808312" cy="1224136"/>
          </a:xfrm>
          <a:prstGeom prst="roundRect">
            <a:avLst/>
          </a:prstGeom>
          <a:solidFill>
            <a:schemeClr val="bg2">
              <a:lumMod val="75000"/>
              <a:alpha val="57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hlinkClick r:id="rId5" action="ppaction://hlinkfile"/>
              </a:rPr>
              <a:t>РАЗУЧИВАНИЕ ПЕСНИ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70586" y="4653136"/>
            <a:ext cx="2808312" cy="1224136"/>
          </a:xfrm>
          <a:prstGeom prst="roundRect">
            <a:avLst/>
          </a:prstGeom>
          <a:solidFill>
            <a:schemeClr val="bg2">
              <a:lumMod val="75000"/>
              <a:alpha val="57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ПОСТАНОВКА СЦЕНИЧЕСКИХ ЭФФЕКТОВ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65695" y="1108604"/>
            <a:ext cx="2808312" cy="1224136"/>
          </a:xfrm>
          <a:prstGeom prst="roundRect">
            <a:avLst/>
          </a:prstGeom>
          <a:solidFill>
            <a:schemeClr val="bg2">
              <a:lumMod val="75000"/>
              <a:alpha val="57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РАЗРАБОТКА ТЕКСТА ОБОСНОВАНИЯ ВЫБОРА ПЕСНИ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7736" y="6021288"/>
            <a:ext cx="8622736" cy="5043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hlinkClick r:id="rId6" action="ppaction://hlinkfile"/>
              </a:rPr>
              <a:t>ВЫСТУПЛЕНИЕ НА КОНКУРСЕ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Стрелка углом вверх 11"/>
          <p:cNvSpPr/>
          <p:nvPr/>
        </p:nvSpPr>
        <p:spPr>
          <a:xfrm rot="5400000">
            <a:off x="3309428" y="4150302"/>
            <a:ext cx="643854" cy="629847"/>
          </a:xfrm>
          <a:prstGeom prst="bentUp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углом вверх 13"/>
          <p:cNvSpPr/>
          <p:nvPr/>
        </p:nvSpPr>
        <p:spPr>
          <a:xfrm rot="5400000">
            <a:off x="1700534" y="2975257"/>
            <a:ext cx="643854" cy="629847"/>
          </a:xfrm>
          <a:prstGeom prst="bentUp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углом вверх 14"/>
          <p:cNvSpPr/>
          <p:nvPr/>
        </p:nvSpPr>
        <p:spPr>
          <a:xfrm rot="5400000">
            <a:off x="5533000" y="5230927"/>
            <a:ext cx="643854" cy="629847"/>
          </a:xfrm>
          <a:prstGeom prst="bentUp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337385" y="2699989"/>
            <a:ext cx="3285477" cy="1381268"/>
          </a:xfrm>
          <a:prstGeom prst="roundRect">
            <a:avLst/>
          </a:prstGeom>
          <a:solidFill>
            <a:schemeClr val="bg2">
              <a:lumMod val="75000"/>
              <a:alpha val="57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hlinkClick r:id="rId7" action="ppaction://hlinkfile"/>
              </a:rPr>
              <a:t>АУДИРОВАНИЕ</a:t>
            </a:r>
            <a:r>
              <a:rPr lang="ru-RU" b="1" dirty="0" smtClean="0">
                <a:solidFill>
                  <a:schemeClr val="tx1"/>
                </a:solidFill>
                <a:hlinkClick r:id="rId5" action="ppaction://hlinkfile"/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И УПРАЖНЕНИЯ К ПЕСНЕ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hlinkClick r:id="rId8" action="ppaction://hlinkfile"/>
              </a:rPr>
              <a:t>СЛОВАРЬ 1  </a:t>
            </a:r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hlinkClick r:id="rId9" action="ppaction://hlinkfile"/>
              </a:rPr>
              <a:t>СЛОВАРЬ 2 </a:t>
            </a:r>
            <a:endParaRPr lang="ru-RU" b="1" dirty="0" smtClean="0">
              <a:solidFill>
                <a:schemeClr val="tx1"/>
              </a:solidFill>
              <a:hlinkClick r:id="rId10" action="ppaction://hlinkfile"/>
            </a:endParaRPr>
          </a:p>
          <a:p>
            <a:pPr algn="ctr"/>
            <a:r>
              <a:rPr lang="en-US" b="1" dirty="0" smtClean="0">
                <a:solidFill>
                  <a:schemeClr val="tx1"/>
                </a:solidFill>
                <a:hlinkClick r:id="rId10" action="ppaction://hlinkfile"/>
              </a:rPr>
              <a:t>V1</a:t>
            </a:r>
            <a:r>
              <a:rPr lang="en-US" b="1" dirty="0" smtClean="0">
                <a:solidFill>
                  <a:schemeClr val="tx1"/>
                </a:solidFill>
              </a:rPr>
              <a:t>  </a:t>
            </a:r>
            <a:r>
              <a:rPr lang="en-US" b="1" dirty="0" smtClean="0">
                <a:solidFill>
                  <a:schemeClr val="tx1"/>
                </a:solidFill>
                <a:hlinkClick r:id="rId11" action="ppaction://hlinkfile"/>
              </a:rPr>
              <a:t>V2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699" y="220126"/>
            <a:ext cx="87811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u="sng" dirty="0">
                <a:solidFill>
                  <a:prstClr val="black"/>
                </a:solidFill>
              </a:rPr>
              <a:t>ДИАПАЗОН  ЛИЧНОГО ВКЛАДА ПЕДАГОГА В </a:t>
            </a:r>
          </a:p>
          <a:p>
            <a:pPr lvl="0"/>
            <a:r>
              <a:rPr lang="ru-RU" sz="2400" b="1" u="sng" dirty="0">
                <a:solidFill>
                  <a:prstClr val="black"/>
                </a:solidFill>
              </a:rPr>
              <a:t>РАЗВИТИЕ ОБРАЗОВАНИЯ И СТЕПЕНЬ ЕГО НОВИЗНЫ</a:t>
            </a:r>
          </a:p>
        </p:txBody>
      </p:sp>
    </p:spTree>
    <p:extLst>
      <p:ext uri="{BB962C8B-B14F-4D97-AF65-F5344CB8AC3E}">
        <p14:creationId xmlns:p14="http://schemas.microsoft.com/office/powerpoint/2010/main" val="10437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9814" y="116632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u="sng" dirty="0" smtClean="0">
                <a:solidFill>
                  <a:prstClr val="black"/>
                </a:solidFill>
              </a:rPr>
              <a:t>РЕЗУЛЬТАТИВНОЙ ПРОФЕССИОНАЛЬНОЙ ПЕДАГОГИЧЕСКОЙ ДЕЯТЕЛЬНОСТИ И ДОСТИГНУТЫЕ ЭФФЕКТЫ</a:t>
            </a:r>
            <a:endParaRPr lang="ru-RU" sz="2400" b="1" u="sng" dirty="0">
              <a:solidFill>
                <a:prstClr val="black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216175"/>
            <a:ext cx="8640960" cy="5397023"/>
          </a:xfrm>
          <a:prstGeom prst="roundRect">
            <a:avLst/>
          </a:prstGeom>
          <a:solidFill>
            <a:schemeClr val="bg1">
              <a:alpha val="69000"/>
            </a:schemeClr>
          </a:solidFill>
          <a:ln>
            <a:solidFill>
              <a:schemeClr val="bg1"/>
            </a:solidFill>
          </a:ln>
          <a:effectLst>
            <a:softEdge rad="419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947629"/>
            <a:ext cx="3168352" cy="916681"/>
          </a:xfrm>
          <a:prstGeom prst="roundRect">
            <a:avLst/>
          </a:prstGeom>
          <a:solidFill>
            <a:schemeClr val="bg2">
              <a:lumMod val="75000"/>
              <a:alpha val="5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Победы на конкурсах песни на иностранном языке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96574" y="2390144"/>
            <a:ext cx="3183338" cy="1524542"/>
          </a:xfrm>
          <a:prstGeom prst="roundRect">
            <a:avLst/>
          </a:prstGeom>
          <a:solidFill>
            <a:schemeClr val="bg2">
              <a:lumMod val="75000"/>
              <a:alpha val="54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Повышение интереса учащихся к творческим видам деятельности  по предмету и к изучению языка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1560" y="4221088"/>
            <a:ext cx="3168352" cy="1613408"/>
          </a:xfrm>
          <a:prstGeom prst="roundRect">
            <a:avLst/>
          </a:prstGeom>
          <a:solidFill>
            <a:schemeClr val="bg2">
              <a:lumMod val="75000"/>
              <a:alpha val="54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Формирование системы работы с песней на уроке (методическая копилка, использование сетевых ресурсов)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949910"/>
            <a:ext cx="4464496" cy="914400"/>
          </a:xfrm>
          <a:prstGeom prst="rect">
            <a:avLst/>
          </a:prstGeom>
          <a:solidFill>
            <a:schemeClr val="bg2">
              <a:lumMod val="90000"/>
              <a:alpha val="53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2015-2016 - победа в  номинации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2016-2017 - номинации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2016-2017 – гран-при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16958" y="2060848"/>
            <a:ext cx="4498210" cy="2448272"/>
          </a:xfrm>
          <a:prstGeom prst="rect">
            <a:avLst/>
          </a:prstGeom>
          <a:solidFill>
            <a:schemeClr val="bg2">
              <a:lumMod val="90000"/>
              <a:alpha val="53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2013-2014  - тематические праздники по предмету,  </a:t>
            </a:r>
            <a:r>
              <a:rPr lang="ru-RU" dirty="0">
                <a:solidFill>
                  <a:schemeClr val="tx1"/>
                </a:solidFill>
              </a:rPr>
              <a:t>организация кружка в ГПД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2014-2015 –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2015-2016 – начал действовать кружок «Самоцветы» и «Звездный английский»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2016-2017 –</a:t>
            </a:r>
            <a:r>
              <a:rPr lang="ru-RU" dirty="0">
                <a:solidFill>
                  <a:schemeClr val="tx1"/>
                </a:solidFill>
              </a:rPr>
              <a:t>кружки, предметная неделя, фестиваль театральных постановок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201 7-2018 – кружки, предметная неделя, фестиваль театральных постановок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16958" y="4771532"/>
            <a:ext cx="4498210" cy="914400"/>
          </a:xfrm>
          <a:prstGeom prst="rect">
            <a:avLst/>
          </a:prstGeom>
          <a:solidFill>
            <a:schemeClr val="bg2">
              <a:lumMod val="90000"/>
              <a:alpha val="53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Методическая копилка песен, формирование системы упражнений, в дополнение к основной программе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75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u="sng" dirty="0" smtClean="0">
                <a:solidFill>
                  <a:prstClr val="black"/>
                </a:solidFill>
              </a:rPr>
              <a:t>ТРАНСЛИРУЕМОСТЬ ПРАКТИЧЕСКИХ ДОСТИЖЕНИЙ ПРОФЕССИОНАЛЬНОЙ ДЕЯТЕЛЬНОСТИ ПЕДАГОГИЧЕСКОГО РАБОТНИКА</a:t>
            </a:r>
            <a:endParaRPr lang="ru-RU" sz="2400" b="1" u="sng" dirty="0">
              <a:solidFill>
                <a:prstClr val="black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8801" y="1308639"/>
            <a:ext cx="8640960" cy="5397023"/>
          </a:xfrm>
          <a:prstGeom prst="roundRect">
            <a:avLst/>
          </a:prstGeom>
          <a:solidFill>
            <a:schemeClr val="bg1">
              <a:alpha val="69000"/>
            </a:schemeClr>
          </a:solidFill>
          <a:ln>
            <a:solidFill>
              <a:schemeClr val="bg1"/>
            </a:solidFill>
          </a:ln>
          <a:effectLst>
            <a:softEdge rad="419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1324841"/>
            <a:ext cx="2448272" cy="1008112"/>
          </a:xfrm>
          <a:prstGeom prst="roundRect">
            <a:avLst/>
          </a:prstGeom>
          <a:solidFill>
            <a:schemeClr val="bg2">
              <a:lumMod val="50000"/>
              <a:alpha val="32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 УРОКЕ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40545" y="2646191"/>
            <a:ext cx="2448272" cy="1008112"/>
          </a:xfrm>
          <a:prstGeom prst="roundRect">
            <a:avLst/>
          </a:prstGeom>
          <a:solidFill>
            <a:schemeClr val="bg2">
              <a:lumMod val="50000"/>
              <a:alpha val="32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ТЕАТРАЛЬНЫЙ КРУЖОК «Самоцветы»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47864" y="1324841"/>
            <a:ext cx="2448272" cy="1008112"/>
          </a:xfrm>
          <a:prstGeom prst="roundRect">
            <a:avLst/>
          </a:prstGeom>
          <a:solidFill>
            <a:schemeClr val="bg2">
              <a:lumMod val="50000"/>
              <a:alpha val="32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КРУЖКИ ПО ПРЕДМЕТУ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347864" y="2646191"/>
            <a:ext cx="2448272" cy="1008112"/>
          </a:xfrm>
          <a:prstGeom prst="roundRect">
            <a:avLst/>
          </a:prstGeom>
          <a:solidFill>
            <a:schemeClr val="bg2">
              <a:lumMod val="50000"/>
              <a:alpha val="32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ПРАЗДНИКИ И ФЕСТИВАЛИ ПО ПРЕДМЕТУ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47864" y="4014343"/>
            <a:ext cx="2448272" cy="1008112"/>
          </a:xfrm>
          <a:prstGeom prst="roundRect">
            <a:avLst/>
          </a:prstGeom>
          <a:solidFill>
            <a:schemeClr val="bg2">
              <a:lumMod val="50000"/>
              <a:alpha val="32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НЕДЕЛИ ИНОСТРАННОГО ЯЗЫКА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380278" y="3654303"/>
            <a:ext cx="648072" cy="864096"/>
          </a:xfrm>
          <a:prstGeom prst="downArrow">
            <a:avLst/>
          </a:prstGeom>
          <a:solidFill>
            <a:schemeClr val="bg2">
              <a:lumMod val="25000"/>
              <a:alpha val="48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4530614"/>
            <a:ext cx="2736304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Победы  в творческих конкурсах по предмету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2176" y="5565248"/>
            <a:ext cx="3132348" cy="1082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Участие в образовательных творческих проектах учреждений культуры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53031" y="2646191"/>
            <a:ext cx="2448272" cy="1008112"/>
          </a:xfrm>
          <a:prstGeom prst="roundRect">
            <a:avLst/>
          </a:prstGeom>
          <a:solidFill>
            <a:schemeClr val="bg2">
              <a:lumMod val="50000"/>
              <a:alpha val="32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ВЫСТУПЛЕНИЯ НА ШМО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114203" y="4026558"/>
            <a:ext cx="2448272" cy="1008112"/>
          </a:xfrm>
          <a:prstGeom prst="roundRect">
            <a:avLst/>
          </a:prstGeom>
          <a:solidFill>
            <a:schemeClr val="bg2">
              <a:lumMod val="50000"/>
              <a:alpha val="32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ВЫСТУПЛЕНИЯ НА ПЕДСОВЕТАХ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53031" y="1308639"/>
            <a:ext cx="2448272" cy="1008112"/>
          </a:xfrm>
          <a:prstGeom prst="roundRect">
            <a:avLst/>
          </a:prstGeom>
          <a:solidFill>
            <a:schemeClr val="bg2">
              <a:lumMod val="50000"/>
              <a:alpha val="32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hlinkClick r:id="rId2"/>
              </a:rPr>
              <a:t>ПУБЛИКАЦИИ  НА САЙТАХ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49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722313"/>
            <a:ext cx="8640960" cy="5731023"/>
          </a:xfrm>
          <a:prstGeom prst="roundRect">
            <a:avLst/>
          </a:prstGeom>
          <a:solidFill>
            <a:schemeClr val="bg1">
              <a:alpha val="58000"/>
            </a:schemeClr>
          </a:solidFill>
          <a:ln>
            <a:solidFill>
              <a:schemeClr val="bg1"/>
            </a:solidFill>
          </a:ln>
          <a:effectLst>
            <a:softEdge rad="419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260648"/>
            <a:ext cx="4139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u="sng" dirty="0" smtClean="0">
                <a:solidFill>
                  <a:prstClr val="black"/>
                </a:solidFill>
              </a:rPr>
              <a:t>ЛИТЕРАТУРА</a:t>
            </a:r>
            <a:endParaRPr lang="ru-RU" sz="2400" b="1" u="sng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980728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1.Федеральный государственный образовательный стандарт основного общего образования (ФГОС ООО)</a:t>
            </a:r>
            <a:b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2. </a:t>
            </a:r>
            <a:r>
              <a:rPr lang="ru-RU" altLang="ru-RU" dirty="0" err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Мильруд</a:t>
            </a:r>
            <a: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Р.П. Методика преподавания английского языка. </a:t>
            </a:r>
            <a:r>
              <a:rPr lang="ru-RU" altLang="ru-RU" dirty="0" err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English</a:t>
            </a:r>
            <a: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altLang="ru-RU" dirty="0" err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Teaching</a:t>
            </a:r>
            <a: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altLang="ru-RU" dirty="0" err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Methodology</a:t>
            </a:r>
            <a: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/ </a:t>
            </a:r>
            <a:r>
              <a:rPr lang="ru-RU" altLang="ru-RU" dirty="0" err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М.:Дрофа</a:t>
            </a:r>
            <a: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, 2007. – С. 120 – 132.</a:t>
            </a:r>
            <a:b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3. Щукин Н.А. Методика обучения речевому общению на иностранном языке/ М.: Икар, 2011. – С. 154 – 157.</a:t>
            </a:r>
            <a:b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ru-RU" altLang="ru-RU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4. </a:t>
            </a:r>
            <a:r>
              <a:rPr lang="en-US" dirty="0"/>
              <a:t>Carolyn Graham “Jazz Chants”</a:t>
            </a:r>
            <a:endParaRPr lang="ru-RU" dirty="0"/>
          </a:p>
          <a:p>
            <a:r>
              <a:rPr lang="ru-RU" altLang="ru-RU" dirty="0" smtClean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5</a:t>
            </a:r>
            <a: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. </a:t>
            </a:r>
            <a:r>
              <a:rPr lang="ru-RU" altLang="ru-RU" dirty="0" err="1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Е.А.Павлова.Возможности</a:t>
            </a:r>
            <a: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видео и методика работы с видеофильмом на уроке иностранного языка</a:t>
            </a:r>
            <a:b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en-US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http://festival.1september.ru/articles/608967</a:t>
            </a:r>
            <a: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/>
            </a:r>
            <a:b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6.</a:t>
            </a:r>
            <a:r>
              <a:rPr lang="en-US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Падей Е. В. Психолого-педагогические исследования формирования коммуникативной компетенции на начальном этапе обучения иностранному языку // Молодой ученый. — 2013. — №2. — С. 388-90</a:t>
            </a:r>
            <a:br>
              <a:rPr lang="ru-RU" altLang="ru-RU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en-US" altLang="ru-RU" u="sng" dirty="0">
                <a:solidFill>
                  <a:srgbClr val="0000FF"/>
                </a:solidFill>
                <a:latin typeface="Times New Roman" pitchFamily="16" charset="0"/>
                <a:cs typeface="Times New Roman" pitchFamily="16" charset="0"/>
                <a:hlinkClick r:id="rId2"/>
              </a:rPr>
              <a:t>http://www.moluch.ru/archive/49/6242</a:t>
            </a:r>
            <a:r>
              <a:rPr lang="en-US" altLang="ru-RU" u="sng" dirty="0" smtClean="0">
                <a:solidFill>
                  <a:srgbClr val="0000FF"/>
                </a:solidFill>
                <a:latin typeface="Times New Roman" pitchFamily="16" charset="0"/>
                <a:cs typeface="Times New Roman" pitchFamily="16" charset="0"/>
                <a:hlinkClick r:id="rId2"/>
              </a:rPr>
              <a:t>/</a:t>
            </a:r>
            <a:endParaRPr lang="ru-RU" altLang="ru-RU" u="sng" dirty="0" smtClean="0">
              <a:solidFill>
                <a:srgbClr val="0000FF"/>
              </a:solidFill>
              <a:latin typeface="Times New Roman" pitchFamily="16" charset="0"/>
              <a:cs typeface="Times New Roman" pitchFamily="16" charset="0"/>
            </a:endParaRPr>
          </a:p>
          <a:p>
            <a:r>
              <a:rPr lang="en-US" altLang="ru-RU" u="sng" dirty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  <a:hlinkClick r:id="rId3"/>
              </a:rPr>
              <a:t>https://</a:t>
            </a:r>
            <a:r>
              <a:rPr lang="en-US" altLang="ru-RU" u="sng" dirty="0" smtClean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  <a:hlinkClick r:id="rId3"/>
              </a:rPr>
              <a:t>repetitora.com/metodika-raboty-s-pesnej-na-urokah-anglijskogo-yazyka</a:t>
            </a:r>
            <a:endParaRPr lang="ru-RU" altLang="ru-RU" u="sng" dirty="0" smtClean="0">
              <a:solidFill>
                <a:srgbClr val="3333FF"/>
              </a:solidFill>
              <a:latin typeface="Times New Roman" pitchFamily="16" charset="0"/>
              <a:cs typeface="Times New Roman" pitchFamily="16" charset="0"/>
            </a:endParaRPr>
          </a:p>
          <a:p>
            <a:r>
              <a:rPr lang="en-US" altLang="ru-RU" u="sng" dirty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  <a:hlinkClick r:id="rId4"/>
              </a:rPr>
              <a:t>https://</a:t>
            </a:r>
            <a:r>
              <a:rPr lang="en-US" altLang="ru-RU" u="sng" dirty="0" smtClean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  <a:hlinkClick r:id="rId4"/>
              </a:rPr>
              <a:t>nsportal.ru/shkola/inostrannye-yazyki/angliiskiy-yazyk/library/2013/09/28/metodika-raboty-s-pesney-na-urokakh</a:t>
            </a:r>
            <a:endParaRPr lang="ru-RU" altLang="ru-RU" u="sng" dirty="0" smtClean="0">
              <a:solidFill>
                <a:srgbClr val="3333FF"/>
              </a:solidFill>
              <a:latin typeface="Times New Roman" pitchFamily="16" charset="0"/>
              <a:cs typeface="Times New Roman" pitchFamily="16" charset="0"/>
            </a:endParaRPr>
          </a:p>
          <a:p>
            <a:r>
              <a:rPr lang="en-US" altLang="ru-RU" u="sng" dirty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>https://</a:t>
            </a:r>
            <a:r>
              <a:rPr lang="ru-RU" altLang="ru-RU" u="sng" dirty="0" err="1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>урок.рф</a:t>
            </a:r>
            <a:r>
              <a:rPr lang="ru-RU" altLang="ru-RU" u="sng" dirty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>/</a:t>
            </a:r>
            <a:r>
              <a:rPr lang="en-US" altLang="ru-RU" u="sng" dirty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>library/ispolzovanie_pesni_na_urokah_inostrannogo_yazika_112700.html</a:t>
            </a:r>
            <a:r>
              <a:rPr lang="ru-RU" altLang="ru-RU" u="sng" dirty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  <a:t/>
            </a:r>
            <a:br>
              <a:rPr lang="ru-RU" altLang="ru-RU" u="sng" dirty="0">
                <a:solidFill>
                  <a:srgbClr val="3333FF"/>
                </a:solidFill>
                <a:latin typeface="Times New Roman" pitchFamily="16" charset="0"/>
                <a:cs typeface="Times New Roman" pitchFamily="16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54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212725"/>
            <a:ext cx="8815387" cy="643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3513" y="212725"/>
            <a:ext cx="79541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/>
              <a:t>УСЛОВИЯ ФОРМИРОВАНИЯ ЛИЧНОГО ВКЛАДА ПЕДАГОГА </a:t>
            </a:r>
          </a:p>
          <a:p>
            <a:r>
              <a:rPr lang="ru-RU" sz="2400" b="1" u="sng" dirty="0" smtClean="0"/>
              <a:t>В РАЗВИТИЕ ОБРАЗОВАНИЯ</a:t>
            </a:r>
            <a:endParaRPr lang="ru-RU" sz="2400" b="1" u="sng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29228" y="1066120"/>
            <a:ext cx="2808312" cy="1377166"/>
          </a:xfrm>
          <a:prstGeom prst="roundRect">
            <a:avLst/>
          </a:prstGeom>
          <a:solidFill>
            <a:schemeClr val="accent6">
              <a:lumMod val="50000"/>
              <a:alpha val="51000"/>
            </a:schemeClr>
          </a:solidFill>
          <a:effectLst>
            <a:glow>
              <a:schemeClr val="accent1">
                <a:alpha val="58000"/>
              </a:schemeClr>
            </a:glo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НАУЧНО-ИССЛЕДОВАТЕЛЬСКИЕ</a:t>
            </a:r>
            <a:endParaRPr lang="ru-RU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80" y="2996952"/>
            <a:ext cx="2835275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32" y="4725144"/>
            <a:ext cx="2835275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5732" y="3501008"/>
            <a:ext cx="1815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МЕТОДИЧЕСКИЕ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789" y="5102859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ОРГАНИЗАЦИОННО- ПЕДАГОГИЧЕСКИЕ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03848" y="998768"/>
            <a:ext cx="5688632" cy="755935"/>
          </a:xfrm>
          <a:prstGeom prst="roundRect">
            <a:avLst/>
          </a:prstGeom>
          <a:solidFill>
            <a:schemeClr val="bg1">
              <a:alpha val="53000"/>
            </a:schemeClr>
          </a:solidFill>
          <a:ln>
            <a:solidFill>
              <a:schemeClr val="accent6">
                <a:lumMod val="50000"/>
                <a:alpha val="4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ИЗУЧЕНИЕ РАБОТ ФИЛОСОФОВ И ПСИХОЛОГОВ (</a:t>
            </a:r>
            <a:r>
              <a:rPr lang="ru-RU" dirty="0" err="1" smtClean="0">
                <a:solidFill>
                  <a:schemeClr val="tx1"/>
                </a:solidFill>
              </a:rPr>
              <a:t>Д.Б.Эльконина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Л.С.Выгодского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А.В.Хуторского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и.др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654" y="1844825"/>
            <a:ext cx="5711825" cy="217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279" y="4153149"/>
            <a:ext cx="5711825" cy="2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28184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409230" y="1754703"/>
            <a:ext cx="53779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Изучение работ методистов занимающихся вопросами формирования коммуникативной компетенции (</a:t>
            </a:r>
            <a:r>
              <a:rPr lang="ru-RU" dirty="0" err="1" smtClean="0"/>
              <a:t>Н.Хомский</a:t>
            </a:r>
            <a:r>
              <a:rPr lang="ru-RU" dirty="0" smtClean="0"/>
              <a:t>, </a:t>
            </a:r>
            <a:r>
              <a:rPr lang="ru-RU" dirty="0" err="1" smtClean="0"/>
              <a:t>Д.Хаймз</a:t>
            </a:r>
            <a:r>
              <a:rPr lang="ru-RU" dirty="0" smtClean="0"/>
              <a:t>, </a:t>
            </a:r>
            <a:r>
              <a:rPr lang="ru-RU" dirty="0" err="1" smtClean="0"/>
              <a:t>А.А.Леонтьев</a:t>
            </a:r>
            <a:r>
              <a:rPr lang="ru-RU" dirty="0" smtClean="0"/>
              <a:t>, </a:t>
            </a:r>
            <a:r>
              <a:rPr lang="ru-RU" dirty="0" err="1" smtClean="0"/>
              <a:t>Э.П.Шубин</a:t>
            </a:r>
            <a:r>
              <a:rPr lang="ru-RU" dirty="0" smtClean="0"/>
              <a:t>, </a:t>
            </a:r>
            <a:r>
              <a:rPr lang="ru-RU" dirty="0" err="1" smtClean="0"/>
              <a:t>Г.А.Китайгородская</a:t>
            </a:r>
            <a:r>
              <a:rPr lang="ru-RU" dirty="0" smtClean="0"/>
              <a:t>, </a:t>
            </a:r>
            <a:r>
              <a:rPr lang="ru-RU" dirty="0" err="1" smtClean="0"/>
              <a:t>Е.И.Пассов</a:t>
            </a:r>
            <a:r>
              <a:rPr lang="ru-RU" dirty="0" smtClean="0"/>
              <a:t>, </a:t>
            </a:r>
            <a:r>
              <a:rPr lang="ru-RU" dirty="0" err="1" smtClean="0"/>
              <a:t>Р.П.Мильруд</a:t>
            </a:r>
            <a:r>
              <a:rPr lang="ru-RU" dirty="0" smtClean="0"/>
              <a:t>, </a:t>
            </a:r>
            <a:r>
              <a:rPr lang="ru-RU" dirty="0" err="1" smtClean="0"/>
              <a:t>И.Л.Бим</a:t>
            </a:r>
            <a:r>
              <a:rPr lang="ru-RU" dirty="0" smtClean="0"/>
              <a:t> </a:t>
            </a:r>
            <a:r>
              <a:rPr lang="ru-RU" dirty="0" err="1" smtClean="0"/>
              <a:t>и.др</a:t>
            </a:r>
            <a:r>
              <a:rPr lang="ru-RU" dirty="0" smtClean="0"/>
              <a:t>.)</a:t>
            </a:r>
          </a:p>
          <a:p>
            <a:r>
              <a:rPr lang="ru-RU" dirty="0" smtClean="0"/>
              <a:t>Изучение методики </a:t>
            </a:r>
            <a:r>
              <a:rPr lang="en-US" dirty="0" smtClean="0"/>
              <a:t>Carolyn Graham “Jazz Chants”</a:t>
            </a:r>
            <a:endParaRPr lang="ru-RU" dirty="0" smtClean="0"/>
          </a:p>
          <a:p>
            <a:r>
              <a:rPr lang="ru-RU" dirty="0" smtClean="0"/>
              <a:t>Постоянное использование в практике методик работы с песней на различных этапах обучения.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413944" y="4271862"/>
            <a:ext cx="52452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Выступления на педагогических советах и ШМО,</a:t>
            </a:r>
          </a:p>
          <a:p>
            <a:r>
              <a:rPr lang="ru-RU" dirty="0" smtClean="0"/>
              <a:t>Публикации </a:t>
            </a:r>
            <a:r>
              <a:rPr lang="ru-RU" dirty="0" smtClean="0">
                <a:hlinkClick r:id="rId5"/>
              </a:rPr>
              <a:t>разработок</a:t>
            </a:r>
            <a:r>
              <a:rPr lang="ru-RU" dirty="0" smtClean="0"/>
              <a:t>, </a:t>
            </a:r>
            <a:r>
              <a:rPr lang="ru-RU" dirty="0" smtClean="0">
                <a:hlinkClick r:id="rId6"/>
              </a:rPr>
              <a:t>видеоматериалов</a:t>
            </a:r>
            <a:r>
              <a:rPr lang="ru-RU" dirty="0" smtClean="0"/>
              <a:t> и программ в сетевых сообществах.</a:t>
            </a:r>
          </a:p>
          <a:p>
            <a:r>
              <a:rPr lang="ru-RU" dirty="0" smtClean="0">
                <a:hlinkClick r:id="rId7"/>
              </a:rPr>
              <a:t>Организация</a:t>
            </a:r>
            <a:r>
              <a:rPr lang="ru-RU" dirty="0" smtClean="0"/>
              <a:t> и участие в работе сетевых сообществ.</a:t>
            </a:r>
            <a:endParaRPr lang="en-US" dirty="0" smtClean="0"/>
          </a:p>
          <a:p>
            <a:r>
              <a:rPr lang="ru-RU" dirty="0" smtClean="0"/>
              <a:t>Организация работы методического объединения учителей иностранного языка.</a:t>
            </a:r>
            <a:endParaRPr lang="en-US" dirty="0" smtClean="0"/>
          </a:p>
          <a:p>
            <a:r>
              <a:rPr lang="ru-RU" dirty="0" smtClean="0"/>
              <a:t>Организация творческих конкурсов и фестивалей.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823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" y="293986"/>
            <a:ext cx="8815387" cy="643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289259"/>
            <a:ext cx="65828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/>
              <a:t>АКТУАЛЬНОСТЬ ЛИЧНОГО ВКЛАДА ПЕДАГОГА В </a:t>
            </a:r>
          </a:p>
          <a:p>
            <a:r>
              <a:rPr lang="ru-RU" sz="2400" b="1" u="sng" dirty="0" smtClean="0"/>
              <a:t>РАЗВИТИЕ ОБРАЗОВАНИЯ </a:t>
            </a:r>
            <a:endParaRPr lang="ru-RU" sz="2400" b="1" u="sng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268760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«Кто не знает музыки, уподобляется не знающему грамоты» </a:t>
            </a:r>
          </a:p>
          <a:p>
            <a:pPr algn="r"/>
            <a:r>
              <a:rPr lang="ru-RU" sz="2000" b="1" i="1" dirty="0"/>
              <a:t> </a:t>
            </a:r>
            <a:r>
              <a:rPr lang="ru-RU" sz="2000" b="1" i="1" dirty="0" smtClean="0"/>
              <a:t>                                                                                                     Ян </a:t>
            </a:r>
            <a:r>
              <a:rPr lang="ru-RU" sz="2000" b="1" i="1" dirty="0" err="1" smtClean="0"/>
              <a:t>Амос</a:t>
            </a:r>
            <a:r>
              <a:rPr lang="ru-RU" sz="2000" b="1" i="1" dirty="0" smtClean="0"/>
              <a:t> Каменский</a:t>
            </a:r>
          </a:p>
          <a:p>
            <a:endParaRPr lang="ru-RU" sz="2000" b="1" i="1" dirty="0" smtClean="0"/>
          </a:p>
          <a:p>
            <a:r>
              <a:rPr lang="ru-RU" sz="2000" b="1" i="1" dirty="0" smtClean="0"/>
              <a:t>«Музыка является одним из наиболее эффективных способов воздействия на чувства и эмоции школьников, представляющая собой сильнейший психологический побудитель, проникающий в подспудные глубины сознания»</a:t>
            </a:r>
          </a:p>
          <a:p>
            <a:pPr algn="r"/>
            <a:r>
              <a:rPr lang="ru-RU" sz="2000" b="1" i="1" dirty="0" err="1" smtClean="0"/>
              <a:t>В.Леви</a:t>
            </a:r>
            <a:endParaRPr lang="ru-RU" sz="20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31539" y="4005064"/>
            <a:ext cx="82809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Методические преимущества песен: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Средство прочного усвоения и расширения лексического запаса (пример – глаголы движения)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Развитие языкового чутья, увеличение ассоциативных связей в памяти</a:t>
            </a:r>
            <a:r>
              <a:rPr lang="ru-RU" dirty="0"/>
              <a:t> </a:t>
            </a:r>
            <a:r>
              <a:rPr lang="en-US" dirty="0" smtClean="0"/>
              <a:t>(</a:t>
            </a:r>
            <a:r>
              <a:rPr lang="ru-RU" dirty="0" smtClean="0"/>
              <a:t>мультфильмы и клипы)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Лучше усваиваются и активизируются грамматические явления языка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Способствуют овладению навыками иноязычного произношения, развитию музыкального слуха.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Эстетическое воспитание, сплочение коллектива.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666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16632"/>
            <a:ext cx="8856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u="sng" dirty="0">
                <a:solidFill>
                  <a:prstClr val="black"/>
                </a:solidFill>
              </a:rPr>
              <a:t>АКТУАЛЬНОСТЬ ЛИЧНОГО ВКЛАДА ПЕДАГОГА В </a:t>
            </a:r>
          </a:p>
          <a:p>
            <a:pPr lvl="0"/>
            <a:r>
              <a:rPr lang="ru-RU" sz="2400" b="1" u="sng" dirty="0">
                <a:solidFill>
                  <a:prstClr val="black"/>
                </a:solidFill>
              </a:rPr>
              <a:t>РАЗВИТИЕ ОБРАЗОВАНИЯ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55754" y="922337"/>
            <a:ext cx="80681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altLang="ru-RU" b="1" u="sng" dirty="0">
                <a:latin typeface="Times New Roman" pitchFamily="16" charset="0"/>
                <a:cs typeface="Times New Roman" pitchFamily="16" charset="0"/>
              </a:rPr>
              <a:t>Значимость решаемой учебно-методической проблемы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412776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dirty="0" smtClean="0">
                <a:latin typeface="Times New Roman" pitchFamily="16" charset="0"/>
                <a:cs typeface="Times New Roman" pitchFamily="16" charset="0"/>
              </a:rPr>
              <a:t>      В </a:t>
            </a:r>
            <a:r>
              <a:rPr lang="ru-RU" altLang="ru-RU" dirty="0">
                <a:latin typeface="Times New Roman" pitchFamily="16" charset="0"/>
                <a:cs typeface="Times New Roman" pitchFamily="16" charset="0"/>
              </a:rPr>
              <a:t>настоящее время одним из главных требований современной парадигмы образования, предъявляемых к выпускнику школы, заключается в успешности речевого общения на иностранном языке. </a:t>
            </a:r>
            <a:endParaRPr lang="ru-RU" altLang="ru-RU" dirty="0" smtClean="0">
              <a:latin typeface="Times New Roman" pitchFamily="16" charset="0"/>
              <a:cs typeface="Times New Roman" pitchFamily="16" charset="0"/>
            </a:endParaRPr>
          </a:p>
          <a:p>
            <a:pPr algn="just"/>
            <a:r>
              <a:rPr lang="ru-RU" altLang="ru-RU" dirty="0" smtClean="0">
                <a:latin typeface="Times New Roman" pitchFamily="16" charset="0"/>
                <a:cs typeface="Times New Roman" pitchFamily="16" charset="0"/>
              </a:rPr>
              <a:t>      Само </a:t>
            </a:r>
            <a:r>
              <a:rPr lang="ru-RU" altLang="ru-RU" dirty="0">
                <a:latin typeface="Times New Roman" pitchFamily="16" charset="0"/>
                <a:cs typeface="Times New Roman" pitchFamily="16" charset="0"/>
              </a:rPr>
              <a:t>понятие «успешность» подразумевает </a:t>
            </a:r>
            <a:r>
              <a:rPr lang="ru-RU" altLang="ru-RU" dirty="0" err="1">
                <a:latin typeface="Times New Roman" pitchFamily="16" charset="0"/>
                <a:cs typeface="Times New Roman" pitchFamily="16" charset="0"/>
              </a:rPr>
              <a:t>сформированность</a:t>
            </a:r>
            <a:r>
              <a:rPr lang="ru-RU" altLang="ru-RU" dirty="0"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altLang="ru-RU" u="sng" dirty="0">
                <a:latin typeface="Times New Roman" pitchFamily="16" charset="0"/>
                <a:cs typeface="Times New Roman" pitchFamily="16" charset="0"/>
              </a:rPr>
              <a:t>коммуникативной компетенции </a:t>
            </a:r>
            <a:r>
              <a:rPr lang="ru-RU" altLang="ru-RU" dirty="0">
                <a:latin typeface="Times New Roman" pitchFamily="16" charset="0"/>
                <a:cs typeface="Times New Roman" pitchFamily="16" charset="0"/>
              </a:rPr>
              <a:t>за время обучения в среднем общеобразовательном учреждении.</a:t>
            </a:r>
            <a:r>
              <a:rPr lang="ru-RU" altLang="ru-RU" b="1" dirty="0">
                <a:latin typeface="Times New Roman" pitchFamily="16" charset="0"/>
                <a:cs typeface="Times New Roman" pitchFamily="16" charset="0"/>
              </a:rPr>
              <a:t> </a:t>
            </a:r>
            <a:br>
              <a:rPr lang="ru-RU" altLang="ru-RU" b="1" dirty="0">
                <a:latin typeface="Times New Roman" pitchFamily="16" charset="0"/>
                <a:cs typeface="Times New Roman" pitchFamily="16" charset="0"/>
              </a:rPr>
            </a:br>
            <a:endParaRPr lang="ru-RU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1355" y="2829708"/>
            <a:ext cx="8608734" cy="3751464"/>
          </a:xfrm>
          <a:prstGeom prst="roundRect">
            <a:avLst/>
          </a:prstGeom>
          <a:solidFill>
            <a:schemeClr val="bg1">
              <a:alpha val="67000"/>
            </a:schemeClr>
          </a:solidFill>
          <a:ln>
            <a:solidFill>
              <a:schemeClr val="bg1"/>
            </a:solidFill>
          </a:ln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4979" y="4525420"/>
            <a:ext cx="2695694" cy="9361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ФОРМИРУЕТ МЕЖКУЛЬТУРНУЮ КОМПЕТЕНЦИЮ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57853" y="3544473"/>
            <a:ext cx="2304256" cy="108012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ПЕСНЯ</a:t>
            </a:r>
            <a:endParaRPr lang="ru-RU" sz="24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28231" y="2932405"/>
            <a:ext cx="3060340" cy="153307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ПОВЫШАЕТ МОТИВАЦИЮ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СТИМУЛИРУЕТ ЭСТЕТИЧЕСКОЕ, ДУХОВНОЕ, ТВОРЧЕСКОЕ РАЗВИТИЕ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928231" y="4705440"/>
            <a:ext cx="3060340" cy="122413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ОПТИМАЛЬНОЕ МНОГОФУНКЦИОНАЛЬНОЕ ДОПОЛНЕНИЕ К УЧЕБНОЙ ПРОГРАММЕ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3904692" y="4695898"/>
            <a:ext cx="936104" cy="381281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4979" y="2932405"/>
            <a:ext cx="2664296" cy="115212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ОТРАЖАЕТ СУЩЕСТВУЮЩУЮ КАРТИНУ МИРА НОСИТЕЛЕЙ ЯЗЫКА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55802" y="5097847"/>
            <a:ext cx="2508359" cy="7397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ФОРМИРУЕТ ЯЗЫКОВЫЕ НАВЫКИ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155802" y="5929576"/>
            <a:ext cx="2508359" cy="79208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ПОВЫШАЕТ ЭФФЕКТИВНОСТЬ ОБУЧЕНИЯ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89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9" grpId="0" animBg="1"/>
      <p:bldP spid="8" grpId="0" animBg="1"/>
      <p:bldP spid="10" grpId="0" animBg="1"/>
      <p:bldP spid="6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212725"/>
            <a:ext cx="8815387" cy="643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7368" y="212725"/>
            <a:ext cx="85710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u="sng" dirty="0" smtClean="0">
                <a:solidFill>
                  <a:prstClr val="black"/>
                </a:solidFill>
              </a:rPr>
              <a:t>ТЕОРЕТИЧЕСКОЕ ОБОСНОВАНИЕ ЛИЧНОГО ВКЛАДА ПЕДАГОГА В РАЗВИТИЕ ОБРАЗОВАНИЯ</a:t>
            </a:r>
            <a:endParaRPr lang="ru-RU" sz="2400" b="1" u="sng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196752"/>
            <a:ext cx="84249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</a:rPr>
              <a:t>   </a:t>
            </a:r>
            <a:r>
              <a:rPr lang="ru-RU" alt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</a:rPr>
              <a:t>«Коммуникативная </a:t>
            </a:r>
            <a:r>
              <a:rPr lang="ru-RU" altLang="ru-RU" b="1" dirty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</a:rPr>
              <a:t>компетенция – это способность и </a:t>
            </a:r>
            <a:r>
              <a:rPr lang="ru-RU" alt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</a:rPr>
              <a:t>  готовность </a:t>
            </a:r>
            <a:r>
              <a:rPr lang="ru-RU" altLang="ru-RU" b="1" dirty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</a:rPr>
              <a:t>к межкультурному и межъязыковому </a:t>
            </a:r>
            <a:r>
              <a:rPr lang="ru-RU" alt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</a:rPr>
              <a:t>общению </a:t>
            </a:r>
            <a:r>
              <a:rPr lang="ru-RU" altLang="ru-RU" b="1" dirty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</a:rPr>
              <a:t>с носителями </a:t>
            </a:r>
            <a:r>
              <a:rPr lang="ru-RU" alt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</a:rPr>
              <a:t>языка».                                                    </a:t>
            </a:r>
          </a:p>
          <a:p>
            <a:pPr algn="ctr"/>
            <a:r>
              <a:rPr lang="ru-RU" altLang="ru-RU" b="1" dirty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</a:rPr>
              <a:t> </a:t>
            </a:r>
            <a:r>
              <a:rPr lang="ru-RU" alt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</a:rPr>
              <a:t>                                                                                                                        </a:t>
            </a:r>
            <a:r>
              <a:rPr lang="ru-RU" altLang="ru-RU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</a:rPr>
              <a:t>И.А.Бим</a:t>
            </a:r>
            <a:endParaRPr lang="ru-RU" altLang="ru-RU" b="1" dirty="0">
              <a:solidFill>
                <a:schemeClr val="bg2">
                  <a:lumMod val="10000"/>
                </a:schemeClr>
              </a:solidFill>
              <a:latin typeface="Times New Roman" pitchFamily="1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7467" y="2187671"/>
            <a:ext cx="8387396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altLang="ru-RU" b="1" u="sng" dirty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  <a:cs typeface="Times New Roman" pitchFamily="16" charset="0"/>
              </a:rPr>
              <a:t>Цель обучения иностранному языку – </a:t>
            </a:r>
          </a:p>
          <a:p>
            <a:pPr algn="just">
              <a:spcBef>
                <a:spcPts val="400"/>
              </a:spcBef>
            </a:pPr>
            <a:r>
              <a:rPr lang="ru-RU" altLang="ru-RU" b="1" dirty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  <a:cs typeface="Times New Roman" pitchFamily="16" charset="0"/>
              </a:rPr>
              <a:t>формирование коммуникативной компетенции; развитие личности учащегося, которая способна и желает участвовать в межкультурном общении на изучаемом языке, а </a:t>
            </a:r>
            <a:r>
              <a:rPr lang="ru-RU" altLang="ru-RU" b="1" dirty="0" smtClean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  <a:cs typeface="Times New Roman" pitchFamily="16" charset="0"/>
              </a:rPr>
              <a:t>также </a:t>
            </a:r>
            <a:r>
              <a:rPr lang="ru-RU" altLang="ru-RU" b="1" dirty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  <a:cs typeface="Times New Roman" pitchFamily="16" charset="0"/>
              </a:rPr>
              <a:t>самостоятельно совершенствоваться в овладении иностранным языком.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0071" y="4276546"/>
            <a:ext cx="35971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Лингводидактический аспект</a:t>
            </a:r>
          </a:p>
          <a:p>
            <a:endParaRPr lang="ru-RU" b="1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Умения </a:t>
            </a:r>
            <a:r>
              <a:rPr lang="ru-RU" dirty="0" err="1" smtClean="0"/>
              <a:t>аудирования</a:t>
            </a:r>
            <a:endParaRPr lang="ru-RU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Лексико-грамматические навыки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Коммуникативные навыки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907704" y="3820398"/>
            <a:ext cx="5739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Аспекты </a:t>
            </a:r>
            <a:r>
              <a:rPr lang="ru-RU" b="1" dirty="0" smtClean="0"/>
              <a:t>практического применения песен в методике: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4189730"/>
            <a:ext cx="45365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Психолого-педагогический аспект</a:t>
            </a:r>
          </a:p>
          <a:p>
            <a:endParaRPr lang="ru-RU" b="1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Способ создания дополнительной мотивации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Особенности обучения разных возрастных категорий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Формирование социокультурной компетенции</a:t>
            </a:r>
          </a:p>
          <a:p>
            <a:pPr marL="285750" indent="-285750">
              <a:buFontTx/>
              <a:buChar char="-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1057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14" y="220187"/>
            <a:ext cx="8815387" cy="643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12725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u="sng" dirty="0" smtClean="0">
                <a:solidFill>
                  <a:prstClr val="black"/>
                </a:solidFill>
              </a:rPr>
              <a:t>ЦЕЛИ И ЗАДАЧИ ПЕДАГОГИЧЕСКОЙ ДЕЯТЕЛЬНОСТИ</a:t>
            </a:r>
            <a:endParaRPr lang="ru-RU" sz="2400" b="1" u="sng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5063" y="836712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  <a:cs typeface="Times New Roman" pitchFamily="16" charset="0"/>
              </a:rPr>
              <a:t>Цель : формирование </a:t>
            </a:r>
            <a:r>
              <a:rPr lang="ru-RU" alt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  <a:cs typeface="Times New Roman" pitchFamily="16" charset="0"/>
              </a:rPr>
              <a:t>коммуникативной компетенции, необходимой говорящему для осуществления коммуникации в </a:t>
            </a:r>
            <a:r>
              <a:rPr lang="ru-RU" altLang="ru-RU" sz="2400" b="1" dirty="0" err="1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  <a:cs typeface="Times New Roman" pitchFamily="16" charset="0"/>
              </a:rPr>
              <a:t>культурозначимых</a:t>
            </a:r>
            <a:r>
              <a:rPr lang="ru-RU" alt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ru-RU" alt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  <a:cs typeface="Times New Roman" pitchFamily="16" charset="0"/>
              </a:rPr>
              <a:t>обстоятельствах.</a:t>
            </a:r>
            <a:endParaRPr lang="ru-RU" altLang="ru-RU" sz="2400" b="1" dirty="0">
              <a:solidFill>
                <a:schemeClr val="bg2">
                  <a:lumMod val="1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5063" y="2348880"/>
            <a:ext cx="266149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66560" y="2204864"/>
            <a:ext cx="58699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/>
              <a:t>Активизация учебно-познавательной деятельности учащихся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/>
              <a:t>Обеспечение базового уровня знаний по предмету через внедрение современных технологий, повышение мотивации к обучению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/>
              <a:t>Создание ситуации достижения успеха, применение творческих приемов</a:t>
            </a:r>
            <a:endParaRPr lang="ru-RU" sz="16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05938" y="2166228"/>
            <a:ext cx="5869935" cy="1854518"/>
          </a:xfrm>
          <a:prstGeom prst="roundRect">
            <a:avLst/>
          </a:prstGeom>
          <a:solidFill>
            <a:schemeClr val="bg2">
              <a:lumMod val="50000"/>
              <a:alpha val="38000"/>
            </a:schemeClr>
          </a:solidFill>
          <a:ln>
            <a:solidFill>
              <a:schemeClr val="bg2">
                <a:lumMod val="25000"/>
                <a:alpha val="1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166561" y="4149080"/>
            <a:ext cx="515730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/>
              <a:t>Развитие интеллектуальных способностей учащихся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/>
              <a:t>Развитие памяти, внимания, эмоциональной сферы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/>
              <a:t>Развитие творческих способностей</a:t>
            </a:r>
          </a:p>
          <a:p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05938" y="5227710"/>
            <a:ext cx="5862085" cy="144016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30200" y="4099321"/>
            <a:ext cx="5862085" cy="985863"/>
          </a:xfrm>
          <a:prstGeom prst="roundRect">
            <a:avLst/>
          </a:prstGeom>
          <a:solidFill>
            <a:schemeClr val="accent2">
              <a:lumMod val="40000"/>
              <a:lumOff val="60000"/>
              <a:alpha val="33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166561" y="5298520"/>
            <a:ext cx="543811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/>
              <a:t>Понимание и принятие чужого менталитета и культуры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/>
              <a:t>Воспитание чувства патриотизма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/>
              <a:t>Осознание себя как личности ответственной за происходящее вокруг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728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40755"/>
            <a:ext cx="8815387" cy="643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0462" y="188640"/>
            <a:ext cx="5886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u="sng" dirty="0" smtClean="0">
                <a:solidFill>
                  <a:prstClr val="black"/>
                </a:solidFill>
              </a:rPr>
              <a:t>ВЕДУЩАЯ ПЕДАГОГИЧЕСКАЯ ИДЕЯ</a:t>
            </a:r>
            <a:endParaRPr lang="ru-RU" sz="2400" b="1" u="sng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980728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  <a:cs typeface="Times New Roman" pitchFamily="16" charset="0"/>
              </a:rPr>
              <a:t>Создание необходимых условий, способствующих повышению эффективности процесса обучения иностранному языку посредством внедрения в учебный процесс </a:t>
            </a:r>
            <a:r>
              <a:rPr lang="ru-RU" alt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6" charset="0"/>
                <a:cs typeface="Times New Roman" pitchFamily="16" charset="0"/>
              </a:rPr>
              <a:t>песен</a:t>
            </a:r>
            <a:endParaRPr lang="ru-RU" altLang="ru-RU" sz="2400" b="1" dirty="0">
              <a:solidFill>
                <a:schemeClr val="bg2">
                  <a:lumMod val="1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817" y="4106689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 УРОКЕ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2817" y="4634678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 ЗАНЯТИЯХ КРУЖКА «Английский язык. Первые шаги»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666068" y="3632760"/>
            <a:ext cx="34119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ПРАЗДНИКИ СВЯЗАННЫЕ С КУЛЬТУРОЙ СТРАНЫ ИЗУЧАЕМОГО ЯЗЫКА</a:t>
            </a:r>
            <a:r>
              <a:rPr lang="en-US" b="1" dirty="0" smtClean="0"/>
              <a:t> </a:t>
            </a:r>
            <a:r>
              <a:rPr lang="ru-RU" b="1" dirty="0" smtClean="0"/>
              <a:t>(предметные недели, Рождество, День Валентина, Пасха)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644008" y="5404403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КОНКУРСЫ ПЕСНИ НА ИНОСТРАННОМ ЯЗЫКЕ</a:t>
            </a:r>
            <a:r>
              <a:rPr lang="en-US" b="1" dirty="0" smtClean="0"/>
              <a:t> (</a:t>
            </a:r>
            <a:r>
              <a:rPr lang="ru-RU" b="1" dirty="0" smtClean="0"/>
              <a:t>кружок «Самоцветы»)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99069" y="3222060"/>
            <a:ext cx="2771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/>
              <a:t>ПРОЕКТНАЯ ТЕХНОЛОГИЯ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23924" y="3596854"/>
            <a:ext cx="2980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/>
              <a:t>НА  УЧЕБНЫХ ЗАНЯТИЯХ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23924" y="5589240"/>
            <a:ext cx="3579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 ЗАНЯТИЯХ КРУЖКА «Звездный английский!»</a:t>
            </a:r>
            <a:endParaRPr lang="ru-RU" b="1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1657306" y="2428357"/>
            <a:ext cx="432048" cy="832738"/>
          </a:xfrm>
          <a:prstGeom prst="downArrow">
            <a:avLst/>
          </a:prstGeom>
          <a:gradFill>
            <a:gsLst>
              <a:gs pos="20000">
                <a:schemeClr val="bg2">
                  <a:lumMod val="2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bg2">
                <a:lumMod val="25000"/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732240" y="2467394"/>
            <a:ext cx="432048" cy="754665"/>
          </a:xfrm>
          <a:prstGeom prst="downArrow">
            <a:avLst/>
          </a:prstGeom>
          <a:gradFill>
            <a:gsLst>
              <a:gs pos="20000">
                <a:schemeClr val="bg2">
                  <a:lumMod val="2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bg2">
                <a:lumMod val="25000"/>
                <a:alpha val="8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83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" y="248609"/>
            <a:ext cx="8815387" cy="643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1284277"/>
            <a:ext cx="54006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Практические цели: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Фонетическая зарядка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Физкультминутка + повторение материала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Пропедевтические – предварительное введение нового материала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Прочное усвоение лексического и грамматического материала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Стимулирование речевых навыков и умений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79912" y="1284277"/>
            <a:ext cx="4824536" cy="4953035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3000"/>
            </a:schemeClr>
          </a:solidFill>
          <a:ln>
            <a:solidFill>
              <a:schemeClr val="accent2">
                <a:lumMod val="40000"/>
                <a:lumOff val="60000"/>
                <a:alpha val="3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3968" y="4054266"/>
            <a:ext cx="4694932" cy="2471078"/>
          </a:xfrm>
          <a:prstGeom prst="roundRect">
            <a:avLst/>
          </a:prstGeom>
          <a:solidFill>
            <a:schemeClr val="accent4">
              <a:lumMod val="60000"/>
              <a:lumOff val="40000"/>
              <a:alpha val="37000"/>
            </a:schemeClr>
          </a:solidFill>
          <a:ln>
            <a:solidFill>
              <a:schemeClr val="accent4">
                <a:lumMod val="60000"/>
                <a:lumOff val="40000"/>
                <a:alpha val="3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6176" y="1844824"/>
            <a:ext cx="2288742" cy="720080"/>
          </a:xfrm>
          <a:prstGeom prst="roundRect">
            <a:avLst/>
          </a:prstGeom>
          <a:solidFill>
            <a:schemeClr val="accent2">
              <a:lumMod val="40000"/>
              <a:lumOff val="60000"/>
              <a:alpha val="5000"/>
            </a:schemeClr>
          </a:solidFill>
          <a:ln>
            <a:solidFill>
              <a:schemeClr val="accent2">
                <a:lumMod val="40000"/>
                <a:lumOff val="60000"/>
                <a:alpha val="3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НАЧАЛЬНАЯ ШКОЛА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44208" y="4610414"/>
            <a:ext cx="2304256" cy="792088"/>
          </a:xfrm>
          <a:prstGeom prst="roundRect">
            <a:avLst/>
          </a:prstGeom>
          <a:solidFill>
            <a:schemeClr val="accent4">
              <a:lumMod val="60000"/>
              <a:lumOff val="40000"/>
              <a:alpha val="15000"/>
            </a:schemeClr>
          </a:solidFill>
          <a:ln>
            <a:solidFill>
              <a:schemeClr val="accent4">
                <a:lumMod val="60000"/>
                <a:lumOff val="40000"/>
                <a:alpha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СРЕДНЕЕ И СТАРШЕЕ ЗВЕНО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3511" y="116632"/>
            <a:ext cx="88153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u="sng" dirty="0">
                <a:solidFill>
                  <a:prstClr val="black"/>
                </a:solidFill>
              </a:rPr>
              <a:t>ДЕЯТЕЛЬНОСТНЫЙ АСПЕКТ ЛИЧНОГО ВКЛАДА ПЕДАГОГА В РАЗВИТИЕ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148171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07504" y="1124744"/>
            <a:ext cx="8856984" cy="5544616"/>
          </a:xfrm>
          <a:prstGeom prst="roundRect">
            <a:avLst/>
          </a:prstGeom>
          <a:solidFill>
            <a:schemeClr val="bg1">
              <a:alpha val="69000"/>
            </a:schemeClr>
          </a:solidFill>
          <a:ln>
            <a:solidFill>
              <a:schemeClr val="bg1"/>
            </a:solidFill>
          </a:ln>
          <a:effectLst>
            <a:softEdge rad="393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88640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prstClr val="black"/>
                </a:solidFill>
              </a:rPr>
              <a:t>ДЕЯТЕЛЬНОСТНЫЙ АСПЕКТ ЛИЧНОГО ВКЛАДА ПЕДАГОГА В РАЗВИТИЕ </a:t>
            </a:r>
            <a:r>
              <a:rPr lang="ru-RU" sz="2400" b="1" u="sng" dirty="0" smtClean="0">
                <a:solidFill>
                  <a:prstClr val="black"/>
                </a:solidFill>
              </a:rPr>
              <a:t>ОБРАЗОВАНИЯ</a:t>
            </a:r>
            <a:endParaRPr lang="ru-RU" sz="2400" b="1" u="sng" dirty="0">
              <a:solidFill>
                <a:prstClr val="black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019637"/>
            <a:ext cx="8568952" cy="609163"/>
          </a:xfrm>
          <a:prstGeom prst="roundRect">
            <a:avLst/>
          </a:prstGeom>
          <a:solidFill>
            <a:schemeClr val="bg2">
              <a:lumMod val="75000"/>
              <a:alpha val="46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ЭТАПЫ РАБОТЫ НАД ПЕСНЕЙ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1763866"/>
            <a:ext cx="1512168" cy="914400"/>
          </a:xfrm>
          <a:prstGeom prst="roundRect">
            <a:avLst/>
          </a:prstGeom>
          <a:solidFill>
            <a:schemeClr val="accent3">
              <a:lumMod val="40000"/>
              <a:lumOff val="60000"/>
              <a:alpha val="74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Снятие трудностей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2982652"/>
            <a:ext cx="1512168" cy="2030524"/>
          </a:xfrm>
          <a:prstGeom prst="roundRect">
            <a:avLst/>
          </a:prstGeom>
          <a:solidFill>
            <a:schemeClr val="accent3">
              <a:lumMod val="40000"/>
              <a:lumOff val="60000"/>
              <a:alpha val="74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Работа с текстом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3124" y="5373216"/>
            <a:ext cx="1512168" cy="914400"/>
          </a:xfrm>
          <a:prstGeom prst="roundRect">
            <a:avLst/>
          </a:prstGeom>
          <a:solidFill>
            <a:schemeClr val="accent3">
              <a:lumMod val="40000"/>
              <a:lumOff val="60000"/>
              <a:alpha val="74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Выход в речь\пение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79712" y="1763866"/>
            <a:ext cx="6840760" cy="1106404"/>
          </a:xfrm>
          <a:prstGeom prst="rect">
            <a:avLst/>
          </a:prstGeom>
          <a:solidFill>
            <a:schemeClr val="bg2">
              <a:lumMod val="90000"/>
              <a:alpha val="59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Беседа по содержанию\сравнение явлений культуры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err="1" smtClean="0">
                <a:solidFill>
                  <a:schemeClr val="tx1"/>
                </a:solidFill>
              </a:rPr>
              <a:t>Ассоциограммы</a:t>
            </a:r>
            <a:r>
              <a:rPr lang="ru-RU" dirty="0" smtClean="0">
                <a:solidFill>
                  <a:schemeClr val="tx1"/>
                </a:solidFill>
              </a:rPr>
              <a:t> \таблицы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Снятие трудностей словарного плана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Установка на прослушивание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79712" y="3013840"/>
            <a:ext cx="6840760" cy="631184"/>
          </a:xfrm>
          <a:prstGeom prst="rect">
            <a:avLst/>
          </a:prstGeom>
          <a:solidFill>
            <a:schemeClr val="bg2">
              <a:lumMod val="90000"/>
              <a:alpha val="59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Прослушивание песни \знакомство с музыкой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Проверка понимания содержания (перевод общими усилиями)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982269" y="3665628"/>
            <a:ext cx="6840760" cy="720080"/>
          </a:xfrm>
          <a:prstGeom prst="rect">
            <a:avLst/>
          </a:prstGeom>
          <a:solidFill>
            <a:schemeClr val="bg2">
              <a:lumMod val="90000"/>
              <a:alpha val="59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Повторное прослушивание </a:t>
            </a:r>
            <a:r>
              <a:rPr lang="ru-RU" dirty="0" smtClean="0">
                <a:solidFill>
                  <a:schemeClr val="tx1"/>
                </a:solidFill>
              </a:rPr>
              <a:t>\</a:t>
            </a:r>
            <a:r>
              <a:rPr lang="ru-RU" dirty="0">
                <a:solidFill>
                  <a:schemeClr val="tx1"/>
                </a:solidFill>
              </a:rPr>
              <a:t>Р</a:t>
            </a:r>
            <a:r>
              <a:rPr lang="ru-RU" dirty="0" smtClean="0">
                <a:solidFill>
                  <a:schemeClr val="tx1"/>
                </a:solidFill>
              </a:rPr>
              <a:t>абота </a:t>
            </a:r>
            <a:r>
              <a:rPr lang="ru-RU" dirty="0">
                <a:solidFill>
                  <a:schemeClr val="tx1"/>
                </a:solidFill>
              </a:rPr>
              <a:t>с текстом песни, </a:t>
            </a:r>
            <a:r>
              <a:rPr lang="ru-RU" dirty="0" smtClean="0">
                <a:solidFill>
                  <a:schemeClr val="tx1"/>
                </a:solidFill>
              </a:rPr>
              <a:t>упражнения для более быстрого заучивания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79712" y="4385708"/>
            <a:ext cx="6840760" cy="627468"/>
          </a:xfrm>
          <a:prstGeom prst="rect">
            <a:avLst/>
          </a:prstGeom>
          <a:solidFill>
            <a:schemeClr val="bg2">
              <a:lumMod val="90000"/>
              <a:alpha val="59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Работа над звуками и интонацией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985717" y="5373216"/>
            <a:ext cx="6840760" cy="627468"/>
          </a:xfrm>
          <a:prstGeom prst="rect">
            <a:avLst/>
          </a:prstGeom>
          <a:solidFill>
            <a:schemeClr val="bg2">
              <a:lumMod val="90000"/>
              <a:alpha val="59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Разучивание песни совместными усилиями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88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2040</TotalTime>
  <Words>896</Words>
  <Application>Microsoft Office PowerPoint</Application>
  <PresentationFormat>Экран (4:3)</PresentationFormat>
  <Paragraphs>165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Инна Михална</cp:lastModifiedBy>
  <cp:revision>62</cp:revision>
  <dcterms:created xsi:type="dcterms:W3CDTF">2017-10-16T15:15:16Z</dcterms:created>
  <dcterms:modified xsi:type="dcterms:W3CDTF">2018-01-08T15:06:01Z</dcterms:modified>
</cp:coreProperties>
</file>