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0000"/>
    <a:srgbClr val="FF7C80"/>
    <a:srgbClr val="00FFCC"/>
    <a:srgbClr val="CC99FF"/>
    <a:srgbClr val="FF0066"/>
    <a:srgbClr val="0000FF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F9641A-151E-4864-B742-9ADF207E36F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DFEB8C-AFDD-4DDA-B7CE-D97BF3F5E61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rgbClr val="FF0000"/>
              </a:solidFill>
            </a:rPr>
            <a:t>1. Является одной из форм организации </a:t>
          </a:r>
          <a:r>
            <a:rPr lang="ru-RU" sz="1400" b="1" i="1" dirty="0" err="1" smtClean="0">
              <a:solidFill>
                <a:srgbClr val="FF0000"/>
              </a:solidFill>
            </a:rPr>
            <a:t>воспитательно</a:t>
          </a:r>
          <a:r>
            <a:rPr lang="ru-RU" sz="1400" b="1" i="1" dirty="0" smtClean="0">
              <a:solidFill>
                <a:srgbClr val="FF0000"/>
              </a:solidFill>
            </a:rPr>
            <a:t>-образовательной работы;</a:t>
          </a:r>
          <a:endParaRPr lang="ru-RU" sz="1400" dirty="0"/>
        </a:p>
      </dgm:t>
    </dgm:pt>
    <dgm:pt modelId="{11F02A3D-8C07-4B3A-BC7D-62BF3CAC1921}" type="parTrans" cxnId="{C0DD5A7A-C2A5-4222-A3B0-4691816A09D7}">
      <dgm:prSet/>
      <dgm:spPr/>
      <dgm:t>
        <a:bodyPr/>
        <a:lstStyle/>
        <a:p>
          <a:endParaRPr lang="ru-RU"/>
        </a:p>
      </dgm:t>
    </dgm:pt>
    <dgm:pt modelId="{36E25E90-E533-4249-8D91-47AE58C8D203}" type="sibTrans" cxnId="{C0DD5A7A-C2A5-4222-A3B0-4691816A09D7}">
      <dgm:prSet/>
      <dgm:spPr>
        <a:solidFill>
          <a:srgbClr val="CC00CC"/>
        </a:solidFill>
      </dgm:spPr>
      <dgm:t>
        <a:bodyPr/>
        <a:lstStyle/>
        <a:p>
          <a:endParaRPr lang="ru-RU"/>
        </a:p>
      </dgm:t>
    </dgm:pt>
    <dgm:pt modelId="{56379DA9-AA36-4CB8-9D5C-CCB567C95AC7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chemeClr val="accent6">
                  <a:lumMod val="50000"/>
                </a:schemeClr>
              </a:solidFill>
            </a:rPr>
            <a:t>2. Повышает компетентность педагога;</a:t>
          </a:r>
          <a:endParaRPr lang="ru-RU" sz="1400" dirty="0"/>
        </a:p>
      </dgm:t>
    </dgm:pt>
    <dgm:pt modelId="{F7262192-AFC4-4CD1-AFC8-B5127CBED463}" type="parTrans" cxnId="{D0EB3222-4317-4D9E-9412-3C56F58DD128}">
      <dgm:prSet/>
      <dgm:spPr/>
      <dgm:t>
        <a:bodyPr/>
        <a:lstStyle/>
        <a:p>
          <a:endParaRPr lang="ru-RU"/>
        </a:p>
      </dgm:t>
    </dgm:pt>
    <dgm:pt modelId="{F8EC55AA-3396-45AD-8046-239D715B0BE1}" type="sibTrans" cxnId="{D0EB3222-4317-4D9E-9412-3C56F58DD128}">
      <dgm:prSet/>
      <dgm:spPr/>
      <dgm:t>
        <a:bodyPr/>
        <a:lstStyle/>
        <a:p>
          <a:endParaRPr lang="ru-RU"/>
        </a:p>
      </dgm:t>
    </dgm:pt>
    <dgm:pt modelId="{C87031C9-65EA-4D03-96BD-256098027F25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i="1" dirty="0" smtClean="0">
              <a:solidFill>
                <a:srgbClr val="002060"/>
              </a:solidFill>
            </a:rPr>
            <a:t>5. Способствует выработке исследовательских умений</a:t>
          </a:r>
          <a:endParaRPr lang="ru-RU" sz="1400" b="1" i="1" dirty="0">
            <a:solidFill>
              <a:srgbClr val="002060"/>
            </a:solidFill>
          </a:endParaRPr>
        </a:p>
      </dgm:t>
    </dgm:pt>
    <dgm:pt modelId="{441BFFAA-D598-494C-9CF1-735F08EF227A}" type="parTrans" cxnId="{576A9966-9281-411B-A2FE-1C6C98FF2986}">
      <dgm:prSet/>
      <dgm:spPr/>
      <dgm:t>
        <a:bodyPr/>
        <a:lstStyle/>
        <a:p>
          <a:endParaRPr lang="ru-RU"/>
        </a:p>
      </dgm:t>
    </dgm:pt>
    <dgm:pt modelId="{CEEFA181-B1E4-45CB-AB74-4803E3E36F25}" type="sibTrans" cxnId="{576A9966-9281-411B-A2FE-1C6C98FF2986}">
      <dgm:prSet/>
      <dgm:spPr/>
      <dgm:t>
        <a:bodyPr/>
        <a:lstStyle/>
        <a:p>
          <a:endParaRPr lang="ru-RU"/>
        </a:p>
      </dgm:t>
    </dgm:pt>
    <dgm:pt modelId="{ED6468A5-FBC8-49AA-A6F2-923A89EA2309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rgbClr val="7030A0"/>
              </a:solidFill>
            </a:rPr>
            <a:t>6. Способствует развитию креативности и логического мышления;</a:t>
          </a:r>
          <a:endParaRPr lang="ru-RU" sz="1400" dirty="0"/>
        </a:p>
      </dgm:t>
    </dgm:pt>
    <dgm:pt modelId="{DE83D09F-98E0-40D1-84C6-4C84A9A9697F}" type="parTrans" cxnId="{6E14CB63-FDC8-4C17-A2CB-9B9C86A51212}">
      <dgm:prSet/>
      <dgm:spPr/>
      <dgm:t>
        <a:bodyPr/>
        <a:lstStyle/>
        <a:p>
          <a:endParaRPr lang="ru-RU"/>
        </a:p>
      </dgm:t>
    </dgm:pt>
    <dgm:pt modelId="{EEB38071-F19B-4F76-A800-A515CE86272F}" type="sibTrans" cxnId="{6E14CB63-FDC8-4C17-A2CB-9B9C86A51212}">
      <dgm:prSet/>
      <dgm:spPr/>
      <dgm:t>
        <a:bodyPr/>
        <a:lstStyle/>
        <a:p>
          <a:endParaRPr lang="ru-RU"/>
        </a:p>
      </dgm:t>
    </dgm:pt>
    <dgm:pt modelId="{B3FBF049-5A4B-4DE7-BFF5-0CD0C8DDB8E3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chemeClr val="accent2">
                  <a:lumMod val="75000"/>
                </a:schemeClr>
              </a:solidFill>
            </a:rPr>
            <a:t>7. Объединяет знания, полученные на курсах повышения квалификации;</a:t>
          </a:r>
          <a:endParaRPr lang="ru-RU" sz="1400" dirty="0"/>
        </a:p>
      </dgm:t>
    </dgm:pt>
    <dgm:pt modelId="{562C9B12-A6AA-47D2-9E65-6D37439A15EF}" type="parTrans" cxnId="{1697A8A9-5DB1-4DD5-912F-BE47210844C3}">
      <dgm:prSet/>
      <dgm:spPr/>
      <dgm:t>
        <a:bodyPr/>
        <a:lstStyle/>
        <a:p>
          <a:endParaRPr lang="ru-RU"/>
        </a:p>
      </dgm:t>
    </dgm:pt>
    <dgm:pt modelId="{B7A7DFFB-2848-4ADE-B596-747EBD0848F6}" type="sibTrans" cxnId="{1697A8A9-5DB1-4DD5-912F-BE47210844C3}">
      <dgm:prSet/>
      <dgm:spPr/>
      <dgm:t>
        <a:bodyPr/>
        <a:lstStyle/>
        <a:p>
          <a:endParaRPr lang="ru-RU"/>
        </a:p>
      </dgm:t>
    </dgm:pt>
    <dgm:pt modelId="{E07683A5-760F-43DF-BAF3-60DCAE62F67F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chemeClr val="accent6">
                  <a:lumMod val="50000"/>
                </a:schemeClr>
              </a:solidFill>
            </a:rPr>
            <a:t>3. Повышает качество образовательного процесса;</a:t>
          </a:r>
        </a:p>
      </dgm:t>
    </dgm:pt>
    <dgm:pt modelId="{E5ABBFB3-2386-4DCB-811E-CAF5CE60AABE}" type="parTrans" cxnId="{7AD961F2-E26A-412B-898E-186B24BE9FF7}">
      <dgm:prSet/>
      <dgm:spPr/>
      <dgm:t>
        <a:bodyPr/>
        <a:lstStyle/>
        <a:p>
          <a:endParaRPr lang="ru-RU"/>
        </a:p>
      </dgm:t>
    </dgm:pt>
    <dgm:pt modelId="{38B83CA7-ABBF-46CD-854F-621FF7FA5F3F}" type="sibTrans" cxnId="{7AD961F2-E26A-412B-898E-186B24BE9FF7}">
      <dgm:prSet/>
      <dgm:spPr/>
      <dgm:t>
        <a:bodyPr/>
        <a:lstStyle/>
        <a:p>
          <a:endParaRPr lang="ru-RU"/>
        </a:p>
      </dgm:t>
    </dgm:pt>
    <dgm:pt modelId="{8779E115-5CC2-455E-B5B8-7D7E50D75A67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1400" b="1" i="1" dirty="0" smtClean="0">
              <a:solidFill>
                <a:schemeClr val="accent6">
                  <a:lumMod val="50000"/>
                </a:schemeClr>
              </a:solidFill>
            </a:rPr>
            <a:t>4. Является одним из методов развивающего обучения и самообразования;</a:t>
          </a:r>
          <a:endParaRPr lang="ru-RU" sz="1400" b="1" i="1" dirty="0">
            <a:solidFill>
              <a:schemeClr val="accent6">
                <a:lumMod val="50000"/>
              </a:schemeClr>
            </a:solidFill>
          </a:endParaRPr>
        </a:p>
      </dgm:t>
    </dgm:pt>
    <dgm:pt modelId="{40D384D0-8F5A-4671-9A71-DAA34EF843FC}" type="parTrans" cxnId="{72BD843E-1E53-43F0-8EE8-0110A24B5298}">
      <dgm:prSet/>
      <dgm:spPr/>
      <dgm:t>
        <a:bodyPr/>
        <a:lstStyle/>
        <a:p>
          <a:endParaRPr lang="ru-RU"/>
        </a:p>
      </dgm:t>
    </dgm:pt>
    <dgm:pt modelId="{3508549C-8A64-4E3B-B3EE-6FF5B38CC042}" type="sibTrans" cxnId="{72BD843E-1E53-43F0-8EE8-0110A24B5298}">
      <dgm:prSet/>
      <dgm:spPr/>
      <dgm:t>
        <a:bodyPr/>
        <a:lstStyle/>
        <a:p>
          <a:endParaRPr lang="ru-RU"/>
        </a:p>
      </dgm:t>
    </dgm:pt>
    <dgm:pt modelId="{7F1CCA22-8956-4025-9136-A85D68559462}" type="pres">
      <dgm:prSet presAssocID="{42F9641A-151E-4864-B742-9ADF207E36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26C517-08AD-4004-A9D0-A5EBF3ABBBFF}" type="pres">
      <dgm:prSet presAssocID="{42F9641A-151E-4864-B742-9ADF207E36F5}" presName="cycle" presStyleCnt="0"/>
      <dgm:spPr/>
    </dgm:pt>
    <dgm:pt modelId="{57EB4CF5-6574-46C4-8409-8407251BCD8B}" type="pres">
      <dgm:prSet presAssocID="{50DFEB8C-AFDD-4DDA-B7CE-D97BF3F5E615}" presName="nodeFirstNode" presStyleLbl="node1" presStyleIdx="0" presStyleCnt="7" custScaleY="173141" custRadScaleRad="83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2D961-C82A-4416-A2A5-7E063BD4EE5A}" type="pres">
      <dgm:prSet presAssocID="{36E25E90-E533-4249-8D91-47AE58C8D203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C5A85C87-0C78-4AB0-8A92-C3531E98572B}" type="pres">
      <dgm:prSet presAssocID="{56379DA9-AA36-4CB8-9D5C-CCB567C95AC7}" presName="nodeFollowingNodes" presStyleLbl="node1" presStyleIdx="1" presStyleCnt="7" custScaleX="126354" custScaleY="188230" custRadScaleRad="106809" custRadScaleInc="16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1714E-046F-4AFB-A152-BDB6A235526E}" type="pres">
      <dgm:prSet presAssocID="{E07683A5-760F-43DF-BAF3-60DCAE62F67F}" presName="nodeFollowingNodes" presStyleLbl="node1" presStyleIdx="2" presStyleCnt="7" custScaleY="167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D6FD5-881A-4368-A408-77F8D8B28C1A}" type="pres">
      <dgm:prSet presAssocID="{8779E115-5CC2-455E-B5B8-7D7E50D75A67}" presName="nodeFollowingNodes" presStyleLbl="node1" presStyleIdx="3" presStyleCnt="7" custScaleX="116605" custScaleY="204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F1F1FF-46DB-48E4-8D79-69B078A343FD}" type="pres">
      <dgm:prSet presAssocID="{C87031C9-65EA-4D03-96BD-256098027F25}" presName="nodeFollowingNodes" presStyleLbl="node1" presStyleIdx="4" presStyleCnt="7" custScaleX="133961" custScaleY="163353" custRadScaleRad="113605" custRadScaleInc="12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D780F-0751-42F4-9DB1-9ED78C65E7F5}" type="pres">
      <dgm:prSet presAssocID="{ED6468A5-FBC8-49AA-A6F2-923A89EA2309}" presName="nodeFollowingNodes" presStyleLbl="node1" presStyleIdx="5" presStyleCnt="7" custScaleY="197338" custRadScaleRad="107180" custRadScaleInc="-3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C222A-2879-43B1-83D6-8050D7259F5A}" type="pres">
      <dgm:prSet presAssocID="{B3FBF049-5A4B-4DE7-BFF5-0CD0C8DDB8E3}" presName="nodeFollowingNodes" presStyleLbl="node1" presStyleIdx="6" presStyleCnt="7" custScaleY="188230" custRadScaleRad="109326" custRadScaleInc="-181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3884CE-604F-4186-ACB6-801FE212DFF7}" type="presOf" srcId="{8779E115-5CC2-455E-B5B8-7D7E50D75A67}" destId="{637D6FD5-881A-4368-A408-77F8D8B28C1A}" srcOrd="0" destOrd="0" presId="urn:microsoft.com/office/officeart/2005/8/layout/cycle3"/>
    <dgm:cxn modelId="{4D6AD64E-EBA5-4DBB-986A-3488EDD4F0C1}" type="presOf" srcId="{C87031C9-65EA-4D03-96BD-256098027F25}" destId="{20F1F1FF-46DB-48E4-8D79-69B078A343FD}" srcOrd="0" destOrd="0" presId="urn:microsoft.com/office/officeart/2005/8/layout/cycle3"/>
    <dgm:cxn modelId="{9626EFCB-1039-4892-A7EF-9DD1F686ED68}" type="presOf" srcId="{56379DA9-AA36-4CB8-9D5C-CCB567C95AC7}" destId="{C5A85C87-0C78-4AB0-8A92-C3531E98572B}" srcOrd="0" destOrd="0" presId="urn:microsoft.com/office/officeart/2005/8/layout/cycle3"/>
    <dgm:cxn modelId="{F57B58D8-0A1B-4FA0-A50F-6141A1A8C7C3}" type="presOf" srcId="{B3FBF049-5A4B-4DE7-BFF5-0CD0C8DDB8E3}" destId="{7A2C222A-2879-43B1-83D6-8050D7259F5A}" srcOrd="0" destOrd="0" presId="urn:microsoft.com/office/officeart/2005/8/layout/cycle3"/>
    <dgm:cxn modelId="{576A9966-9281-411B-A2FE-1C6C98FF2986}" srcId="{42F9641A-151E-4864-B742-9ADF207E36F5}" destId="{C87031C9-65EA-4D03-96BD-256098027F25}" srcOrd="4" destOrd="0" parTransId="{441BFFAA-D598-494C-9CF1-735F08EF227A}" sibTransId="{CEEFA181-B1E4-45CB-AB74-4803E3E36F25}"/>
    <dgm:cxn modelId="{D0EB3222-4317-4D9E-9412-3C56F58DD128}" srcId="{42F9641A-151E-4864-B742-9ADF207E36F5}" destId="{56379DA9-AA36-4CB8-9D5C-CCB567C95AC7}" srcOrd="1" destOrd="0" parTransId="{F7262192-AFC4-4CD1-AFC8-B5127CBED463}" sibTransId="{F8EC55AA-3396-45AD-8046-239D715B0BE1}"/>
    <dgm:cxn modelId="{D9B61C5A-BD27-440A-9928-5745EE489D53}" type="presOf" srcId="{42F9641A-151E-4864-B742-9ADF207E36F5}" destId="{7F1CCA22-8956-4025-9136-A85D68559462}" srcOrd="0" destOrd="0" presId="urn:microsoft.com/office/officeart/2005/8/layout/cycle3"/>
    <dgm:cxn modelId="{63442F3B-E434-4EB4-880F-253A1D173B7A}" type="presOf" srcId="{E07683A5-760F-43DF-BAF3-60DCAE62F67F}" destId="{9EF1714E-046F-4AFB-A152-BDB6A235526E}" srcOrd="0" destOrd="0" presId="urn:microsoft.com/office/officeart/2005/8/layout/cycle3"/>
    <dgm:cxn modelId="{B1A1A639-ED04-4483-BF62-F7F341345E8B}" type="presOf" srcId="{ED6468A5-FBC8-49AA-A6F2-923A89EA2309}" destId="{F27D780F-0751-42F4-9DB1-9ED78C65E7F5}" srcOrd="0" destOrd="0" presId="urn:microsoft.com/office/officeart/2005/8/layout/cycle3"/>
    <dgm:cxn modelId="{3B2C5224-6AFE-410E-AD61-0D12985C5A3D}" type="presOf" srcId="{36E25E90-E533-4249-8D91-47AE58C8D203}" destId="{D552D961-C82A-4416-A2A5-7E063BD4EE5A}" srcOrd="0" destOrd="0" presId="urn:microsoft.com/office/officeart/2005/8/layout/cycle3"/>
    <dgm:cxn modelId="{72BD843E-1E53-43F0-8EE8-0110A24B5298}" srcId="{42F9641A-151E-4864-B742-9ADF207E36F5}" destId="{8779E115-5CC2-455E-B5B8-7D7E50D75A67}" srcOrd="3" destOrd="0" parTransId="{40D384D0-8F5A-4671-9A71-DAA34EF843FC}" sibTransId="{3508549C-8A64-4E3B-B3EE-6FF5B38CC042}"/>
    <dgm:cxn modelId="{7AD961F2-E26A-412B-898E-186B24BE9FF7}" srcId="{42F9641A-151E-4864-B742-9ADF207E36F5}" destId="{E07683A5-760F-43DF-BAF3-60DCAE62F67F}" srcOrd="2" destOrd="0" parTransId="{E5ABBFB3-2386-4DCB-811E-CAF5CE60AABE}" sibTransId="{38B83CA7-ABBF-46CD-854F-621FF7FA5F3F}"/>
    <dgm:cxn modelId="{5E1EC7F8-D1A5-4F7F-B7F7-10477D70ECAF}" type="presOf" srcId="{50DFEB8C-AFDD-4DDA-B7CE-D97BF3F5E615}" destId="{57EB4CF5-6574-46C4-8409-8407251BCD8B}" srcOrd="0" destOrd="0" presId="urn:microsoft.com/office/officeart/2005/8/layout/cycle3"/>
    <dgm:cxn modelId="{1697A8A9-5DB1-4DD5-912F-BE47210844C3}" srcId="{42F9641A-151E-4864-B742-9ADF207E36F5}" destId="{B3FBF049-5A4B-4DE7-BFF5-0CD0C8DDB8E3}" srcOrd="6" destOrd="0" parTransId="{562C9B12-A6AA-47D2-9E65-6D37439A15EF}" sibTransId="{B7A7DFFB-2848-4ADE-B596-747EBD0848F6}"/>
    <dgm:cxn modelId="{C0DD5A7A-C2A5-4222-A3B0-4691816A09D7}" srcId="{42F9641A-151E-4864-B742-9ADF207E36F5}" destId="{50DFEB8C-AFDD-4DDA-B7CE-D97BF3F5E615}" srcOrd="0" destOrd="0" parTransId="{11F02A3D-8C07-4B3A-BC7D-62BF3CAC1921}" sibTransId="{36E25E90-E533-4249-8D91-47AE58C8D203}"/>
    <dgm:cxn modelId="{6E14CB63-FDC8-4C17-A2CB-9B9C86A51212}" srcId="{42F9641A-151E-4864-B742-9ADF207E36F5}" destId="{ED6468A5-FBC8-49AA-A6F2-923A89EA2309}" srcOrd="5" destOrd="0" parTransId="{DE83D09F-98E0-40D1-84C6-4C84A9A9697F}" sibTransId="{EEB38071-F19B-4F76-A800-A515CE86272F}"/>
    <dgm:cxn modelId="{00A20252-63A9-41C3-B676-669133E4686D}" type="presParOf" srcId="{7F1CCA22-8956-4025-9136-A85D68559462}" destId="{CC26C517-08AD-4004-A9D0-A5EBF3ABBBFF}" srcOrd="0" destOrd="0" presId="urn:microsoft.com/office/officeart/2005/8/layout/cycle3"/>
    <dgm:cxn modelId="{4B59D510-2086-49B8-8C68-68EF54E89AFD}" type="presParOf" srcId="{CC26C517-08AD-4004-A9D0-A5EBF3ABBBFF}" destId="{57EB4CF5-6574-46C4-8409-8407251BCD8B}" srcOrd="0" destOrd="0" presId="urn:microsoft.com/office/officeart/2005/8/layout/cycle3"/>
    <dgm:cxn modelId="{849DD537-7B79-4CD7-9E57-2F4128D8F4E7}" type="presParOf" srcId="{CC26C517-08AD-4004-A9D0-A5EBF3ABBBFF}" destId="{D552D961-C82A-4416-A2A5-7E063BD4EE5A}" srcOrd="1" destOrd="0" presId="urn:microsoft.com/office/officeart/2005/8/layout/cycle3"/>
    <dgm:cxn modelId="{6B4F7FC5-3EB0-4BFD-8435-9A4D2F19414F}" type="presParOf" srcId="{CC26C517-08AD-4004-A9D0-A5EBF3ABBBFF}" destId="{C5A85C87-0C78-4AB0-8A92-C3531E98572B}" srcOrd="2" destOrd="0" presId="urn:microsoft.com/office/officeart/2005/8/layout/cycle3"/>
    <dgm:cxn modelId="{D40AD7FE-86FD-4406-8EEE-31F596906061}" type="presParOf" srcId="{CC26C517-08AD-4004-A9D0-A5EBF3ABBBFF}" destId="{9EF1714E-046F-4AFB-A152-BDB6A235526E}" srcOrd="3" destOrd="0" presId="urn:microsoft.com/office/officeart/2005/8/layout/cycle3"/>
    <dgm:cxn modelId="{B0C6DF05-F55F-4137-96AF-FF374949B96A}" type="presParOf" srcId="{CC26C517-08AD-4004-A9D0-A5EBF3ABBBFF}" destId="{637D6FD5-881A-4368-A408-77F8D8B28C1A}" srcOrd="4" destOrd="0" presId="urn:microsoft.com/office/officeart/2005/8/layout/cycle3"/>
    <dgm:cxn modelId="{D6385964-90B9-40A4-8001-A3E661049312}" type="presParOf" srcId="{CC26C517-08AD-4004-A9D0-A5EBF3ABBBFF}" destId="{20F1F1FF-46DB-48E4-8D79-69B078A343FD}" srcOrd="5" destOrd="0" presId="urn:microsoft.com/office/officeart/2005/8/layout/cycle3"/>
    <dgm:cxn modelId="{C56F4295-2909-403D-AA8D-E74713DAD7B5}" type="presParOf" srcId="{CC26C517-08AD-4004-A9D0-A5EBF3ABBBFF}" destId="{F27D780F-0751-42F4-9DB1-9ED78C65E7F5}" srcOrd="6" destOrd="0" presId="urn:microsoft.com/office/officeart/2005/8/layout/cycle3"/>
    <dgm:cxn modelId="{788AEDCE-6EFD-4875-9F75-85744E465119}" type="presParOf" srcId="{CC26C517-08AD-4004-A9D0-A5EBF3ABBBFF}" destId="{7A2C222A-2879-43B1-83D6-8050D7259F5A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52D961-C82A-4416-A2A5-7E063BD4EE5A}">
      <dsp:nvSpPr>
        <dsp:cNvPr id="0" name=""/>
        <dsp:cNvSpPr/>
      </dsp:nvSpPr>
      <dsp:spPr>
        <a:xfrm>
          <a:off x="1475603" y="265840"/>
          <a:ext cx="5278392" cy="5278392"/>
        </a:xfrm>
        <a:prstGeom prst="circularArrow">
          <a:avLst>
            <a:gd name="adj1" fmla="val 5544"/>
            <a:gd name="adj2" fmla="val 330680"/>
            <a:gd name="adj3" fmla="val 14501814"/>
            <a:gd name="adj4" fmla="val 16958221"/>
            <a:gd name="adj5" fmla="val 5757"/>
          </a:avLst>
        </a:prstGeom>
        <a:solidFill>
          <a:srgbClr val="CC00C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B4CF5-6574-46C4-8409-8407251BCD8B}">
      <dsp:nvSpPr>
        <dsp:cNvPr id="0" name=""/>
        <dsp:cNvSpPr/>
      </dsp:nvSpPr>
      <dsp:spPr>
        <a:xfrm>
          <a:off x="3285008" y="-2266"/>
          <a:ext cx="1659582" cy="1436708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FF0000"/>
              </a:solidFill>
            </a:rPr>
            <a:t>1. Является одной из форм организации </a:t>
          </a:r>
          <a:r>
            <a:rPr lang="ru-RU" sz="1400" b="1" i="1" kern="1200" dirty="0" err="1" smtClean="0">
              <a:solidFill>
                <a:srgbClr val="FF0000"/>
              </a:solidFill>
            </a:rPr>
            <a:t>воспитательно</a:t>
          </a:r>
          <a:r>
            <a:rPr lang="ru-RU" sz="1400" b="1" i="1" kern="1200" dirty="0" smtClean="0">
              <a:solidFill>
                <a:srgbClr val="FF0000"/>
              </a:solidFill>
            </a:rPr>
            <a:t>-образовательной работы;</a:t>
          </a:r>
          <a:endParaRPr lang="ru-RU" sz="1400" kern="1200" dirty="0"/>
        </a:p>
      </dsp:txBody>
      <dsp:txXfrm>
        <a:off x="3355142" y="67868"/>
        <a:ext cx="1519314" cy="1296440"/>
      </dsp:txXfrm>
    </dsp:sp>
    <dsp:sp modelId="{C5A85C87-0C78-4AB0-8A92-C3531E98572B}">
      <dsp:nvSpPr>
        <dsp:cNvPr id="0" name=""/>
        <dsp:cNvSpPr/>
      </dsp:nvSpPr>
      <dsp:spPr>
        <a:xfrm>
          <a:off x="5122911" y="576058"/>
          <a:ext cx="2096948" cy="1561915"/>
        </a:xfrm>
        <a:prstGeom prst="round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6">
                  <a:lumMod val="50000"/>
                </a:schemeClr>
              </a:solidFill>
            </a:rPr>
            <a:t>2. Повышает компетентность педагога;</a:t>
          </a:r>
          <a:endParaRPr lang="ru-RU" sz="1400" kern="1200" dirty="0"/>
        </a:p>
      </dsp:txBody>
      <dsp:txXfrm>
        <a:off x="5199157" y="652304"/>
        <a:ext cx="1944456" cy="1409423"/>
      </dsp:txXfrm>
    </dsp:sp>
    <dsp:sp modelId="{9EF1714E-046F-4AFB-A152-BDB6A235526E}">
      <dsp:nvSpPr>
        <dsp:cNvPr id="0" name=""/>
        <dsp:cNvSpPr/>
      </dsp:nvSpPr>
      <dsp:spPr>
        <a:xfrm>
          <a:off x="5479487" y="2406463"/>
          <a:ext cx="1659582" cy="139326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6">
                  <a:lumMod val="50000"/>
                </a:schemeClr>
              </a:solidFill>
            </a:rPr>
            <a:t>3. Повышает качество образовательного процесса;</a:t>
          </a:r>
        </a:p>
      </dsp:txBody>
      <dsp:txXfrm>
        <a:off x="5547500" y="2474476"/>
        <a:ext cx="1523556" cy="1257234"/>
      </dsp:txXfrm>
    </dsp:sp>
    <dsp:sp modelId="{637D6FD5-881A-4368-A408-77F8D8B28C1A}">
      <dsp:nvSpPr>
        <dsp:cNvPr id="0" name=""/>
        <dsp:cNvSpPr/>
      </dsp:nvSpPr>
      <dsp:spPr>
        <a:xfrm>
          <a:off x="4123856" y="3780827"/>
          <a:ext cx="1935156" cy="1698790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6">
                  <a:lumMod val="50000"/>
                </a:schemeClr>
              </a:solidFill>
            </a:rPr>
            <a:t>4. Является одним из методов развивающего обучения и самообразования;</a:t>
          </a:r>
          <a:endParaRPr lang="ru-RU" sz="1400" b="1" i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206784" y="3863755"/>
        <a:ext cx="1769300" cy="1532934"/>
      </dsp:txXfrm>
    </dsp:sp>
    <dsp:sp modelId="{20F1F1FF-46DB-48E4-8D79-69B078A343FD}">
      <dsp:nvSpPr>
        <dsp:cNvPr id="0" name=""/>
        <dsp:cNvSpPr/>
      </dsp:nvSpPr>
      <dsp:spPr>
        <a:xfrm>
          <a:off x="1666533" y="3952477"/>
          <a:ext cx="2223193" cy="1355488"/>
        </a:xfrm>
        <a:prstGeom prst="round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002060"/>
              </a:solidFill>
            </a:rPr>
            <a:t>5. Способствует выработке исследовательских умений</a:t>
          </a:r>
          <a:endParaRPr lang="ru-RU" sz="1400" b="1" i="1" kern="1200" dirty="0">
            <a:solidFill>
              <a:srgbClr val="002060"/>
            </a:solidFill>
          </a:endParaRPr>
        </a:p>
      </dsp:txBody>
      <dsp:txXfrm>
        <a:off x="1732702" y="4018646"/>
        <a:ext cx="2090855" cy="1223150"/>
      </dsp:txXfrm>
    </dsp:sp>
    <dsp:sp modelId="{F27D780F-0751-42F4-9DB1-9ED78C65E7F5}">
      <dsp:nvSpPr>
        <dsp:cNvPr id="0" name=""/>
        <dsp:cNvSpPr/>
      </dsp:nvSpPr>
      <dsp:spPr>
        <a:xfrm>
          <a:off x="946444" y="2376273"/>
          <a:ext cx="1659582" cy="1637493"/>
        </a:xfrm>
        <a:prstGeom prst="round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rgbClr val="7030A0"/>
              </a:solidFill>
            </a:rPr>
            <a:t>6. Способствует развитию креативности и логического мышления;</a:t>
          </a:r>
          <a:endParaRPr lang="ru-RU" sz="1400" kern="1200" dirty="0"/>
        </a:p>
      </dsp:txBody>
      <dsp:txXfrm>
        <a:off x="1026380" y="2456209"/>
        <a:ext cx="1499710" cy="1477621"/>
      </dsp:txXfrm>
    </dsp:sp>
    <dsp:sp modelId="{7A2C222A-2879-43B1-83D6-8050D7259F5A}">
      <dsp:nvSpPr>
        <dsp:cNvPr id="0" name=""/>
        <dsp:cNvSpPr/>
      </dsp:nvSpPr>
      <dsp:spPr>
        <a:xfrm>
          <a:off x="1162464" y="576067"/>
          <a:ext cx="1659582" cy="1561915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accent2">
                  <a:lumMod val="75000"/>
                </a:schemeClr>
              </a:solidFill>
            </a:rPr>
            <a:t>7. Объединяет знания, полученные на курсах повышения квалификации;</a:t>
          </a:r>
          <a:endParaRPr lang="ru-RU" sz="1400" kern="1200" dirty="0"/>
        </a:p>
      </dsp:txBody>
      <dsp:txXfrm>
        <a:off x="1238710" y="652313"/>
        <a:ext cx="1507090" cy="14094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2063-02CD-4F04-96DE-2165BDF86D5C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B15A-96D3-42BF-8C1D-E094CD2D9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3AD02-9A68-4F76-AB26-29273583A6BF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94B7F-3C24-4A96-85E8-CDCE96331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1ED09-6CDB-494C-842A-457A3F299F74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3249E-9BB4-494C-B4AC-00EB5B1D7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AC75-B945-44B5-B5C5-8D01694C086B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935E5-9C5A-4B32-BB68-C4F3CB24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23F21-FDBD-4A01-A78B-90207A5E0825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B55C-23F6-48DC-B9FE-5DAE2978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8BF07-5308-4BA4-80BC-8E040F1F26EC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B648F-D3AB-46DD-A68B-41CE451FC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B779-B67A-4280-BE34-812B019DE8C2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F1220-15C0-4AA5-9AAE-AE8E5B825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48365-D768-4B08-AC8C-B24147AD09E7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86C6-B248-43D3-AE0E-7FDADD8EB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3CFC-C917-4758-BEB2-DE285CFA8E2B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8B52-9439-4690-92BE-62E2A54E3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F7477-662B-4BF8-9725-E865A7732F91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A07FB-7630-4580-BD07-B92A85057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E3088-9504-45B5-871D-B320482F2473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B143-87E1-4307-B6A2-7DA8DAF5F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3EF1E3-6211-411D-A4E5-8646A98E56B3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76979-8B84-490D-968E-ED0ED0166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276" y="1772816"/>
            <a:ext cx="8712968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Тема педагогического опыта: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«Проектная деятельность в ДОУ».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5517232"/>
            <a:ext cx="54360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Республика Саха (Якутия)  г. Нерюнгри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МДОУ ЦРР д/с «Снежинка» № 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Воспитатель: Павлова Ирина Юрьевна</a:t>
            </a:r>
            <a:endParaRPr lang="ru-RU" sz="2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ПРОЕКТ-это « Модель трёх вопросов»</a:t>
            </a:r>
          </a:p>
          <a:p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(на примере  проекта «ОТКУДА БЕРУТСЯ МЫЛЬНЫЕ ПУЗЫРИ»)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27994"/>
            <a:ext cx="3231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1</a:t>
            </a:r>
            <a:r>
              <a:rPr lang="ru-RU" sz="2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. ЧТО МЫ ЗНАЕМ О…?</a:t>
            </a: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852936"/>
            <a:ext cx="3415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2. ЧТО МЫ ХОТИМ УЗНАТЬ?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8453" y="334198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3. ЧТО НУЖНО СДЕЛАТЬ, </a:t>
            </a:r>
          </a:p>
          <a:p>
            <a:pPr lvl="0" algn="ctr"/>
            <a:r>
              <a:rPr lang="ru-RU" b="1" i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ЧТОБЫ УЗНАТЬ?</a:t>
            </a:r>
            <a:endParaRPr lang="ru-RU" b="1" i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738" y="1816268"/>
            <a:ext cx="39602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/>
              <a:t>Они цветные могут быть (Кирилл)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 Пузыри  летают (Настя)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 Их делают из мыла (Маша)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99584" y="3222268"/>
            <a:ext cx="3582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/>
              <a:t>Кто придумал пузыри</a:t>
            </a:r>
            <a:r>
              <a:rPr lang="ru-RU" b="1" i="1" dirty="0" smtClean="0"/>
              <a:t>?(Полина)</a:t>
            </a:r>
            <a:endParaRPr lang="ru-RU" b="1" i="1" dirty="0"/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Что можно делать с пузырями?(Федя)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Зачем они нужны?(Вова)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4566" y="4063306"/>
            <a:ext cx="43314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/>
              <a:t>Читать умные книги (Маша)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Можно спросить у взрослых(Даша)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/>
              <a:t>  Сами подумаем и придумаем (Миша)</a:t>
            </a:r>
          </a:p>
        </p:txBody>
      </p:sp>
    </p:spTree>
    <p:extLst>
      <p:ext uri="{BB962C8B-B14F-4D97-AF65-F5344CB8AC3E}">
        <p14:creationId xmlns:p14="http://schemas.microsoft.com/office/powerpoint/2010/main" val="33161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КАЖДЫЙ АВТОР ТРАКТУЕТ ПРОЕКТ ПО РАЗНОМУ, ПОЭТОМУ ОПРЕДЕЛЕНИЙ </a:t>
            </a:r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– МНОГО.</a:t>
            </a:r>
            <a:endParaRPr lang="ru-RU" sz="2800" b="1" i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590184"/>
            <a:ext cx="54726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ПРОЕКТ – ЭТО 5 «П»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384731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1 -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роблема;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2 -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роектирование 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      (планирование);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3 -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оиск информации;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4 -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родукт;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5 - 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резентация.</a:t>
            </a:r>
          </a:p>
          <a:p>
            <a:pPr marL="365760" lvl="0" indent="-283464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Шестое «</a:t>
            </a:r>
            <a:r>
              <a:rPr lang="ru-RU" sz="28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П</a:t>
            </a:r>
            <a:r>
              <a:rPr lang="ru-RU" sz="2800" b="1" dirty="0">
                <a:solidFill>
                  <a:prstClr val="black"/>
                </a:solidFill>
                <a:latin typeface="+mn-lt"/>
                <a:cs typeface="Times New Roman" pitchFamily="18" charset="0"/>
              </a:rPr>
              <a:t>» проекта- это его портфолио, папка, в которой собраны рабочие материалы, в том числе планы, , схемы, карты, таблицы.</a:t>
            </a:r>
            <a:endParaRPr lang="ru-RU" sz="2800" dirty="0">
              <a:solidFill>
                <a:prstClr val="black"/>
              </a:solidFill>
              <a:latin typeface="+mn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54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latin typeface="Monotype Corsiva" pitchFamily="66" charset="0"/>
              </a:rPr>
              <a:t>Этапы работы над проектом</a:t>
            </a:r>
            <a:endParaRPr lang="ru-RU" sz="48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2449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Blip>
                <a:blip r:embed="rId2"/>
              </a:buBlip>
            </a:pPr>
            <a:r>
              <a:rPr lang="ru-RU" sz="4000" b="1" u="sng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Поисковый: </a:t>
            </a:r>
            <a:r>
              <a:rPr lang="ru-RU" sz="3600" b="1" dirty="0">
                <a:solidFill>
                  <a:prstClr val="black"/>
                </a:solidFill>
                <a:latin typeface="Monotype Corsiva" pitchFamily="66" charset="0"/>
                <a:cs typeface="+mn-cs"/>
              </a:rPr>
              <a:t>определение темы проекта.</a:t>
            </a:r>
          </a:p>
          <a:p>
            <a:pPr marL="514350" lvl="0" indent="-514350">
              <a:buBlip>
                <a:blip r:embed="rId2"/>
              </a:buBlip>
            </a:pPr>
            <a:r>
              <a:rPr lang="ru-RU" sz="4000" b="1" u="sng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Аналитический: </a:t>
            </a:r>
            <a:r>
              <a:rPr lang="ru-RU" sz="3600" b="1" dirty="0">
                <a:solidFill>
                  <a:prstClr val="black"/>
                </a:solidFill>
                <a:latin typeface="Monotype Corsiva" pitchFamily="66" charset="0"/>
                <a:cs typeface="+mn-cs"/>
              </a:rPr>
              <a:t>постановка цели проекта, определение задач, подготовительный  этап.</a:t>
            </a:r>
          </a:p>
          <a:p>
            <a:pPr marL="514350" lvl="0" indent="-514350">
              <a:buBlip>
                <a:blip r:embed="rId2"/>
              </a:buBlip>
            </a:pPr>
            <a:r>
              <a:rPr lang="ru-RU" sz="4000" b="1" u="sng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Практический: </a:t>
            </a:r>
            <a:r>
              <a:rPr lang="ru-RU" sz="3600" b="1" dirty="0">
                <a:solidFill>
                  <a:prstClr val="black"/>
                </a:solidFill>
                <a:latin typeface="Monotype Corsiva" pitchFamily="66" charset="0"/>
                <a:cs typeface="+mn-cs"/>
              </a:rPr>
              <a:t>основной этап (работа с детьми, родителями, оснащение предметно-развивающей среды).</a:t>
            </a:r>
          </a:p>
          <a:p>
            <a:pPr marL="514350" lvl="0" indent="-514350">
              <a:buBlip>
                <a:blip r:embed="rId2"/>
              </a:buBlip>
            </a:pPr>
            <a:r>
              <a:rPr lang="ru-RU" sz="4000" b="1" u="sng" dirty="0">
                <a:solidFill>
                  <a:schemeClr val="bg1"/>
                </a:solidFill>
                <a:latin typeface="Monotype Corsiva" pitchFamily="66" charset="0"/>
                <a:cs typeface="+mn-cs"/>
              </a:rPr>
              <a:t>Контрольный: </a:t>
            </a:r>
            <a:r>
              <a:rPr lang="ru-RU" sz="3600" b="1" dirty="0">
                <a:solidFill>
                  <a:prstClr val="black"/>
                </a:solidFill>
                <a:latin typeface="Monotype Corsiva" pitchFamily="66" charset="0"/>
                <a:cs typeface="+mn-cs"/>
              </a:rPr>
              <a:t>результат, продукт деятельности.</a:t>
            </a:r>
            <a:endParaRPr lang="ru-RU" sz="3600" b="1" dirty="0">
              <a:solidFill>
                <a:prstClr val="black"/>
              </a:solidFill>
              <a:latin typeface="Monotype Corsiva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082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Monotype Corsiva" pitchFamily="66" charset="0"/>
              </a:rPr>
              <a:t>ВОВЛЕЧЕНИЕ РОДИТЕЛЕЙ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В ПРОЕКТНУЮ ДЕЯТЕЛЬНОСТЬ МОЖНО И НУЖНО ВОВЛЕКАТЬ РОДИТЕЛЕЙ, НАПИСАВ, НАПРИМЕР, ТАКОЕ ОБЬЯВЛЕНИЕ: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 rot="709590">
            <a:off x="1327311" y="3316867"/>
            <a:ext cx="6850032" cy="2072625"/>
          </a:xfrm>
          <a:prstGeom prst="wedgeRoundRectCallout">
            <a:avLst>
              <a:gd name="adj1" fmla="val -57049"/>
              <a:gd name="adj2" fmla="val 79119"/>
              <a:gd name="adj3" fmla="val 16667"/>
            </a:avLst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Arial Black" panose="020B0A04020102020204" pitchFamily="34" charset="0"/>
                <a:cs typeface="Arial" charset="0"/>
              </a:rPr>
              <a:t>Дорогие мамы и папы!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Arial Black" panose="020B0A04020102020204" pitchFamily="34" charset="0"/>
                <a:cs typeface="Arial" charset="0"/>
              </a:rPr>
              <a:t>Пока мы ещё маленькие, но когда вырастем большими, обязательно станем космонавтами или космическими туристами. В космос, конечно, без специальной подготовки не полетишь. Мы хотим многое узнать о космосе, но без вашей помощи нам не обойтись! Мы будем вам благодарны, если вы принесёте для нас бумагу, старые журналы, коробки, картинки и книги о космосе.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Arial Black" panose="020B0A04020102020204" pitchFamily="34" charset="0"/>
                <a:cs typeface="Arial" charset="0"/>
              </a:rPr>
              <a:t>                            Ваши будущие космонавты.</a:t>
            </a:r>
          </a:p>
        </p:txBody>
      </p:sp>
    </p:spTree>
    <p:extLst>
      <p:ext uri="{BB962C8B-B14F-4D97-AF65-F5344CB8AC3E}">
        <p14:creationId xmlns:p14="http://schemas.microsoft.com/office/powerpoint/2010/main" val="1436374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7030A0"/>
                </a:solidFill>
                <a:latin typeface="Monotype Corsiva" pitchFamily="66" charset="0"/>
              </a:rPr>
              <a:t>Типология проектов в ДОУ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dirty="0"/>
              <a:t>                     ( по Е.С. Евдокимовой)</a:t>
            </a:r>
            <a:endParaRPr lang="ru-RU" dirty="0"/>
          </a:p>
        </p:txBody>
      </p:sp>
      <p:sp>
        <p:nvSpPr>
          <p:cNvPr id="3" name="Прямоугольник с одним усеченным и одним скругленным углом 2"/>
          <p:cNvSpPr/>
          <p:nvPr/>
        </p:nvSpPr>
        <p:spPr>
          <a:xfrm>
            <a:off x="304737" y="1407252"/>
            <a:ext cx="4104456" cy="1516499"/>
          </a:xfrm>
          <a:prstGeom prst="snipRound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u="sng" dirty="0">
                <a:solidFill>
                  <a:srgbClr val="FF0000"/>
                </a:solidFill>
              </a:rPr>
              <a:t>По доминирующей </a:t>
            </a:r>
          </a:p>
          <a:p>
            <a:pPr lvl="0" algn="ctr"/>
            <a:r>
              <a:rPr lang="ru-RU" sz="1600" b="1" i="1" u="sng" dirty="0">
                <a:solidFill>
                  <a:srgbClr val="FF0000"/>
                </a:solidFill>
              </a:rPr>
              <a:t>деятельности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(Исследовательские,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информационные, творческие,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игровые, приключенческие,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практико-ориентированные)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с одним усеченным и одним скругленным углом 3"/>
          <p:cNvSpPr/>
          <p:nvPr/>
        </p:nvSpPr>
        <p:spPr>
          <a:xfrm>
            <a:off x="304736" y="3126859"/>
            <a:ext cx="4139417" cy="1516499"/>
          </a:xfrm>
          <a:prstGeom prst="snipRound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u="sng" dirty="0">
                <a:solidFill>
                  <a:srgbClr val="FF0000"/>
                </a:solidFill>
              </a:rPr>
              <a:t>По характеру  </a:t>
            </a:r>
          </a:p>
          <a:p>
            <a:pPr lvl="0" algn="ctr"/>
            <a:r>
              <a:rPr lang="ru-RU" sz="1600" b="1" i="1" u="sng" dirty="0">
                <a:solidFill>
                  <a:srgbClr val="FF0000"/>
                </a:solidFill>
              </a:rPr>
              <a:t>содержания</a:t>
            </a:r>
          </a:p>
          <a:p>
            <a:pPr lvl="0" algn="ctr"/>
            <a:r>
              <a:rPr lang="ru-RU" sz="1400" b="1" dirty="0">
                <a:solidFill>
                  <a:srgbClr val="1F497D"/>
                </a:solidFill>
              </a:rPr>
              <a:t>(</a:t>
            </a:r>
            <a:r>
              <a:rPr lang="ru-RU" sz="1400" b="1" dirty="0">
                <a:solidFill>
                  <a:prstClr val="black"/>
                </a:solidFill>
              </a:rPr>
              <a:t>Ребенок и семья, ребенок и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природа, ребенок и рукотворный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 мир, ребенок и общество и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его культурные ценности)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с одним усеченным и одним скругленным углом 4"/>
          <p:cNvSpPr/>
          <p:nvPr/>
        </p:nvSpPr>
        <p:spPr>
          <a:xfrm>
            <a:off x="304736" y="4846467"/>
            <a:ext cx="4121937" cy="1226106"/>
          </a:xfrm>
          <a:prstGeom prst="snipRound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400" b="1" i="1" u="sng" dirty="0">
                <a:solidFill>
                  <a:srgbClr val="FF0000"/>
                </a:solidFill>
              </a:rPr>
              <a:t>По характеру </a:t>
            </a:r>
            <a:r>
              <a:rPr lang="ru-RU" sz="1400" b="1" i="1" u="sng" dirty="0" smtClean="0">
                <a:solidFill>
                  <a:srgbClr val="FF0000"/>
                </a:solidFill>
              </a:rPr>
              <a:t>участи</a:t>
            </a:r>
            <a:endParaRPr lang="ru-RU" sz="1400" b="1" i="1" u="sng" dirty="0">
              <a:solidFill>
                <a:srgbClr val="FF0000"/>
              </a:solidFill>
            </a:endParaRPr>
          </a:p>
          <a:p>
            <a:pPr lvl="0" algn="ctr"/>
            <a:r>
              <a:rPr lang="ru-RU" sz="1400" b="1" i="1" u="sng" dirty="0">
                <a:solidFill>
                  <a:srgbClr val="FF0000"/>
                </a:solidFill>
              </a:rPr>
              <a:t>ребенка в </a:t>
            </a:r>
            <a:r>
              <a:rPr lang="ru-RU" sz="1400" b="1" i="1" u="sng" dirty="0" err="1" smtClean="0">
                <a:solidFill>
                  <a:srgbClr val="FF0000"/>
                </a:solidFill>
              </a:rPr>
              <a:t>проекте</a:t>
            </a:r>
            <a:r>
              <a:rPr lang="ru-RU" sz="1400" b="1" i="1" u="sng" dirty="0" err="1">
                <a:solidFill>
                  <a:srgbClr val="FF0000"/>
                </a:solidFill>
              </a:rPr>
              <a:t>я</a:t>
            </a:r>
            <a:endParaRPr lang="ru-RU" sz="1400" b="1" i="1" u="sng" dirty="0">
              <a:solidFill>
                <a:srgbClr val="FF0000"/>
              </a:solidFill>
            </a:endParaRP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(Заказчик, эксперт, исполнитель,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участник от зарождения до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получения результатов)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с одним усеченным и одним скругленным углом 5"/>
          <p:cNvSpPr/>
          <p:nvPr/>
        </p:nvSpPr>
        <p:spPr>
          <a:xfrm flipH="1">
            <a:off x="4752528" y="1407252"/>
            <a:ext cx="4139952" cy="1484233"/>
          </a:xfrm>
          <a:prstGeom prst="snipRoundRect">
            <a:avLst/>
          </a:prstGeom>
          <a:solidFill>
            <a:srgbClr val="CC99FF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 i="1" u="sng" dirty="0">
                <a:solidFill>
                  <a:srgbClr val="FF0000"/>
                </a:solidFill>
              </a:rPr>
              <a:t>По характеру контактов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(Внутри одной возрастной группы,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в контакте с другой возрастной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группой, внутри ДОУ, в контакте с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семьей,  учреждениями культуры, </a:t>
            </a:r>
          </a:p>
          <a:p>
            <a:pPr lvl="0" algn="ctr"/>
            <a:r>
              <a:rPr lang="ru-RU" sz="1400" b="1" dirty="0">
                <a:solidFill>
                  <a:prstClr val="black"/>
                </a:solidFill>
              </a:rPr>
              <a:t>общественными организациями)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с одним усеченным и одним скругленным углом 6"/>
          <p:cNvSpPr/>
          <p:nvPr/>
        </p:nvSpPr>
        <p:spPr>
          <a:xfrm flipH="1">
            <a:off x="4824536" y="3126859"/>
            <a:ext cx="3995936" cy="1258372"/>
          </a:xfrm>
          <a:prstGeom prst="snipRoundRect">
            <a:avLst/>
          </a:prstGeom>
          <a:solidFill>
            <a:srgbClr val="00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По количеству</a:t>
            </a:r>
          </a:p>
          <a:p>
            <a:pPr algn="ctr"/>
            <a:r>
              <a:rPr lang="ru-RU" b="1" i="1" u="sng" dirty="0">
                <a:solidFill>
                  <a:srgbClr val="FF0000"/>
                </a:solidFill>
              </a:rPr>
              <a:t> участников</a:t>
            </a:r>
          </a:p>
          <a:p>
            <a:pPr algn="ctr"/>
            <a:r>
              <a:rPr lang="ru-RU" b="1" dirty="0"/>
              <a:t>(Индивидуальный, парный, </a:t>
            </a:r>
          </a:p>
          <a:p>
            <a:pPr algn="ctr"/>
            <a:r>
              <a:rPr lang="ru-RU" b="1" dirty="0"/>
              <a:t>групповой, фронтальный)</a:t>
            </a:r>
            <a:endParaRPr lang="ru-RU" b="1" dirty="0"/>
          </a:p>
        </p:txBody>
      </p:sp>
      <p:sp>
        <p:nvSpPr>
          <p:cNvPr id="8" name="Прямоугольник с одним усеченным и одним скругленным углом 7"/>
          <p:cNvSpPr/>
          <p:nvPr/>
        </p:nvSpPr>
        <p:spPr>
          <a:xfrm flipH="1">
            <a:off x="4824535" y="4849768"/>
            <a:ext cx="3995937" cy="774383"/>
          </a:xfrm>
          <a:prstGeom prst="snipRoundRect">
            <a:avLst/>
          </a:prstGeom>
          <a:solidFill>
            <a:srgbClr val="FF9900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400" b="1" i="1" u="sng" dirty="0">
                <a:solidFill>
                  <a:srgbClr val="FF0000"/>
                </a:solidFill>
              </a:rPr>
              <a:t>По продолжительности</a:t>
            </a:r>
          </a:p>
          <a:p>
            <a:pPr lvl="0" algn="ctr"/>
            <a:r>
              <a:rPr lang="ru-RU" sz="1400" b="1" dirty="0">
                <a:solidFill>
                  <a:srgbClr val="1F497D"/>
                </a:solidFill>
              </a:rPr>
              <a:t>(</a:t>
            </a:r>
            <a:r>
              <a:rPr lang="ru-RU" sz="1400" b="1" dirty="0">
                <a:solidFill>
                  <a:prstClr val="black"/>
                </a:solidFill>
              </a:rPr>
              <a:t>Краткосрочный, средней продолжительности, долгосрочный)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12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lvl="0" indent="0" algn="just">
              <a:spcBef>
                <a:spcPct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Franklin Gothic Demi Cond" pitchFamily="34" charset="0"/>
                <a:cs typeface="Arial" charset="0"/>
              </a:rPr>
              <a:t>В настоящее время государство поставило перед образовательными учреждениями достаточно ясную и важную задачу: подготовить как можно более активное и любознательное молодое поколение. </a:t>
            </a:r>
          </a:p>
          <a:p>
            <a:pPr marL="137160" lvl="0" indent="0" algn="just">
              <a:spcBef>
                <a:spcPct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Franklin Gothic Demi Cond" pitchFamily="34" charset="0"/>
                <a:cs typeface="Arial" charset="0"/>
              </a:rPr>
              <a:t>  Становится актуальным вопрос создания системы работы по внедрению в образовательный процесс ДОУ метода проектов. </a:t>
            </a:r>
          </a:p>
          <a:p>
            <a:pPr marL="137160" lvl="0" indent="0" algn="just">
              <a:spcBef>
                <a:spcPct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Franklin Gothic Demi Cond" pitchFamily="34" charset="0"/>
                <a:cs typeface="Arial" charset="0"/>
              </a:rPr>
              <a:t>   Большинство педагогов осознают необходимость развития каждого ребенка как самоценной личности. Однако специалисты затрудняются в определении факторов, влияющих на успешность продвижения ребенка в образовательном процессе. Уникальным средством обеспечения сотрудничества, сотворчества детей и взрослых, способом реализации личностно-ориентированного подхода к образованию является технология проектирования.</a:t>
            </a:r>
          </a:p>
          <a:p>
            <a:pPr marL="137160" lvl="0" indent="0" algn="just">
              <a:spcBef>
                <a:spcPct val="0"/>
              </a:spcBef>
              <a:buNone/>
            </a:pPr>
            <a:endParaRPr lang="ru-RU" sz="180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858028" y="384473"/>
            <a:ext cx="4997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CC00CC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Актуальность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CC00CC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009900"/>
                </a:solidFill>
                <a:latin typeface="Monotype Corsiva" pitchFamily="66" charset="0"/>
                <a:ea typeface="+mj-ea"/>
                <a:cs typeface="Arial" charset="0"/>
              </a:rPr>
              <a:t>Проектная деятельность </a:t>
            </a:r>
            <a:endParaRPr lang="ru-RU" sz="6000" b="1" dirty="0" smtClean="0">
              <a:solidFill>
                <a:srgbClr val="009900"/>
              </a:solidFill>
              <a:latin typeface="Monotype Corsiva" pitchFamily="66" charset="0"/>
              <a:ea typeface="+mj-ea"/>
              <a:cs typeface="Arial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4F81BD">
                    <a:lumMod val="75000"/>
                  </a:srgbClr>
                </a:solidFill>
                <a:latin typeface="Franklin Gothic Medium" pitchFamily="34" charset="0"/>
                <a:ea typeface="+mj-ea"/>
                <a:cs typeface="Arial" charset="0"/>
              </a:rPr>
              <a:t>это </a:t>
            </a:r>
            <a:r>
              <a:rPr lang="ru-RU" sz="4000" b="1" dirty="0">
                <a:solidFill>
                  <a:srgbClr val="4F81BD">
                    <a:lumMod val="75000"/>
                  </a:srgbClr>
                </a:solidFill>
                <a:latin typeface="Franklin Gothic Medium" pitchFamily="34" charset="0"/>
                <a:ea typeface="+mj-ea"/>
                <a:cs typeface="Arial" charset="0"/>
              </a:rPr>
              <a:t>тот вид </a:t>
            </a:r>
            <a:r>
              <a:rPr lang="ru-RU" sz="3600" b="1" dirty="0">
                <a:solidFill>
                  <a:srgbClr val="4F81BD">
                    <a:lumMod val="75000"/>
                  </a:srgbClr>
                </a:solidFill>
                <a:latin typeface="Franklin Gothic Medium" pitchFamily="34" charset="0"/>
                <a:ea typeface="+mj-ea"/>
                <a:cs typeface="Arial" charset="0"/>
              </a:rPr>
              <a:t>педагогической работы, который будет востребован в связи с реализацией федеральных государственных стандартов (ФГОС) в практику работы дошкольных образовательных учреждений</a:t>
            </a:r>
            <a:br>
              <a:rPr lang="ru-RU" sz="3600" b="1" dirty="0">
                <a:solidFill>
                  <a:srgbClr val="4F81BD">
                    <a:lumMod val="75000"/>
                  </a:srgbClr>
                </a:solidFill>
                <a:latin typeface="Franklin Gothic Medium" pitchFamily="34" charset="0"/>
                <a:ea typeface="+mj-ea"/>
                <a:cs typeface="Arial" charset="0"/>
              </a:rPr>
            </a:b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366964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Franklin Gothic Medium" pitchFamily="34" charset="0"/>
              </a:rPr>
              <a:t>Целесообразность использования        проектной деятельности в ДОУ</a:t>
            </a:r>
            <a:br>
              <a:rPr lang="ru-RU" sz="2400" b="1" dirty="0">
                <a:solidFill>
                  <a:srgbClr val="FF0000"/>
                </a:solidFill>
                <a:latin typeface="Franklin Gothic Medium" pitchFamily="34" charset="0"/>
              </a:rPr>
            </a:br>
            <a:endParaRPr lang="ru-RU" sz="2400" dirty="0" smtClean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3170187"/>
              </p:ext>
            </p:extLst>
          </p:nvPr>
        </p:nvGraphicFramePr>
        <p:xfrm>
          <a:off x="457200" y="1124744"/>
          <a:ext cx="82296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789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C00CC"/>
                </a:solidFill>
              </a:rPr>
              <a:t>Основной целью проектного метода в дошкольных учреждениях является:</a:t>
            </a:r>
            <a:br>
              <a:rPr lang="ru-RU" sz="2400" b="1" dirty="0" smtClean="0">
                <a:solidFill>
                  <a:srgbClr val="CC00CC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</a:rPr>
              <a:t>Развитие свободной творческой личности ребенка».</a:t>
            </a: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810671" y="1700808"/>
            <a:ext cx="2441703" cy="2016224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>
                <a:solidFill>
                  <a:prstClr val="black"/>
                </a:solidFill>
                <a:latin typeface="Franklin Gothic Medium" pitchFamily="34" charset="0"/>
                <a:cs typeface="Arial" charset="0"/>
              </a:rPr>
              <a:t>Развитие творческого воображения и мышления</a:t>
            </a:r>
            <a:endParaRPr lang="ru-RU" sz="2000" dirty="0">
              <a:solidFill>
                <a:prstClr val="black"/>
              </a:solidFill>
              <a:latin typeface="Franklin Gothic Medium" pitchFamily="34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52375" y="3284984"/>
            <a:ext cx="2639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C00CC"/>
                </a:solidFill>
              </a:rPr>
              <a:t>Задачи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CC00CC"/>
              </a:solidFill>
              <a:effectLst/>
            </a:endParaRPr>
          </a:p>
        </p:txBody>
      </p:sp>
      <p:sp>
        <p:nvSpPr>
          <p:cNvPr id="19" name="Объект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Блок-схема: документ 19"/>
          <p:cNvSpPr/>
          <p:nvPr/>
        </p:nvSpPr>
        <p:spPr>
          <a:xfrm>
            <a:off x="810671" y="3933057"/>
            <a:ext cx="2441703" cy="2193106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cs typeface="Arial" charset="0"/>
              </a:rPr>
              <a:t>Развитие коммуникативных навыков</a:t>
            </a:r>
          </a:p>
        </p:txBody>
      </p:sp>
      <p:sp>
        <p:nvSpPr>
          <p:cNvPr id="21" name="Блок-схема: документ 20"/>
          <p:cNvSpPr/>
          <p:nvPr/>
        </p:nvSpPr>
        <p:spPr>
          <a:xfrm flipH="1">
            <a:off x="6047549" y="1700064"/>
            <a:ext cx="2340875" cy="1728936"/>
          </a:xfrm>
          <a:prstGeom prst="flowChartDocument">
            <a:avLst/>
          </a:prstGeom>
          <a:solidFill>
            <a:srgbClr val="CC00CC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cs typeface="Arial" charset="0"/>
              </a:rPr>
              <a:t>Обеспечение психологического благополучия и здоровья детей</a:t>
            </a:r>
            <a:endParaRPr lang="ru-RU" sz="2000" dirty="0">
              <a:solidFill>
                <a:prstClr val="black"/>
              </a:solidFill>
              <a:latin typeface="Franklin Gothic Medium" pitchFamily="34" charset="0"/>
              <a:cs typeface="Arial" charset="0"/>
            </a:endParaRPr>
          </a:p>
        </p:txBody>
      </p:sp>
      <p:sp>
        <p:nvSpPr>
          <p:cNvPr id="22" name="Блок-схема: документ 21"/>
          <p:cNvSpPr/>
          <p:nvPr/>
        </p:nvSpPr>
        <p:spPr>
          <a:xfrm flipH="1">
            <a:off x="6047548" y="4077072"/>
            <a:ext cx="2340875" cy="1728192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Franklin Gothic Medium" pitchFamily="34" charset="0"/>
                <a:cs typeface="Arial" charset="0"/>
              </a:rPr>
              <a:t>Развитие  </a:t>
            </a:r>
            <a:r>
              <a:rPr lang="ru-RU" sz="2000" b="1" dirty="0">
                <a:solidFill>
                  <a:prstClr val="black"/>
                </a:solidFill>
                <a:latin typeface="Franklin Gothic Medium" pitchFamily="34" charset="0"/>
                <a:cs typeface="Arial" charset="0"/>
              </a:rPr>
              <a:t>познавательных способностей</a:t>
            </a:r>
          </a:p>
        </p:txBody>
      </p:sp>
    </p:spTree>
    <p:extLst>
      <p:ext uri="{BB962C8B-B14F-4D97-AF65-F5344CB8AC3E}">
        <p14:creationId xmlns:p14="http://schemas.microsoft.com/office/powerpoint/2010/main" val="379981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ln/>
                <a:solidFill>
                  <a:srgbClr val="7030A0"/>
                </a:solidFill>
                <a:latin typeface="+mj-lt"/>
                <a:ea typeface="Microsoft Himalaya" panose="01010100010101010101" pitchFamily="2" charset="0"/>
                <a:cs typeface="Microsoft Himalaya" panose="01010100010101010101" pitchFamily="2" charset="0"/>
              </a:rPr>
              <a:t>Задачи исследовательской деятельности специфичны для каждого возраста.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286763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В </a:t>
            </a:r>
            <a:r>
              <a:rPr lang="ru-RU" sz="3200" b="1" u="sng" dirty="0">
                <a:solidFill>
                  <a:srgbClr val="C00000"/>
                </a:solidFill>
                <a:latin typeface="+mn-lt"/>
              </a:rPr>
              <a:t>младшем дошкольном возрасте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это</a:t>
            </a:r>
            <a:r>
              <a:rPr lang="ru-RU" sz="3200" b="1" i="1" dirty="0">
                <a:solidFill>
                  <a:srgbClr val="C00000"/>
                </a:solidFill>
                <a:latin typeface="+mn-lt"/>
              </a:rPr>
              <a:t>:</a:t>
            </a:r>
            <a:endParaRPr lang="ru-RU" sz="32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2400" y="2060848"/>
            <a:ext cx="800031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00B050"/>
                </a:solidFill>
                <a:latin typeface="+mn-lt"/>
              </a:rPr>
              <a:t>вхождение детей в проблемную игровую ситуацию (ведущая роль педагога);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3200" b="1" dirty="0">
                <a:solidFill>
                  <a:srgbClr val="CC00CC"/>
                </a:solidFill>
                <a:latin typeface="+mn-lt"/>
              </a:rPr>
              <a:t>активизация желания искать пути разрешения проблемной ситуации (вместе с педагогом)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формирование </a:t>
            </a:r>
            <a:r>
              <a:rPr lang="ru-RU" sz="3200" b="1" dirty="0">
                <a:solidFill>
                  <a:srgbClr val="FF0000"/>
                </a:solidFill>
                <a:latin typeface="+mn-lt"/>
              </a:rPr>
              <a:t>начальных предпосылок исследовательской деятельности (практические опыты).</a:t>
            </a:r>
            <a:endParaRPr lang="ru-RU" sz="20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+mn-lt"/>
              </a:rPr>
              <a:t>В </a:t>
            </a:r>
            <a:r>
              <a:rPr lang="ru-RU" sz="3200" b="1" u="sng" dirty="0">
                <a:solidFill>
                  <a:srgbClr val="C00000"/>
                </a:solidFill>
                <a:latin typeface="+mn-lt"/>
              </a:rPr>
              <a:t>старшем дошкольном возрасте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это:</a:t>
            </a:r>
            <a:endParaRPr lang="ru-RU" sz="32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19852"/>
            <a:ext cx="84249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+mn-lt"/>
              </a:rPr>
              <a:t>формирование предпосылок поисковой деятельности, интеллектуальной инициативы;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+mn-lt"/>
              </a:rPr>
              <a:t>развитие умения определять возможные методы решения проблемы с помощью взрослого, а затем и самостоятельно;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+mn-lt"/>
              </a:rPr>
              <a:t>формирование умения применять данные методы, способствующие решению поставленной задачи, с использованием различных вариантов;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+mn-lt"/>
              </a:rPr>
              <a:t>самостоятельное приобретение недостающих знаний из разных источников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latin typeface="+mn-lt"/>
              </a:rPr>
              <a:t>развитие умений пользоваться этими знаниями для решения новых познавательных и практических задач</a:t>
            </a:r>
            <a:endParaRPr lang="ru-RU" sz="2000" b="1" i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1540" y="4528140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solidFill>
                  <a:prstClr val="black"/>
                </a:solidFill>
                <a:latin typeface="+mn-lt"/>
                <a:cs typeface="Cordia New" pitchFamily="34" charset="-34"/>
              </a:rPr>
              <a:t>Развитие способностей к аналитическому, критическому, творческому мышлению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2000" b="1" i="1" dirty="0">
                <a:solidFill>
                  <a:prstClr val="black"/>
                </a:solidFill>
                <a:latin typeface="+mn-lt"/>
                <a:cs typeface="Cordia New" pitchFamily="34" charset="-34"/>
              </a:rPr>
              <a:t>Развитие важнейших компетенций для современной жизни.</a:t>
            </a:r>
            <a:endParaRPr lang="ru-RU" sz="2000" b="1" i="1" dirty="0">
              <a:solidFill>
                <a:prstClr val="black"/>
              </a:solidFill>
              <a:latin typeface="+mn-lt"/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5549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Позиция детей как участников проекта: </a:t>
            </a:r>
            <a:endParaRPr lang="ru-RU" sz="3600" b="1" i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Влияют на выбор темы, форм работы в рамках проекта;</a:t>
            </a:r>
          </a:p>
          <a:p>
            <a:pPr lvl="0" algn="ctr">
              <a:buBlip>
                <a:blip r:embed="rId2"/>
              </a:buBlip>
            </a:pP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lvl="0" algn="ctr">
              <a:buBlip>
                <a:blip r:embed="rId2"/>
              </a:buBlip>
            </a:pPr>
            <a:r>
              <a:rPr lang="ru-RU" sz="2400" b="1" dirty="0" smtClean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Устанавливают последовательность и общую продолжительность выполнения  самостоятельно выбранной деятельности:</a:t>
            </a:r>
          </a:p>
          <a:p>
            <a:pPr lvl="0" algn="ctr"/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lvl="0" algn="ctr"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 Выступают в роли инициаторов, активных участников, а не исполнителей указаний взрослых;</a:t>
            </a:r>
          </a:p>
          <a:p>
            <a:pPr lvl="0" algn="ctr"/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lvl="0" algn="ctr">
              <a:buBlip>
                <a:blip r:embed="rId2"/>
              </a:buBlip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 Реализуют свои интересы, потребности в знаниях, общении, игре и других видах деятельности, в основном самостоятельно, принимая решение об участии или неучастии в общем проекте или конкретном действии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03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Franklin Gothic Medium" pitchFamily="34" charset="0"/>
              </a:rPr>
              <a:t>Позиция взрослых как участников проекта:</a:t>
            </a:r>
            <a:endParaRPr lang="ru-RU" sz="3600" b="1" i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Franklin Gothic Medium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Blip>
                <a:blip r:embed="rId2"/>
              </a:buBlip>
            </a:pPr>
            <a:r>
              <a:rPr lang="ru-RU" sz="2400" b="1" i="1" dirty="0">
                <a:solidFill>
                  <a:schemeClr val="bg1"/>
                </a:solidFill>
                <a:latin typeface="+mn-lt"/>
                <a:cs typeface="+mn-cs"/>
              </a:rPr>
              <a:t>Имеют равное с детьми право вносить идеи, касающиеся тем, содержания и видов деятельности;</a:t>
            </a:r>
          </a:p>
          <a:p>
            <a:pPr lvl="0"/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ru-RU" sz="2400" b="1" i="1" dirty="0">
                <a:solidFill>
                  <a:schemeClr val="bg1"/>
                </a:solidFill>
                <a:latin typeface="+mn-lt"/>
                <a:cs typeface="+mn-cs"/>
              </a:rPr>
              <a:t> не претендуют на право единственно верного  источника знания, ограничиваясь статусом «ресурсной личности»</a:t>
            </a:r>
          </a:p>
          <a:p>
            <a:pPr lvl="0"/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  <a:p>
            <a:pPr lvl="0">
              <a:buBlip>
                <a:blip r:embed="rId2"/>
              </a:buBlip>
            </a:pPr>
            <a:r>
              <a:rPr lang="ru-RU" sz="2400" b="1" i="1" dirty="0">
                <a:solidFill>
                  <a:schemeClr val="bg1"/>
                </a:solidFill>
                <a:latin typeface="+mn-lt"/>
                <a:cs typeface="+mn-cs"/>
              </a:rPr>
              <a:t> предоставляют детям достаточную свободу для реализации их собственных потребностей, очерчивая её рамками принятой культуры и формируя понимание ответственности за свой выбор, действия и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423985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943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Arial Black</vt:lpstr>
      <vt:lpstr>Calibri</vt:lpstr>
      <vt:lpstr>Cordia New</vt:lpstr>
      <vt:lpstr>Franklin Gothic Demi Cond</vt:lpstr>
      <vt:lpstr>Franklin Gothic Medium</vt:lpstr>
      <vt:lpstr>Microsoft Himalaya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Целесообразность использования        проектной деятельности в ДОУ </vt:lpstr>
      <vt:lpstr>Основной целью проектного метода в дошкольных учреждениях является: «Развитие свободной творческой личности ребенка».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17</cp:revision>
  <dcterms:created xsi:type="dcterms:W3CDTF">2013-07-10T15:00:56Z</dcterms:created>
  <dcterms:modified xsi:type="dcterms:W3CDTF">2017-12-13T13:53:03Z</dcterms:modified>
</cp:coreProperties>
</file>