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6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996633"/>
    <a:srgbClr val="008000"/>
    <a:srgbClr val="FF0000"/>
    <a:srgbClr val="F6B3A8"/>
    <a:srgbClr val="F0F6A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263966-355B-4868-8C43-61709CE589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8F1A16-B25E-4138-B7B5-27DFD4F30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99F5643-01FF-451D-A611-7613EC1C44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DE9731-8ED4-4707-AB33-63E90B36F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92FB058-D184-45D9-BDAD-C5AD766C03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8B2374-80A7-45B8-9086-DC32F8B90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9F5CDE-037C-4F26-82F1-0D40F0CFA8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C4035C-89CE-4606-9452-19FCB716C0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8795208-AF1D-4EE6-AD30-340065990B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1E3A83-4280-4872-9145-108A6D434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6E4E2-9A27-43FA-B857-78F22E908E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71A6568-E65F-4F83-8394-A22F9F84E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Сложение чисел с разными знаками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Математика 6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r>
              <a:rPr lang="ru-RU" sz="3200"/>
              <a:t>Сложение  чисел с разными знаками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187450" y="2349500"/>
            <a:ext cx="719138" cy="792163"/>
          </a:xfrm>
          <a:prstGeom prst="rect">
            <a:avLst/>
          </a:prstGeom>
          <a:solidFill>
            <a:srgbClr val="F0F6A8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0F6A8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078" name="Oval 6"/>
          <p:cNvSpPr>
            <a:spLocks noChangeArrowheads="1"/>
          </p:cNvSpPr>
          <p:nvPr/>
        </p:nvSpPr>
        <p:spPr bwMode="auto">
          <a:xfrm>
            <a:off x="1331913" y="2924175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9" name="Oval 7"/>
          <p:cNvSpPr>
            <a:spLocks noChangeArrowheads="1"/>
          </p:cNvSpPr>
          <p:nvPr/>
        </p:nvSpPr>
        <p:spPr bwMode="auto">
          <a:xfrm>
            <a:off x="1619250" y="2492375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1476375" y="2708275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2771775" y="2276475"/>
            <a:ext cx="719138" cy="792163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2916238" y="2419350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3203575" y="2419350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5" name="Oval 13"/>
          <p:cNvSpPr>
            <a:spLocks noChangeArrowheads="1"/>
          </p:cNvSpPr>
          <p:nvPr/>
        </p:nvSpPr>
        <p:spPr bwMode="auto">
          <a:xfrm>
            <a:off x="2916238" y="277971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Oval 14"/>
          <p:cNvSpPr>
            <a:spLocks noChangeArrowheads="1"/>
          </p:cNvSpPr>
          <p:nvPr/>
        </p:nvSpPr>
        <p:spPr bwMode="auto">
          <a:xfrm>
            <a:off x="3203575" y="277971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Oval 15"/>
          <p:cNvSpPr>
            <a:spLocks noChangeArrowheads="1"/>
          </p:cNvSpPr>
          <p:nvPr/>
        </p:nvSpPr>
        <p:spPr bwMode="auto">
          <a:xfrm>
            <a:off x="3059113" y="256381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17" name="Picture 45" descr="а"/>
          <p:cNvPicPr>
            <a:picLocks noChangeAspect="1" noChangeArrowheads="1"/>
          </p:cNvPicPr>
          <p:nvPr/>
        </p:nvPicPr>
        <p:blipFill>
          <a:blip r:embed="rId2"/>
          <a:srcRect b="74915"/>
          <a:stretch>
            <a:fillRect/>
          </a:stretch>
        </p:blipFill>
        <p:spPr bwMode="auto">
          <a:xfrm>
            <a:off x="468313" y="1268413"/>
            <a:ext cx="7077075" cy="936625"/>
          </a:xfrm>
          <a:prstGeom prst="rect">
            <a:avLst/>
          </a:prstGeom>
          <a:noFill/>
        </p:spPr>
      </p:pic>
      <p:sp>
        <p:nvSpPr>
          <p:cNvPr id="3118" name="AutoShape 46"/>
          <p:cNvSpPr>
            <a:spLocks noChangeArrowheads="1"/>
          </p:cNvSpPr>
          <p:nvPr/>
        </p:nvSpPr>
        <p:spPr bwMode="auto">
          <a:xfrm>
            <a:off x="3851275" y="1268413"/>
            <a:ext cx="144463" cy="2889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9" name="AutoShape 47"/>
          <p:cNvSpPr>
            <a:spLocks noChangeArrowheads="1"/>
          </p:cNvSpPr>
          <p:nvPr/>
        </p:nvSpPr>
        <p:spPr bwMode="auto">
          <a:xfrm>
            <a:off x="971550" y="1773238"/>
            <a:ext cx="142875" cy="431800"/>
          </a:xfrm>
          <a:prstGeom prst="upArrow">
            <a:avLst>
              <a:gd name="adj1" fmla="val 50000"/>
              <a:gd name="adj2" fmla="val 7555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0" name="Text Box 48"/>
          <p:cNvSpPr txBox="1">
            <a:spLocks noChangeArrowheads="1"/>
          </p:cNvSpPr>
          <p:nvPr/>
        </p:nvSpPr>
        <p:spPr bwMode="auto">
          <a:xfrm>
            <a:off x="4787900" y="2565400"/>
            <a:ext cx="2520950" cy="4572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3 + ( - 5) = - 2</a:t>
            </a: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1187450" y="5013325"/>
            <a:ext cx="719138" cy="792163"/>
          </a:xfrm>
          <a:prstGeom prst="rect">
            <a:avLst/>
          </a:prstGeom>
          <a:solidFill>
            <a:srgbClr val="F0F6A8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0F6A8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auto">
          <a:xfrm>
            <a:off x="2987675" y="4941888"/>
            <a:ext cx="719138" cy="792162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123" name="Oval 51"/>
          <p:cNvSpPr>
            <a:spLocks noChangeArrowheads="1"/>
          </p:cNvSpPr>
          <p:nvPr/>
        </p:nvSpPr>
        <p:spPr bwMode="auto">
          <a:xfrm>
            <a:off x="1258888" y="51577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4" name="Oval 52"/>
          <p:cNvSpPr>
            <a:spLocks noChangeArrowheads="1"/>
          </p:cNvSpPr>
          <p:nvPr/>
        </p:nvSpPr>
        <p:spPr bwMode="auto">
          <a:xfrm>
            <a:off x="1692275" y="51577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5" name="Oval 53"/>
          <p:cNvSpPr>
            <a:spLocks noChangeArrowheads="1"/>
          </p:cNvSpPr>
          <p:nvPr/>
        </p:nvSpPr>
        <p:spPr bwMode="auto">
          <a:xfrm>
            <a:off x="1476375" y="53736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6" name="Oval 54"/>
          <p:cNvSpPr>
            <a:spLocks noChangeArrowheads="1"/>
          </p:cNvSpPr>
          <p:nvPr/>
        </p:nvSpPr>
        <p:spPr bwMode="auto">
          <a:xfrm>
            <a:off x="1258888" y="55895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7" name="Oval 55"/>
          <p:cNvSpPr>
            <a:spLocks noChangeArrowheads="1"/>
          </p:cNvSpPr>
          <p:nvPr/>
        </p:nvSpPr>
        <p:spPr bwMode="auto">
          <a:xfrm>
            <a:off x="1692275" y="55165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8" name="Oval 56"/>
          <p:cNvSpPr>
            <a:spLocks noChangeArrowheads="1"/>
          </p:cNvSpPr>
          <p:nvPr/>
        </p:nvSpPr>
        <p:spPr bwMode="auto">
          <a:xfrm>
            <a:off x="3132138" y="5013325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29" name="Oval 57"/>
          <p:cNvSpPr>
            <a:spLocks noChangeArrowheads="1"/>
          </p:cNvSpPr>
          <p:nvPr/>
        </p:nvSpPr>
        <p:spPr bwMode="auto">
          <a:xfrm>
            <a:off x="3276600" y="53006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0" name="Oval 58"/>
          <p:cNvSpPr>
            <a:spLocks noChangeArrowheads="1"/>
          </p:cNvSpPr>
          <p:nvPr/>
        </p:nvSpPr>
        <p:spPr bwMode="auto">
          <a:xfrm>
            <a:off x="3492500" y="55165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131" name="Picture 59" descr="б"/>
          <p:cNvPicPr>
            <a:picLocks noChangeAspect="1" noChangeArrowheads="1"/>
          </p:cNvPicPr>
          <p:nvPr/>
        </p:nvPicPr>
        <p:blipFill>
          <a:blip r:embed="rId3"/>
          <a:srcRect l="3186" r="20502" b="74902"/>
          <a:stretch>
            <a:fillRect/>
          </a:stretch>
        </p:blipFill>
        <p:spPr bwMode="auto">
          <a:xfrm>
            <a:off x="900113" y="3284538"/>
            <a:ext cx="5400675" cy="1223962"/>
          </a:xfrm>
          <a:prstGeom prst="rect">
            <a:avLst/>
          </a:prstGeom>
          <a:noFill/>
        </p:spPr>
      </p:pic>
      <p:sp>
        <p:nvSpPr>
          <p:cNvPr id="3132" name="AutoShape 60"/>
          <p:cNvSpPr>
            <a:spLocks noChangeArrowheads="1"/>
          </p:cNvSpPr>
          <p:nvPr/>
        </p:nvSpPr>
        <p:spPr bwMode="auto">
          <a:xfrm>
            <a:off x="5219700" y="3357563"/>
            <a:ext cx="144463" cy="28892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AutoShape 61"/>
          <p:cNvSpPr>
            <a:spLocks noChangeArrowheads="1"/>
          </p:cNvSpPr>
          <p:nvPr/>
        </p:nvSpPr>
        <p:spPr bwMode="auto">
          <a:xfrm>
            <a:off x="3492500" y="3933825"/>
            <a:ext cx="142875" cy="431800"/>
          </a:xfrm>
          <a:prstGeom prst="upArrow">
            <a:avLst>
              <a:gd name="adj1" fmla="val 50000"/>
              <a:gd name="adj2" fmla="val 75556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Text Box 62"/>
          <p:cNvSpPr txBox="1">
            <a:spLocks noChangeArrowheads="1"/>
          </p:cNvSpPr>
          <p:nvPr/>
        </p:nvSpPr>
        <p:spPr bwMode="auto">
          <a:xfrm>
            <a:off x="4859338" y="4868863"/>
            <a:ext cx="2520950" cy="4572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5 + ( - 3) = 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900" decel="100000" fill="hold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00" decel="100000" fill="hold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5" dur="1000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5" dur="500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3079" grpId="0" animBg="1"/>
      <p:bldP spid="3080" grpId="0" animBg="1"/>
      <p:bldP spid="3082" grpId="0" animBg="1"/>
      <p:bldP spid="3083" grpId="0" animBg="1"/>
      <p:bldP spid="3084" grpId="0" animBg="1"/>
      <p:bldP spid="3085" grpId="0" animBg="1"/>
      <p:bldP spid="3086" grpId="0" animBg="1"/>
      <p:bldP spid="3087" grpId="0" animBg="1"/>
      <p:bldP spid="3118" grpId="0" animBg="1"/>
      <p:bldP spid="3119" grpId="0" animBg="1"/>
      <p:bldP spid="3120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2" grpId="0" animBg="1"/>
      <p:bldP spid="3133" grpId="0" animBg="1"/>
      <p:bldP spid="31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Запишите сумму для каждого случая и прочитайте результат.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27088" y="3068638"/>
            <a:ext cx="719137" cy="792162"/>
          </a:xfrm>
          <a:prstGeom prst="rect">
            <a:avLst/>
          </a:prstGeom>
          <a:solidFill>
            <a:srgbClr val="F0F6A8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0F6A8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411413" y="5229225"/>
            <a:ext cx="719137" cy="792163"/>
          </a:xfrm>
          <a:prstGeom prst="rect">
            <a:avLst/>
          </a:prstGeom>
          <a:solidFill>
            <a:srgbClr val="F0F6A8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0F6A8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7235825" y="2997200"/>
            <a:ext cx="719138" cy="792163"/>
          </a:xfrm>
          <a:prstGeom prst="rect">
            <a:avLst/>
          </a:prstGeom>
          <a:solidFill>
            <a:srgbClr val="F0F6A8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0F6A8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195513" y="3068638"/>
            <a:ext cx="719137" cy="792162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5292725" y="3068638"/>
            <a:ext cx="719138" cy="792162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755650" y="5300663"/>
            <a:ext cx="719138" cy="792162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7092950" y="5084763"/>
            <a:ext cx="719138" cy="792162"/>
          </a:xfrm>
          <a:prstGeom prst="rect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60" name="Oval 12"/>
          <p:cNvSpPr>
            <a:spLocks noChangeArrowheads="1"/>
          </p:cNvSpPr>
          <p:nvPr/>
        </p:nvSpPr>
        <p:spPr bwMode="auto">
          <a:xfrm>
            <a:off x="971550" y="3213100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1" name="Oval 13"/>
          <p:cNvSpPr>
            <a:spLocks noChangeArrowheads="1"/>
          </p:cNvSpPr>
          <p:nvPr/>
        </p:nvSpPr>
        <p:spPr bwMode="auto">
          <a:xfrm>
            <a:off x="1258888" y="3213100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2" name="Oval 14"/>
          <p:cNvSpPr>
            <a:spLocks noChangeArrowheads="1"/>
          </p:cNvSpPr>
          <p:nvPr/>
        </p:nvSpPr>
        <p:spPr bwMode="auto">
          <a:xfrm>
            <a:off x="971550" y="35734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3" name="Oval 15"/>
          <p:cNvSpPr>
            <a:spLocks noChangeArrowheads="1"/>
          </p:cNvSpPr>
          <p:nvPr/>
        </p:nvSpPr>
        <p:spPr bwMode="auto">
          <a:xfrm>
            <a:off x="1258888" y="35734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Oval 16"/>
          <p:cNvSpPr>
            <a:spLocks noChangeArrowheads="1"/>
          </p:cNvSpPr>
          <p:nvPr/>
        </p:nvSpPr>
        <p:spPr bwMode="auto">
          <a:xfrm>
            <a:off x="2268538" y="31416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2627313" y="31416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Oval 18"/>
          <p:cNvSpPr>
            <a:spLocks noChangeArrowheads="1"/>
          </p:cNvSpPr>
          <p:nvPr/>
        </p:nvSpPr>
        <p:spPr bwMode="auto">
          <a:xfrm>
            <a:off x="2268538" y="33575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2627313" y="33575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8" name="Oval 20"/>
          <p:cNvSpPr>
            <a:spLocks noChangeArrowheads="1"/>
          </p:cNvSpPr>
          <p:nvPr/>
        </p:nvSpPr>
        <p:spPr bwMode="auto">
          <a:xfrm>
            <a:off x="2268538" y="35734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69" name="Oval 21"/>
          <p:cNvSpPr>
            <a:spLocks noChangeArrowheads="1"/>
          </p:cNvSpPr>
          <p:nvPr/>
        </p:nvSpPr>
        <p:spPr bwMode="auto">
          <a:xfrm>
            <a:off x="2627313" y="35734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1042988" y="2133600"/>
            <a:ext cx="7921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А)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5076825" y="2205038"/>
            <a:ext cx="935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Б)</a:t>
            </a:r>
          </a:p>
        </p:txBody>
      </p:sp>
      <p:sp>
        <p:nvSpPr>
          <p:cNvPr id="2072" name="Oval 24"/>
          <p:cNvSpPr>
            <a:spLocks noChangeArrowheads="1"/>
          </p:cNvSpPr>
          <p:nvPr/>
        </p:nvSpPr>
        <p:spPr bwMode="auto">
          <a:xfrm>
            <a:off x="5364163" y="3213100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3" name="Oval 25"/>
          <p:cNvSpPr>
            <a:spLocks noChangeArrowheads="1"/>
          </p:cNvSpPr>
          <p:nvPr/>
        </p:nvSpPr>
        <p:spPr bwMode="auto">
          <a:xfrm>
            <a:off x="5724525" y="3213100"/>
            <a:ext cx="73025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4" name="Oval 26"/>
          <p:cNvSpPr>
            <a:spLocks noChangeArrowheads="1"/>
          </p:cNvSpPr>
          <p:nvPr/>
        </p:nvSpPr>
        <p:spPr bwMode="auto">
          <a:xfrm>
            <a:off x="5364163" y="35734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5" name="Oval 27"/>
          <p:cNvSpPr>
            <a:spLocks noChangeArrowheads="1"/>
          </p:cNvSpPr>
          <p:nvPr/>
        </p:nvSpPr>
        <p:spPr bwMode="auto">
          <a:xfrm>
            <a:off x="5724525" y="35734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6" name="Oval 28"/>
          <p:cNvSpPr>
            <a:spLocks noChangeArrowheads="1"/>
          </p:cNvSpPr>
          <p:nvPr/>
        </p:nvSpPr>
        <p:spPr bwMode="auto">
          <a:xfrm>
            <a:off x="7308850" y="31416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7" name="Oval 29"/>
          <p:cNvSpPr>
            <a:spLocks noChangeArrowheads="1"/>
          </p:cNvSpPr>
          <p:nvPr/>
        </p:nvSpPr>
        <p:spPr bwMode="auto">
          <a:xfrm>
            <a:off x="7740650" y="31416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8" name="Oval 30"/>
          <p:cNvSpPr>
            <a:spLocks noChangeArrowheads="1"/>
          </p:cNvSpPr>
          <p:nvPr/>
        </p:nvSpPr>
        <p:spPr bwMode="auto">
          <a:xfrm>
            <a:off x="7308850" y="33575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79" name="Oval 31"/>
          <p:cNvSpPr>
            <a:spLocks noChangeArrowheads="1"/>
          </p:cNvSpPr>
          <p:nvPr/>
        </p:nvSpPr>
        <p:spPr bwMode="auto">
          <a:xfrm>
            <a:off x="7740650" y="33575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0" name="Oval 32"/>
          <p:cNvSpPr>
            <a:spLocks noChangeArrowheads="1"/>
          </p:cNvSpPr>
          <p:nvPr/>
        </p:nvSpPr>
        <p:spPr bwMode="auto">
          <a:xfrm>
            <a:off x="7308850" y="35734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1" name="Oval 33"/>
          <p:cNvSpPr>
            <a:spLocks noChangeArrowheads="1"/>
          </p:cNvSpPr>
          <p:nvPr/>
        </p:nvSpPr>
        <p:spPr bwMode="auto">
          <a:xfrm>
            <a:off x="7740650" y="35734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971550" y="4581525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В)</a:t>
            </a:r>
          </a:p>
        </p:txBody>
      </p:sp>
      <p:sp>
        <p:nvSpPr>
          <p:cNvPr id="2083" name="Oval 35"/>
          <p:cNvSpPr>
            <a:spLocks noChangeArrowheads="1"/>
          </p:cNvSpPr>
          <p:nvPr/>
        </p:nvSpPr>
        <p:spPr bwMode="auto">
          <a:xfrm>
            <a:off x="1042988" y="55895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2555875" y="53736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5" name="Oval 37"/>
          <p:cNvSpPr>
            <a:spLocks noChangeArrowheads="1"/>
          </p:cNvSpPr>
          <p:nvPr/>
        </p:nvSpPr>
        <p:spPr bwMode="auto">
          <a:xfrm>
            <a:off x="2916238" y="53736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2700338" y="55895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7" name="Oval 39"/>
          <p:cNvSpPr>
            <a:spLocks noChangeArrowheads="1"/>
          </p:cNvSpPr>
          <p:nvPr/>
        </p:nvSpPr>
        <p:spPr bwMode="auto">
          <a:xfrm>
            <a:off x="2555875" y="58054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8" name="Oval 40"/>
          <p:cNvSpPr>
            <a:spLocks noChangeArrowheads="1"/>
          </p:cNvSpPr>
          <p:nvPr/>
        </p:nvSpPr>
        <p:spPr bwMode="auto">
          <a:xfrm>
            <a:off x="2916238" y="58054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89" name="Rectangle 41"/>
          <p:cNvSpPr>
            <a:spLocks noChangeArrowheads="1"/>
          </p:cNvSpPr>
          <p:nvPr/>
        </p:nvSpPr>
        <p:spPr bwMode="auto">
          <a:xfrm>
            <a:off x="5435600" y="5157788"/>
            <a:ext cx="719138" cy="792162"/>
          </a:xfrm>
          <a:prstGeom prst="rect">
            <a:avLst/>
          </a:prstGeom>
          <a:solidFill>
            <a:srgbClr val="F0F6A8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0F6A8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5292725" y="4508500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Г)</a:t>
            </a:r>
          </a:p>
        </p:txBody>
      </p:sp>
      <p:sp>
        <p:nvSpPr>
          <p:cNvPr id="2091" name="Oval 43"/>
          <p:cNvSpPr>
            <a:spLocks noChangeArrowheads="1"/>
          </p:cNvSpPr>
          <p:nvPr/>
        </p:nvSpPr>
        <p:spPr bwMode="auto">
          <a:xfrm>
            <a:off x="5580063" y="53736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2" name="Oval 44"/>
          <p:cNvSpPr>
            <a:spLocks noChangeArrowheads="1"/>
          </p:cNvSpPr>
          <p:nvPr/>
        </p:nvSpPr>
        <p:spPr bwMode="auto">
          <a:xfrm>
            <a:off x="5867400" y="5589588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3" name="Oval 45"/>
          <p:cNvSpPr>
            <a:spLocks noChangeArrowheads="1"/>
          </p:cNvSpPr>
          <p:nvPr/>
        </p:nvSpPr>
        <p:spPr bwMode="auto">
          <a:xfrm>
            <a:off x="7235825" y="53006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4" name="Oval 46"/>
          <p:cNvSpPr>
            <a:spLocks noChangeArrowheads="1"/>
          </p:cNvSpPr>
          <p:nvPr/>
        </p:nvSpPr>
        <p:spPr bwMode="auto">
          <a:xfrm>
            <a:off x="7524750" y="5516563"/>
            <a:ext cx="73025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827088" y="4076700"/>
            <a:ext cx="26654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4 + (- 6) = - 2</a:t>
            </a:r>
          </a:p>
        </p:txBody>
      </p:sp>
      <p:sp>
        <p:nvSpPr>
          <p:cNvPr id="2096" name="Text Box 48"/>
          <p:cNvSpPr txBox="1">
            <a:spLocks noChangeArrowheads="1"/>
          </p:cNvSpPr>
          <p:nvPr/>
        </p:nvSpPr>
        <p:spPr bwMode="auto">
          <a:xfrm>
            <a:off x="5219700" y="407670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(- 4) + 6 = 2</a:t>
            </a: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827088" y="6308725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(- 1) + 5 = 4</a:t>
            </a: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5508625" y="6237288"/>
            <a:ext cx="2663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 + (- 2) = 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5" grpId="0"/>
      <p:bldP spid="2096" grpId="0"/>
      <p:bldP spid="2097" grpId="0"/>
      <p:bldP spid="2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Сформулируйте выводы: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i="1">
                <a:solidFill>
                  <a:srgbClr val="008000"/>
                </a:solidFill>
              </a:rPr>
              <a:t>Если выигрышных и проигрышных очков поровну, то получается …</a:t>
            </a:r>
          </a:p>
          <a:p>
            <a:pPr>
              <a:buFontTx/>
              <a:buNone/>
            </a:pPr>
            <a:r>
              <a:rPr lang="ru-RU" i="1">
                <a:solidFill>
                  <a:srgbClr val="008000"/>
                </a:solidFill>
              </a:rPr>
              <a:t>Если выигрышных очков больше, то получится …</a:t>
            </a:r>
          </a:p>
          <a:p>
            <a:pPr>
              <a:buFontTx/>
              <a:buNone/>
            </a:pPr>
            <a:r>
              <a:rPr lang="ru-RU" i="1">
                <a:solidFill>
                  <a:srgbClr val="008000"/>
                </a:solidFill>
              </a:rPr>
              <a:t>Если проигрышных очков больше, то получится 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700" decel="100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700" decel="100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Восстановите стертые записи:</a:t>
            </a:r>
            <a:br>
              <a:rPr lang="ru-RU" sz="4000"/>
            </a:br>
            <a:endParaRPr lang="ru-RU" sz="400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/>
              <a:t>А) (- 4) + 4 =…</a:t>
            </a:r>
          </a:p>
          <a:p>
            <a:pPr>
              <a:buFontTx/>
              <a:buNone/>
            </a:pPr>
            <a:r>
              <a:rPr lang="ru-RU"/>
              <a:t>Б) (…) + (+3) = - 2</a:t>
            </a:r>
          </a:p>
          <a:p>
            <a:pPr>
              <a:buFontTx/>
              <a:buNone/>
            </a:pPr>
            <a:r>
              <a:rPr lang="ru-RU"/>
              <a:t>В) - 6 + (…) = 11</a:t>
            </a:r>
          </a:p>
          <a:p>
            <a:pPr>
              <a:buFontTx/>
              <a:buNone/>
            </a:pPr>
            <a:r>
              <a:rPr lang="ru-RU"/>
              <a:t>Г) (…) + (- 6) = - 4</a:t>
            </a:r>
          </a:p>
          <a:p>
            <a:pPr>
              <a:buFontTx/>
              <a:buNone/>
            </a:pPr>
            <a:r>
              <a:rPr lang="ru-RU"/>
              <a:t>Д) (- 4) + 5 = …</a:t>
            </a:r>
          </a:p>
          <a:p>
            <a:pPr>
              <a:buFontTx/>
              <a:buNone/>
            </a:pPr>
            <a:r>
              <a:rPr lang="ru-RU"/>
              <a:t>Е) (-3) + (…) = 0</a:t>
            </a:r>
          </a:p>
          <a:p>
            <a:pPr>
              <a:buFontTx/>
              <a:buNone/>
            </a:pPr>
            <a:endParaRPr lang="ru-RU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00298" y="1428736"/>
            <a:ext cx="576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85786" y="2071678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0000"/>
                </a:solidFill>
              </a:rPr>
              <a:t>-5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500166" y="2500306"/>
            <a:ext cx="863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0000"/>
                </a:solidFill>
              </a:rPr>
              <a:t>17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857224" y="3071810"/>
            <a:ext cx="5762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428860" y="3357562"/>
            <a:ext cx="576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857356" y="3929066"/>
            <a:ext cx="576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0000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174" grpId="0"/>
      <p:bldP spid="7175" grpId="0"/>
      <p:bldP spid="7176" grpId="0"/>
      <p:bldP spid="71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Введем математическое правило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i="1">
                <a:solidFill>
                  <a:srgbClr val="008000"/>
                </a:solidFill>
              </a:rPr>
              <a:t>Чтобы сложить два числа с разными знаками, надо:</a:t>
            </a:r>
          </a:p>
          <a:p>
            <a:pPr marL="609600" indent="-609600">
              <a:lnSpc>
                <a:spcPct val="90000"/>
              </a:lnSpc>
              <a:buFontTx/>
              <a:buAutoNum type="arabicParenR"/>
            </a:pPr>
            <a:r>
              <a:rPr lang="ru-RU" i="1">
                <a:solidFill>
                  <a:srgbClr val="008000"/>
                </a:solidFill>
              </a:rPr>
              <a:t>определить, какое слагаемое по модулю больше (положительное или отрицательное);</a:t>
            </a:r>
          </a:p>
          <a:p>
            <a:pPr marL="609600" indent="-609600">
              <a:lnSpc>
                <a:spcPct val="90000"/>
              </a:lnSpc>
              <a:buFontTx/>
              <a:buAutoNum type="arabicParenR"/>
            </a:pPr>
            <a:r>
              <a:rPr lang="ru-RU" i="1">
                <a:solidFill>
                  <a:srgbClr val="008000"/>
                </a:solidFill>
              </a:rPr>
              <a:t>Из большего модуля вычесть меньший;</a:t>
            </a:r>
          </a:p>
          <a:p>
            <a:pPr marL="609600" indent="-609600">
              <a:lnSpc>
                <a:spcPct val="90000"/>
              </a:lnSpc>
              <a:buFontTx/>
              <a:buAutoNum type="arabicParenR"/>
            </a:pPr>
            <a:r>
              <a:rPr lang="ru-RU" i="1">
                <a:solidFill>
                  <a:srgbClr val="008000"/>
                </a:solidFill>
              </a:rPr>
              <a:t>В результате поставить знак того слагаемого, модуль которого больше.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ru-RU" i="1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11188" y="620713"/>
            <a:ext cx="2232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996633"/>
                </a:solidFill>
              </a:rPr>
              <a:t>9 + (-7,5) =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843213" y="620713"/>
            <a:ext cx="4333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996633"/>
                </a:solidFill>
              </a:rPr>
              <a:t>+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203575" y="620713"/>
            <a:ext cx="18716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996633"/>
                </a:solidFill>
              </a:rPr>
              <a:t>(9 – 7,5)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932363" y="620713"/>
            <a:ext cx="172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996633"/>
                </a:solidFill>
              </a:rPr>
              <a:t>=1,5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755650" y="1628775"/>
            <a:ext cx="2376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996633"/>
                </a:solidFill>
              </a:rPr>
              <a:t>(-18) + 25 =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3059113" y="1628775"/>
            <a:ext cx="1584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996633"/>
                </a:solidFill>
              </a:rPr>
              <a:t>25 - 18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4500563" y="1628775"/>
            <a:ext cx="12239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996633"/>
                </a:solidFill>
              </a:rPr>
              <a:t>= 7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684213" y="2852738"/>
            <a:ext cx="2447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3333CC"/>
                </a:solidFill>
              </a:rPr>
              <a:t>(-37) + 21 =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2987675" y="2852738"/>
            <a:ext cx="360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3333CC"/>
                </a:solidFill>
              </a:rPr>
              <a:t>-</a:t>
            </a: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3276600" y="2852738"/>
            <a:ext cx="1873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3333CC"/>
                </a:solidFill>
              </a:rPr>
              <a:t>(37 – 21)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5076825" y="2852738"/>
            <a:ext cx="172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3333CC"/>
                </a:solidFill>
              </a:rPr>
              <a:t>= - 16</a:t>
            </a: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900113" y="3860800"/>
            <a:ext cx="3311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3333CC"/>
                </a:solidFill>
              </a:rPr>
              <a:t>10,63 + (-17,2) =</a:t>
            </a: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4140200" y="3860800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3333CC"/>
                </a:solidFill>
              </a:rPr>
              <a:t>-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4427538" y="3860800"/>
            <a:ext cx="2952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3333CC"/>
                </a:solidFill>
              </a:rPr>
              <a:t>(17,2 – 10,63)</a:t>
            </a: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7235825" y="3860800"/>
            <a:ext cx="1655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3333CC"/>
                </a:solidFill>
              </a:rPr>
              <a:t>= - 6,57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/>
      <p:bldP spid="11273" grpId="0"/>
      <p:bldP spid="11274" grpId="0"/>
      <p:bldP spid="11275" grpId="0"/>
      <p:bldP spid="11276" grpId="0"/>
      <p:bldP spid="11277" grpId="0"/>
      <p:bldP spid="11278" grpId="0"/>
      <p:bldP spid="11279" grpId="0"/>
      <p:bldP spid="11280" grpId="0"/>
      <p:bldP spid="11281" grpId="0"/>
      <p:bldP spid="11282" grpId="0"/>
      <p:bldP spid="11283" grpId="0"/>
      <p:bldP spid="11284" grpId="0"/>
      <p:bldP spid="1128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120</TotalTime>
  <Words>267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Arial</vt:lpstr>
      <vt:lpstr>Изящная</vt:lpstr>
      <vt:lpstr>Сложение чисел с разными знаками</vt:lpstr>
      <vt:lpstr>Сложение  чисел с разными знаками</vt:lpstr>
      <vt:lpstr>Запишите сумму для каждого случая и прочитайте результат.</vt:lpstr>
      <vt:lpstr>Сформулируйте выводы:</vt:lpstr>
      <vt:lpstr>Восстановите стертые записи: </vt:lpstr>
      <vt:lpstr>Введем математическое правило</vt:lpstr>
      <vt:lpstr>Слайд 7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2008-03-20T16:19:19Z</dcterms:created>
  <dcterms:modified xsi:type="dcterms:W3CDTF">2018-01-08T12:09:02Z</dcterms:modified>
</cp:coreProperties>
</file>