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97" r:id="rId2"/>
    <p:sldId id="292" r:id="rId3"/>
    <p:sldId id="279" r:id="rId4"/>
    <p:sldId id="294" r:id="rId5"/>
    <p:sldId id="296" r:id="rId6"/>
    <p:sldId id="291" r:id="rId7"/>
    <p:sldId id="295" r:id="rId8"/>
    <p:sldId id="29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743A7E-0B31-4967-AF57-A2136B600865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9718F-CD6F-45FD-99A0-7D79A510D8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1CFA0252-0EEB-48AB-AA39-D21F2060727A}" type="slidenum">
              <a:rPr lang="ru-RU" smtClean="0">
                <a:latin typeface="Arial" charset="0"/>
              </a:rPr>
              <a:pPr>
                <a:defRPr/>
              </a:pPr>
              <a:t>8</a:t>
            </a:fld>
            <a:endParaRPr lang="ru-RU" smtClean="0">
              <a:latin typeface="Arial" charset="0"/>
            </a:endParaRPr>
          </a:p>
        </p:txBody>
      </p:sp>
      <p:sp>
        <p:nvSpPr>
          <p:cNvPr id="12291" name="Rectangle 1"/>
          <p:cNvSpPr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6168" rIns="90000" bIns="45000"/>
          <a:lstStyle/>
          <a:p>
            <a:fld id="{C36D2B27-9DC9-434B-BFBC-AAA50CA0DB24}" type="slidenum">
              <a:rPr lang="ru-RU" sz="2400">
                <a:solidFill>
                  <a:srgbClr val="000000"/>
                </a:solidFill>
              </a:rPr>
              <a:pPr/>
              <a:t>8</a:t>
            </a:fld>
            <a:fld id="{20FCD591-7BF7-4524-B342-6E851272CF9A}" type="slidenum">
              <a:rPr lang="ru-RU" sz="2400">
                <a:solidFill>
                  <a:srgbClr val="000000"/>
                </a:solidFill>
              </a:rPr>
              <a:pPr/>
              <a:t>8</a:t>
            </a:fld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0" y="0"/>
            <a:ext cx="1588" cy="1588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827750F-3BEC-48DF-9AC2-FFC4119E6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750F-3BEC-48DF-9AC2-FFC4119E6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750F-3BEC-48DF-9AC2-FFC4119E6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827750F-3BEC-48DF-9AC2-FFC4119E6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750F-3BEC-48DF-9AC2-FFC4119E65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750F-3BEC-48DF-9AC2-FFC4119E6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827750F-3BEC-48DF-9AC2-FFC4119E65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750F-3BEC-48DF-9AC2-FFC4119E6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750F-3BEC-48DF-9AC2-FFC4119E6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750F-3BEC-48DF-9AC2-FFC4119E65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750F-3BEC-48DF-9AC2-FFC4119E65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827750F-3BEC-48DF-9AC2-FFC4119E65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13" Type="http://schemas.openxmlformats.org/officeDocument/2006/relationships/image" Target="../media/image15.gif"/><Relationship Id="rId3" Type="http://schemas.openxmlformats.org/officeDocument/2006/relationships/image" Target="../media/image5.png"/><Relationship Id="rId7" Type="http://schemas.openxmlformats.org/officeDocument/2006/relationships/image" Target="../media/image9.gif"/><Relationship Id="rId12" Type="http://schemas.openxmlformats.org/officeDocument/2006/relationships/image" Target="../media/image14.gif"/><Relationship Id="rId17" Type="http://schemas.openxmlformats.org/officeDocument/2006/relationships/image" Target="../media/image19.jpeg"/><Relationship Id="rId2" Type="http://schemas.openxmlformats.org/officeDocument/2006/relationships/image" Target="../media/image4.jpe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11" Type="http://schemas.openxmlformats.org/officeDocument/2006/relationships/image" Target="../media/image13.gif"/><Relationship Id="rId5" Type="http://schemas.openxmlformats.org/officeDocument/2006/relationships/image" Target="../media/image7.png"/><Relationship Id="rId15" Type="http://schemas.openxmlformats.org/officeDocument/2006/relationships/image" Target="../media/image17.gif"/><Relationship Id="rId10" Type="http://schemas.openxmlformats.org/officeDocument/2006/relationships/image" Target="../media/image12.gif"/><Relationship Id="rId4" Type="http://schemas.openxmlformats.org/officeDocument/2006/relationships/image" Target="../media/image6.png"/><Relationship Id="rId9" Type="http://schemas.openxmlformats.org/officeDocument/2006/relationships/image" Target="../media/image11.gif"/><Relationship Id="rId14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Documents and Settings\Aida\Рабочий стол\МОИ шаблоны ЭКСПЕРИМЕНТы\300408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240391"/>
            <a:ext cx="2928958" cy="3258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2" descr="H:\Documents and Settings\Aida\Рабочий стол\текстуры и фоны, клипарты\Scool_objekts\scool (30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50" y="5715000"/>
            <a:ext cx="7794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3" descr="H:\Documents and Settings\Aida\Рабочий стол\текстуры и фоны, клипарты\Scool_objekts\scool (45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13" y="4857750"/>
            <a:ext cx="7016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 descr="H:\Documents and Settings\Aida\Рабочий стол\текстуры и фоны, клипарты\Scool_objekts\scool (46)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5857875"/>
            <a:ext cx="9366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H:\Documents and Settings\Aida\Рабочий стол\НОвая ГРАФИКА сборник\КАРТИНКИ СБОРНИК_ школьные\5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88" y="6429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H:\Documents and Settings\Aida\Рабочий стол\НОвая ГРАФИКА сборник\КАРТИНКИ СБОРНИК_ школьные\6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25" y="10001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H:\Documents and Settings\Aida\Рабочий стол\НОвая ГРАФИКА сборник\КАРТИНКИ СБОРНИК_ школьные\7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625" y="14287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H:\Documents and Settings\Aida\Рабочий стол\НОвая ГРАФИКА сборник\КАРТИНКИ СБОРНИК_ школьные\8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14938" y="571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H:\Documents and Settings\Aida\Рабочий стол\НОвая ГРАФИКА сборник\КАРТИНКИ СБОРНИК_ школьные\9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72313" y="15716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H:\Documents and Settings\Aida\Рабочий стол\НОвая ГРАФИКА сборник\КАРТИНКИ СБОРНИК_ школьные\0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58000" y="7858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 descr="H:\Documents and Settings\Aida\Рабочий стол\НОвая ГРАФИКА сборник\КАРТИНКИ СБОРНИК_ школьные\1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00438" y="14287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 descr="H:\Documents and Settings\Aida\Рабочий стол\НОвая ГРАФИКА сборник\КАРТИНКИ СБОРНИК_ школьные\2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929063" y="571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 descr="H:\Documents and Settings\Aida\Рабочий стол\НОвая ГРАФИКА сборник\КАРТИНКИ СБОРНИК_ школьные\3.gif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714500" y="15001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5" descr="H:\Documents and Settings\Aida\Рабочий стол\НОвая ГРАФИКА сборник\КАРТИНКИ СБОРНИК_ школьные\4.gif"/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57250" y="10715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Скругленный прямоугольник 19"/>
          <p:cNvSpPr/>
          <p:nvPr/>
        </p:nvSpPr>
        <p:spPr>
          <a:xfrm>
            <a:off x="0" y="0"/>
            <a:ext cx="214313" cy="685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929688" y="0"/>
            <a:ext cx="214312" cy="685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14313" y="0"/>
            <a:ext cx="8715375" cy="2143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42875" y="6572250"/>
            <a:ext cx="8786813" cy="285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572132" y="2500306"/>
            <a:ext cx="3286148" cy="1071570"/>
          </a:xfrm>
          <a:prstGeom prst="rect">
            <a:avLst/>
          </a:prstGeom>
          <a:noFill/>
        </p:spPr>
        <p:txBody>
          <a:bodyPr wrap="none">
            <a:prstTxWarp prst="textCurve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Математика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857753" y="3714751"/>
            <a:ext cx="3857652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1 </a:t>
            </a:r>
            <a:r>
              <a:rPr lang="ru-RU" sz="36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класс</a:t>
            </a:r>
            <a:endParaRPr lang="ru-RU" sz="3600" b="1" spc="50" dirty="0">
              <a:ln w="11430"/>
              <a:solidFill>
                <a:srgbClr val="0000F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286125" y="4929188"/>
            <a:ext cx="5357813" cy="1477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1430"/>
                <a:solidFill>
                  <a:srgbClr val="99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+mn-cs"/>
              </a:rPr>
              <a:t>Автор: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ln w="11430"/>
                <a:solidFill>
                  <a:srgbClr val="99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+mn-cs"/>
              </a:rPr>
              <a:t>Червонова</a:t>
            </a:r>
            <a:r>
              <a:rPr lang="ru-RU" dirty="0">
                <a:ln w="11430"/>
                <a:solidFill>
                  <a:srgbClr val="99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+mn-cs"/>
              </a:rPr>
              <a:t> Т.М.,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1430"/>
                <a:solidFill>
                  <a:srgbClr val="99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+mn-cs"/>
              </a:rPr>
              <a:t>учитель начальных классов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1430"/>
                <a:solidFill>
                  <a:srgbClr val="99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+mn-cs"/>
              </a:rPr>
              <a:t>МБОУ «Екатеринославская СОШ»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ln w="11430"/>
                <a:solidFill>
                  <a:srgbClr val="99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+mn-cs"/>
              </a:rPr>
              <a:t>Тюльганский</a:t>
            </a:r>
            <a:r>
              <a:rPr lang="ru-RU" dirty="0">
                <a:ln w="11430"/>
                <a:solidFill>
                  <a:srgbClr val="99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+mn-cs"/>
              </a:rPr>
              <a:t> район ,Оренбургская область</a:t>
            </a:r>
          </a:p>
        </p:txBody>
      </p:sp>
      <p:sp>
        <p:nvSpPr>
          <p:cNvPr id="30" name="Номер слайда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00C95A-D3F2-4299-AAC8-89BB22D3B2FD}" type="slidenum">
              <a:rPr lang="ru-RU"/>
              <a:pPr>
                <a:defRPr/>
              </a:pPr>
              <a:t>1</a:t>
            </a:fld>
            <a:endParaRPr lang="ru-RU"/>
          </a:p>
        </p:txBody>
      </p:sp>
      <p:pic>
        <p:nvPicPr>
          <p:cNvPr id="31" name="Рисунок 30" descr="3802372.jpg"/>
          <p:cNvPicPr>
            <a:picLocks noChangeAspect="1"/>
          </p:cNvPicPr>
          <p:nvPr/>
        </p:nvPicPr>
        <p:blipFill>
          <a:blip r:embed="rId16">
            <a:lum bright="-10000" contrast="30000"/>
          </a:blip>
          <a:stretch>
            <a:fillRect/>
          </a:stretch>
        </p:blipFill>
        <p:spPr>
          <a:xfrm rot="1224685">
            <a:off x="3289689" y="2334088"/>
            <a:ext cx="1869795" cy="2382034"/>
          </a:xfrm>
          <a:prstGeom prst="rect">
            <a:avLst/>
          </a:prstGeom>
          <a:ln w="38100">
            <a:solidFill>
              <a:srgbClr val="0000FF"/>
            </a:solidFill>
          </a:ln>
        </p:spPr>
      </p:pic>
      <p:pic>
        <p:nvPicPr>
          <p:cNvPr id="32" name="Рисунок 5" descr="1019241765.jpg"/>
          <p:cNvPicPr>
            <a:picLocks noChangeAspect="1"/>
          </p:cNvPicPr>
          <p:nvPr/>
        </p:nvPicPr>
        <p:blipFill>
          <a:blip r:embed="rId17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lum bright="-10000" contrast="20000"/>
          </a:blip>
          <a:srcRect l="70895" t="4094" r="3683" b="77795"/>
          <a:stretch>
            <a:fillRect/>
          </a:stretch>
        </p:blipFill>
        <p:spPr bwMode="auto">
          <a:xfrm>
            <a:off x="0" y="0"/>
            <a:ext cx="1214467" cy="1264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28ACCA-8793-47E5-BEC3-B21ECEDE29F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0"/>
            <a:ext cx="6000792" cy="403187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Встало солнышко давно,</a:t>
            </a:r>
          </a:p>
          <a:p>
            <a:pPr algn="ctr"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Заглянуло к нам в окно,</a:t>
            </a:r>
          </a:p>
          <a:p>
            <a:pPr algn="ctr"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На урок торопит нас</a:t>
            </a:r>
          </a:p>
          <a:p>
            <a:pPr algn="ctr"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Математика сейчас.</a:t>
            </a:r>
          </a:p>
          <a:p>
            <a:pPr algn="ctr"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Пожелаем всем удачи – </a:t>
            </a:r>
          </a:p>
          <a:p>
            <a:pPr algn="ctr"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За работу в добрый час!</a:t>
            </a:r>
          </a:p>
          <a:p>
            <a:pPr algn="ctr">
              <a:defRPr/>
            </a:pPr>
            <a:endParaRPr lang="ru-RU" sz="3200" b="1" i="1" spc="50" dirty="0">
              <a:ln w="11430"/>
              <a:solidFill>
                <a:srgbClr val="C00000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5" name="Рисунок 4" descr="7bc7d4718540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612"/>
          <a:stretch>
            <a:fillRect/>
          </a:stretch>
        </p:blipFill>
        <p:spPr bwMode="auto">
          <a:xfrm>
            <a:off x="285720" y="2643182"/>
            <a:ext cx="5056187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333375"/>
            <a:ext cx="7772400" cy="57467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i="1" dirty="0" smtClean="0">
                <a:solidFill>
                  <a:srgbClr val="C00000"/>
                </a:solidFill>
                <a:latin typeface="Georgia" pitchFamily="18" charset="0"/>
              </a:rPr>
              <a:t>ВОТ ТАК ПРАВИЛЬНО!</a:t>
            </a:r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28736"/>
            <a:ext cx="3708400" cy="4643437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500174"/>
            <a:ext cx="3719883" cy="457201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922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BE4253-FBF7-4068-B1C4-F63EFC88222F}" type="slidenum">
              <a:rPr lang="ru-RU" smtClean="0"/>
              <a:pPr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750F-3BEC-48DF-9AC2-FFC4119E6553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3195105" cy="769441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Считать</a:t>
            </a:r>
            <a:endParaRPr lang="ru-RU" sz="4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1071546"/>
            <a:ext cx="2666114" cy="769441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Писать</a:t>
            </a:r>
            <a:endParaRPr lang="ru-RU" sz="4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2000240"/>
            <a:ext cx="4068743" cy="769441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Сравнивать</a:t>
            </a:r>
            <a:endParaRPr lang="ru-RU" sz="4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3504" y="3071810"/>
            <a:ext cx="3834704" cy="769441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Вычислять</a:t>
            </a:r>
            <a:endParaRPr lang="ru-RU" sz="4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9" name="Рисунок 8" descr="0_eb245_a257a270_orig.png"/>
          <p:cNvPicPr>
            <a:picLocks noChangeAspect="1"/>
          </p:cNvPicPr>
          <p:nvPr/>
        </p:nvPicPr>
        <p:blipFill>
          <a:blip r:embed="rId2" cstate="print">
            <a:lum bright="-10000" contrast="30000"/>
          </a:blip>
          <a:stretch>
            <a:fillRect/>
          </a:stretch>
        </p:blipFill>
        <p:spPr>
          <a:xfrm>
            <a:off x="1543360" y="3044040"/>
            <a:ext cx="4246592" cy="3813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6425" cy="736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1927" name="Oval 7"/>
          <p:cNvSpPr>
            <a:spLocks noChangeArrowheads="1"/>
          </p:cNvSpPr>
          <p:nvPr/>
        </p:nvSpPr>
        <p:spPr bwMode="auto">
          <a:xfrm>
            <a:off x="552450" y="2944813"/>
            <a:ext cx="668338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28" name="Oval 8"/>
          <p:cNvSpPr>
            <a:spLocks noChangeArrowheads="1"/>
          </p:cNvSpPr>
          <p:nvPr/>
        </p:nvSpPr>
        <p:spPr bwMode="auto">
          <a:xfrm>
            <a:off x="1782763" y="2960688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29" name="Oval 9"/>
          <p:cNvSpPr>
            <a:spLocks noChangeArrowheads="1"/>
          </p:cNvSpPr>
          <p:nvPr/>
        </p:nvSpPr>
        <p:spPr bwMode="auto">
          <a:xfrm>
            <a:off x="3292475" y="3756025"/>
            <a:ext cx="668338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30" name="Oval 10"/>
          <p:cNvSpPr>
            <a:spLocks noChangeArrowheads="1"/>
          </p:cNvSpPr>
          <p:nvPr/>
        </p:nvSpPr>
        <p:spPr bwMode="auto">
          <a:xfrm>
            <a:off x="7688263" y="3770313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31" name="Oval 11"/>
          <p:cNvSpPr>
            <a:spLocks noChangeArrowheads="1"/>
          </p:cNvSpPr>
          <p:nvPr/>
        </p:nvSpPr>
        <p:spPr bwMode="auto">
          <a:xfrm>
            <a:off x="6408738" y="3751263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32" name="Oval 12"/>
          <p:cNvSpPr>
            <a:spLocks noChangeArrowheads="1"/>
          </p:cNvSpPr>
          <p:nvPr/>
        </p:nvSpPr>
        <p:spPr bwMode="auto">
          <a:xfrm>
            <a:off x="4448175" y="2881313"/>
            <a:ext cx="668338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33" name="Oval 13"/>
          <p:cNvSpPr>
            <a:spLocks noChangeArrowheads="1"/>
          </p:cNvSpPr>
          <p:nvPr/>
        </p:nvSpPr>
        <p:spPr bwMode="auto">
          <a:xfrm>
            <a:off x="3300413" y="2906713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34" name="Oval 14"/>
          <p:cNvSpPr>
            <a:spLocks noChangeArrowheads="1"/>
          </p:cNvSpPr>
          <p:nvPr/>
        </p:nvSpPr>
        <p:spPr bwMode="auto">
          <a:xfrm>
            <a:off x="7608888" y="2816225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35" name="Oval 15"/>
          <p:cNvSpPr>
            <a:spLocks noChangeArrowheads="1"/>
          </p:cNvSpPr>
          <p:nvPr/>
        </p:nvSpPr>
        <p:spPr bwMode="auto">
          <a:xfrm>
            <a:off x="6357938" y="2816225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36" name="Oval 16"/>
          <p:cNvSpPr>
            <a:spLocks noChangeArrowheads="1"/>
          </p:cNvSpPr>
          <p:nvPr/>
        </p:nvSpPr>
        <p:spPr bwMode="auto">
          <a:xfrm>
            <a:off x="4614863" y="4816475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37" name="Oval 17"/>
          <p:cNvSpPr>
            <a:spLocks noChangeArrowheads="1"/>
          </p:cNvSpPr>
          <p:nvPr/>
        </p:nvSpPr>
        <p:spPr bwMode="auto">
          <a:xfrm>
            <a:off x="3292475" y="4770438"/>
            <a:ext cx="668338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38" name="Oval 18"/>
          <p:cNvSpPr>
            <a:spLocks noChangeArrowheads="1"/>
          </p:cNvSpPr>
          <p:nvPr/>
        </p:nvSpPr>
        <p:spPr bwMode="auto">
          <a:xfrm>
            <a:off x="7802563" y="4768850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39" name="Oval 19"/>
          <p:cNvSpPr>
            <a:spLocks noChangeArrowheads="1"/>
          </p:cNvSpPr>
          <p:nvPr/>
        </p:nvSpPr>
        <p:spPr bwMode="auto">
          <a:xfrm>
            <a:off x="6407150" y="4767263"/>
            <a:ext cx="668338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40" name="Oval 20"/>
          <p:cNvSpPr>
            <a:spLocks noChangeArrowheads="1"/>
          </p:cNvSpPr>
          <p:nvPr/>
        </p:nvSpPr>
        <p:spPr bwMode="auto">
          <a:xfrm>
            <a:off x="4532313" y="3805238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41" name="Oval 21"/>
          <p:cNvSpPr>
            <a:spLocks noChangeArrowheads="1"/>
          </p:cNvSpPr>
          <p:nvPr/>
        </p:nvSpPr>
        <p:spPr bwMode="auto">
          <a:xfrm>
            <a:off x="547688" y="4670425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42" name="Oval 22"/>
          <p:cNvSpPr>
            <a:spLocks noChangeArrowheads="1"/>
          </p:cNvSpPr>
          <p:nvPr/>
        </p:nvSpPr>
        <p:spPr bwMode="auto">
          <a:xfrm>
            <a:off x="1779588" y="3797300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43" name="Oval 23"/>
          <p:cNvSpPr>
            <a:spLocks noChangeArrowheads="1"/>
          </p:cNvSpPr>
          <p:nvPr/>
        </p:nvSpPr>
        <p:spPr bwMode="auto">
          <a:xfrm>
            <a:off x="487363" y="3854450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44" name="Oval 24"/>
          <p:cNvSpPr>
            <a:spLocks noChangeArrowheads="1"/>
          </p:cNvSpPr>
          <p:nvPr/>
        </p:nvSpPr>
        <p:spPr bwMode="auto">
          <a:xfrm>
            <a:off x="1839913" y="4670425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1945" name="Line 25"/>
          <p:cNvSpPr>
            <a:spLocks noChangeShapeType="1"/>
          </p:cNvSpPr>
          <p:nvPr/>
        </p:nvSpPr>
        <p:spPr bwMode="auto">
          <a:xfrm flipH="1">
            <a:off x="855663" y="2220913"/>
            <a:ext cx="290512" cy="59531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46" name="Line 26"/>
          <p:cNvSpPr>
            <a:spLocks noChangeShapeType="1"/>
          </p:cNvSpPr>
          <p:nvPr/>
        </p:nvSpPr>
        <p:spPr bwMode="auto">
          <a:xfrm>
            <a:off x="1800225" y="2263775"/>
            <a:ext cx="303213" cy="5667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47" name="Line 27"/>
          <p:cNvSpPr>
            <a:spLocks noChangeShapeType="1"/>
          </p:cNvSpPr>
          <p:nvPr/>
        </p:nvSpPr>
        <p:spPr bwMode="auto">
          <a:xfrm flipH="1">
            <a:off x="3640138" y="2219325"/>
            <a:ext cx="290512" cy="5953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48" name="Line 28"/>
          <p:cNvSpPr>
            <a:spLocks noChangeShapeType="1"/>
          </p:cNvSpPr>
          <p:nvPr/>
        </p:nvSpPr>
        <p:spPr bwMode="auto">
          <a:xfrm flipH="1">
            <a:off x="6761163" y="2219325"/>
            <a:ext cx="290512" cy="5953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49" name="Line 29"/>
          <p:cNvSpPr>
            <a:spLocks noChangeShapeType="1"/>
          </p:cNvSpPr>
          <p:nvPr/>
        </p:nvSpPr>
        <p:spPr bwMode="auto">
          <a:xfrm>
            <a:off x="4410075" y="2232025"/>
            <a:ext cx="303213" cy="5667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50" name="Line 30"/>
          <p:cNvSpPr>
            <a:spLocks noChangeShapeType="1"/>
          </p:cNvSpPr>
          <p:nvPr/>
        </p:nvSpPr>
        <p:spPr bwMode="auto">
          <a:xfrm>
            <a:off x="7646988" y="2217738"/>
            <a:ext cx="303212" cy="5667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55" name="Oval 35"/>
          <p:cNvSpPr>
            <a:spLocks noChangeArrowheads="1"/>
          </p:cNvSpPr>
          <p:nvPr/>
        </p:nvSpPr>
        <p:spPr bwMode="auto">
          <a:xfrm>
            <a:off x="1763713" y="2955925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/>
              <a:t>6</a:t>
            </a:r>
          </a:p>
        </p:txBody>
      </p:sp>
      <p:sp>
        <p:nvSpPr>
          <p:cNvPr id="81956" name="Oval 36"/>
          <p:cNvSpPr>
            <a:spLocks noChangeArrowheads="1"/>
          </p:cNvSpPr>
          <p:nvPr/>
        </p:nvSpPr>
        <p:spPr bwMode="auto">
          <a:xfrm>
            <a:off x="514350" y="3840163"/>
            <a:ext cx="668338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/>
              <a:t>3</a:t>
            </a:r>
          </a:p>
        </p:txBody>
      </p:sp>
      <p:sp>
        <p:nvSpPr>
          <p:cNvPr id="81957" name="Oval 37"/>
          <p:cNvSpPr>
            <a:spLocks noChangeArrowheads="1"/>
          </p:cNvSpPr>
          <p:nvPr/>
        </p:nvSpPr>
        <p:spPr bwMode="auto">
          <a:xfrm>
            <a:off x="542925" y="4667250"/>
            <a:ext cx="668338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/>
              <a:t>5</a:t>
            </a:r>
          </a:p>
        </p:txBody>
      </p:sp>
      <p:sp>
        <p:nvSpPr>
          <p:cNvPr id="81958" name="Oval 38"/>
          <p:cNvSpPr>
            <a:spLocks noChangeArrowheads="1"/>
          </p:cNvSpPr>
          <p:nvPr/>
        </p:nvSpPr>
        <p:spPr bwMode="auto">
          <a:xfrm>
            <a:off x="3300413" y="3765550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/>
              <a:t>6</a:t>
            </a:r>
          </a:p>
        </p:txBody>
      </p:sp>
      <p:sp>
        <p:nvSpPr>
          <p:cNvPr id="81959" name="Oval 39"/>
          <p:cNvSpPr>
            <a:spLocks noChangeArrowheads="1"/>
          </p:cNvSpPr>
          <p:nvPr/>
        </p:nvSpPr>
        <p:spPr bwMode="auto">
          <a:xfrm>
            <a:off x="3300413" y="2911475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/>
              <a:t>1</a:t>
            </a:r>
          </a:p>
        </p:txBody>
      </p:sp>
      <p:sp>
        <p:nvSpPr>
          <p:cNvPr id="81960" name="Oval 40"/>
          <p:cNvSpPr>
            <a:spLocks noChangeArrowheads="1"/>
          </p:cNvSpPr>
          <p:nvPr/>
        </p:nvSpPr>
        <p:spPr bwMode="auto">
          <a:xfrm>
            <a:off x="4606925" y="4811713"/>
            <a:ext cx="668338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/>
              <a:t>7</a:t>
            </a:r>
          </a:p>
        </p:txBody>
      </p:sp>
      <p:sp>
        <p:nvSpPr>
          <p:cNvPr id="81961" name="Oval 41"/>
          <p:cNvSpPr>
            <a:spLocks noChangeArrowheads="1"/>
          </p:cNvSpPr>
          <p:nvPr/>
        </p:nvSpPr>
        <p:spPr bwMode="auto">
          <a:xfrm>
            <a:off x="6364288" y="2822575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/>
              <a:t>6</a:t>
            </a:r>
          </a:p>
        </p:txBody>
      </p:sp>
      <p:sp>
        <p:nvSpPr>
          <p:cNvPr id="81962" name="Oval 42"/>
          <p:cNvSpPr>
            <a:spLocks noChangeArrowheads="1"/>
          </p:cNvSpPr>
          <p:nvPr/>
        </p:nvSpPr>
        <p:spPr bwMode="auto">
          <a:xfrm>
            <a:off x="7697788" y="3781425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/>
              <a:t>5</a:t>
            </a:r>
          </a:p>
        </p:txBody>
      </p:sp>
      <p:sp>
        <p:nvSpPr>
          <p:cNvPr id="81963" name="Oval 43"/>
          <p:cNvSpPr>
            <a:spLocks noChangeArrowheads="1"/>
          </p:cNvSpPr>
          <p:nvPr/>
        </p:nvSpPr>
        <p:spPr bwMode="auto">
          <a:xfrm>
            <a:off x="6407150" y="4768850"/>
            <a:ext cx="668338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/>
              <a:t>4</a:t>
            </a:r>
          </a:p>
        </p:txBody>
      </p:sp>
      <p:sp>
        <p:nvSpPr>
          <p:cNvPr id="81964" name="Oval 44"/>
          <p:cNvSpPr>
            <a:spLocks noChangeArrowheads="1"/>
          </p:cNvSpPr>
          <p:nvPr/>
        </p:nvSpPr>
        <p:spPr bwMode="auto">
          <a:xfrm>
            <a:off x="542925" y="2940050"/>
            <a:ext cx="668338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/>
              <a:t>1</a:t>
            </a:r>
          </a:p>
        </p:txBody>
      </p:sp>
      <p:sp>
        <p:nvSpPr>
          <p:cNvPr id="81967" name="Oval 47"/>
          <p:cNvSpPr>
            <a:spLocks noChangeArrowheads="1"/>
          </p:cNvSpPr>
          <p:nvPr/>
        </p:nvSpPr>
        <p:spPr bwMode="auto">
          <a:xfrm>
            <a:off x="1760538" y="3779838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/>
              <a:t>4</a:t>
            </a:r>
          </a:p>
        </p:txBody>
      </p:sp>
      <p:sp>
        <p:nvSpPr>
          <p:cNvPr id="81968" name="Oval 48"/>
          <p:cNvSpPr>
            <a:spLocks noChangeArrowheads="1"/>
          </p:cNvSpPr>
          <p:nvPr/>
        </p:nvSpPr>
        <p:spPr bwMode="auto">
          <a:xfrm>
            <a:off x="1847850" y="4665663"/>
            <a:ext cx="668338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/>
              <a:t>2</a:t>
            </a:r>
          </a:p>
        </p:txBody>
      </p:sp>
      <p:sp>
        <p:nvSpPr>
          <p:cNvPr id="81969" name="Oval 49"/>
          <p:cNvSpPr>
            <a:spLocks noChangeArrowheads="1"/>
          </p:cNvSpPr>
          <p:nvPr/>
        </p:nvSpPr>
        <p:spPr bwMode="auto">
          <a:xfrm>
            <a:off x="4459288" y="2894013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/>
              <a:t>8</a:t>
            </a:r>
          </a:p>
        </p:txBody>
      </p:sp>
      <p:sp>
        <p:nvSpPr>
          <p:cNvPr id="81970" name="Oval 50"/>
          <p:cNvSpPr>
            <a:spLocks noChangeArrowheads="1"/>
          </p:cNvSpPr>
          <p:nvPr/>
        </p:nvSpPr>
        <p:spPr bwMode="auto">
          <a:xfrm>
            <a:off x="4533900" y="3779838"/>
            <a:ext cx="668338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/>
              <a:t>3</a:t>
            </a:r>
          </a:p>
        </p:txBody>
      </p:sp>
      <p:sp>
        <p:nvSpPr>
          <p:cNvPr id="81971" name="Oval 51"/>
          <p:cNvSpPr>
            <a:spLocks noChangeArrowheads="1"/>
          </p:cNvSpPr>
          <p:nvPr/>
        </p:nvSpPr>
        <p:spPr bwMode="auto">
          <a:xfrm>
            <a:off x="3284538" y="4767263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/>
              <a:t>2</a:t>
            </a:r>
          </a:p>
        </p:txBody>
      </p:sp>
      <p:sp>
        <p:nvSpPr>
          <p:cNvPr id="81972" name="Oval 52"/>
          <p:cNvSpPr>
            <a:spLocks noChangeArrowheads="1"/>
          </p:cNvSpPr>
          <p:nvPr/>
        </p:nvSpPr>
        <p:spPr bwMode="auto">
          <a:xfrm>
            <a:off x="7624763" y="2836863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/>
              <a:t>2</a:t>
            </a:r>
          </a:p>
        </p:txBody>
      </p:sp>
      <p:sp>
        <p:nvSpPr>
          <p:cNvPr id="81973" name="Oval 53"/>
          <p:cNvSpPr>
            <a:spLocks noChangeArrowheads="1"/>
          </p:cNvSpPr>
          <p:nvPr/>
        </p:nvSpPr>
        <p:spPr bwMode="auto">
          <a:xfrm>
            <a:off x="6389688" y="3751263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/>
              <a:t>3</a:t>
            </a:r>
          </a:p>
        </p:txBody>
      </p:sp>
      <p:sp>
        <p:nvSpPr>
          <p:cNvPr id="81974" name="Oval 54"/>
          <p:cNvSpPr>
            <a:spLocks noChangeArrowheads="1"/>
          </p:cNvSpPr>
          <p:nvPr/>
        </p:nvSpPr>
        <p:spPr bwMode="auto">
          <a:xfrm>
            <a:off x="7799388" y="4767263"/>
            <a:ext cx="668337" cy="5937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/>
              <a:t>4</a:t>
            </a:r>
          </a:p>
        </p:txBody>
      </p:sp>
      <p:pic>
        <p:nvPicPr>
          <p:cNvPr id="48" name="Рисунок 47" descr="img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428604"/>
            <a:ext cx="2714617" cy="2035963"/>
          </a:xfrm>
          <a:prstGeom prst="rect">
            <a:avLst/>
          </a:prstGeom>
        </p:spPr>
      </p:pic>
      <p:sp>
        <p:nvSpPr>
          <p:cNvPr id="49" name="Овал 48"/>
          <p:cNvSpPr/>
          <p:nvPr/>
        </p:nvSpPr>
        <p:spPr>
          <a:xfrm>
            <a:off x="1214414" y="1000108"/>
            <a:ext cx="571504" cy="557210"/>
          </a:xfrm>
          <a:prstGeom prst="ellips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Arial Black" pitchFamily="34" charset="0"/>
              </a:rPr>
              <a:t>7</a:t>
            </a:r>
            <a:endParaRPr lang="ru-RU" sz="3600" b="1" dirty="0">
              <a:solidFill>
                <a:srgbClr val="0000FF"/>
              </a:solidFill>
              <a:latin typeface="Arial Black" pitchFamily="34" charset="0"/>
            </a:endParaRPr>
          </a:p>
        </p:txBody>
      </p:sp>
      <p:pic>
        <p:nvPicPr>
          <p:cNvPr id="50" name="Рисунок 49" descr="img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00364" y="428604"/>
            <a:ext cx="2714617" cy="2035963"/>
          </a:xfrm>
          <a:prstGeom prst="rect">
            <a:avLst/>
          </a:prstGeom>
        </p:spPr>
      </p:pic>
      <p:pic>
        <p:nvPicPr>
          <p:cNvPr id="51" name="Рисунок 50" descr="img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428604"/>
            <a:ext cx="2714617" cy="2035963"/>
          </a:xfrm>
          <a:prstGeom prst="rect">
            <a:avLst/>
          </a:prstGeom>
        </p:spPr>
      </p:pic>
      <p:sp>
        <p:nvSpPr>
          <p:cNvPr id="53" name="Овал 52"/>
          <p:cNvSpPr/>
          <p:nvPr/>
        </p:nvSpPr>
        <p:spPr>
          <a:xfrm>
            <a:off x="4000496" y="928670"/>
            <a:ext cx="571504" cy="557210"/>
          </a:xfrm>
          <a:prstGeom prst="ellips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Arial Black" pitchFamily="34" charset="0"/>
              </a:rPr>
              <a:t>9</a:t>
            </a:r>
            <a:endParaRPr lang="ru-RU" sz="3600" b="1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7215206" y="1000108"/>
            <a:ext cx="571504" cy="557210"/>
          </a:xfrm>
          <a:prstGeom prst="ellips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Arial Black" pitchFamily="34" charset="0"/>
              </a:rPr>
              <a:t>8</a:t>
            </a:r>
            <a:endParaRPr lang="ru-RU" sz="3600" b="1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52" name="Номер слайда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750F-3BEC-48DF-9AC2-FFC4119E655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1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1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1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1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4" grpId="0" animBg="1"/>
      <p:bldP spid="81967" grpId="0" animBg="1"/>
      <p:bldP spid="81968" grpId="0" animBg="1"/>
      <p:bldP spid="81969" grpId="0" animBg="1"/>
      <p:bldP spid="81970" grpId="0" animBg="1"/>
      <p:bldP spid="81971" grpId="0" animBg="1"/>
      <p:bldP spid="81972" grpId="0" animBg="1"/>
      <p:bldP spid="81973" grpId="0" animBg="1"/>
      <p:bldP spid="8197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750F-3BEC-48DF-9AC2-FFC4119E6553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2357430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357430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2357430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2357430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2357430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2357430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2357430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3000372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3000372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3000372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571604" y="3000372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928794" y="3000372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285984" y="3000372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42844" y="3000372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286380" y="2357430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643570" y="2357430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000760" y="2357430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357950" y="2357430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715140" y="2357430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072330" y="2357430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429520" y="2357430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786710" y="2357430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8143900" y="2357430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357818" y="3000372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715008" y="3000372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072198" y="3000372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429388" y="3000372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786578" y="3000372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143768" y="3000372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500958" y="3000372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858148" y="3000372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8215338" y="3000372"/>
            <a:ext cx="357190" cy="428628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142844" y="2428868"/>
            <a:ext cx="357190" cy="357190"/>
          </a:xfrm>
          <a:prstGeom prst="ellipse">
            <a:avLst/>
          </a:prstGeom>
          <a:solidFill>
            <a:srgbClr val="0033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500034" y="2428868"/>
            <a:ext cx="357190" cy="357190"/>
          </a:xfrm>
          <a:prstGeom prst="ellipse">
            <a:avLst/>
          </a:prstGeom>
          <a:solidFill>
            <a:srgbClr val="0033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286380" y="2428868"/>
            <a:ext cx="357190" cy="357190"/>
          </a:xfrm>
          <a:prstGeom prst="ellipse">
            <a:avLst/>
          </a:prstGeom>
          <a:solidFill>
            <a:srgbClr val="0033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857224" y="2428868"/>
            <a:ext cx="357190" cy="357190"/>
          </a:xfrm>
          <a:prstGeom prst="ellipse">
            <a:avLst/>
          </a:prstGeom>
          <a:solidFill>
            <a:srgbClr val="0033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1214414" y="2428868"/>
            <a:ext cx="357190" cy="357190"/>
          </a:xfrm>
          <a:prstGeom prst="ellipse">
            <a:avLst/>
          </a:prstGeom>
          <a:solidFill>
            <a:srgbClr val="0033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1571604" y="2428868"/>
            <a:ext cx="357190" cy="357190"/>
          </a:xfrm>
          <a:prstGeom prst="ellipse">
            <a:avLst/>
          </a:prstGeom>
          <a:solidFill>
            <a:srgbClr val="0033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1928794" y="2428868"/>
            <a:ext cx="357190" cy="357190"/>
          </a:xfrm>
          <a:prstGeom prst="ellipse">
            <a:avLst/>
          </a:prstGeom>
          <a:solidFill>
            <a:srgbClr val="0033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2285984" y="2428868"/>
            <a:ext cx="357190" cy="357190"/>
          </a:xfrm>
          <a:prstGeom prst="ellipse">
            <a:avLst/>
          </a:prstGeom>
          <a:solidFill>
            <a:srgbClr val="0033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5643570" y="2428868"/>
            <a:ext cx="357190" cy="357190"/>
          </a:xfrm>
          <a:prstGeom prst="ellipse">
            <a:avLst/>
          </a:prstGeom>
          <a:solidFill>
            <a:srgbClr val="0033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6000760" y="2428868"/>
            <a:ext cx="357190" cy="357190"/>
          </a:xfrm>
          <a:prstGeom prst="ellipse">
            <a:avLst/>
          </a:prstGeom>
          <a:solidFill>
            <a:srgbClr val="0033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6357950" y="2428868"/>
            <a:ext cx="357190" cy="357190"/>
          </a:xfrm>
          <a:prstGeom prst="ellipse">
            <a:avLst/>
          </a:prstGeom>
          <a:solidFill>
            <a:srgbClr val="0033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6715140" y="2428868"/>
            <a:ext cx="357190" cy="357190"/>
          </a:xfrm>
          <a:prstGeom prst="ellipse">
            <a:avLst/>
          </a:prstGeom>
          <a:solidFill>
            <a:srgbClr val="0033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7072330" y="2428868"/>
            <a:ext cx="357190" cy="357190"/>
          </a:xfrm>
          <a:prstGeom prst="ellipse">
            <a:avLst/>
          </a:prstGeom>
          <a:solidFill>
            <a:srgbClr val="0033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7429520" y="2428868"/>
            <a:ext cx="357190" cy="357190"/>
          </a:xfrm>
          <a:prstGeom prst="ellipse">
            <a:avLst/>
          </a:prstGeom>
          <a:solidFill>
            <a:srgbClr val="0033C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1928794" y="3000372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2" name="Овал 51"/>
          <p:cNvSpPr/>
          <p:nvPr/>
        </p:nvSpPr>
        <p:spPr>
          <a:xfrm>
            <a:off x="1571604" y="3000372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1214414" y="3000372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857224" y="3000372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500034" y="3000372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6" name="Овал 55"/>
          <p:cNvSpPr/>
          <p:nvPr/>
        </p:nvSpPr>
        <p:spPr>
          <a:xfrm>
            <a:off x="142844" y="3000372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7" name="Овал 56"/>
          <p:cNvSpPr/>
          <p:nvPr/>
        </p:nvSpPr>
        <p:spPr>
          <a:xfrm>
            <a:off x="2285984" y="3000372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8215338" y="3000372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7858148" y="3000372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0" name="Овал 59"/>
          <p:cNvSpPr/>
          <p:nvPr/>
        </p:nvSpPr>
        <p:spPr>
          <a:xfrm>
            <a:off x="7500958" y="3000372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1" name="Овал 60"/>
          <p:cNvSpPr/>
          <p:nvPr/>
        </p:nvSpPr>
        <p:spPr>
          <a:xfrm>
            <a:off x="7143768" y="3000372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2" name="Овал 61"/>
          <p:cNvSpPr/>
          <p:nvPr/>
        </p:nvSpPr>
        <p:spPr>
          <a:xfrm>
            <a:off x="6786578" y="3000372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3" name="Овал 62"/>
          <p:cNvSpPr/>
          <p:nvPr/>
        </p:nvSpPr>
        <p:spPr>
          <a:xfrm>
            <a:off x="6429388" y="3000372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4" name="Овал 63"/>
          <p:cNvSpPr/>
          <p:nvPr/>
        </p:nvSpPr>
        <p:spPr>
          <a:xfrm>
            <a:off x="6072198" y="3000372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5" name="Овал 64"/>
          <p:cNvSpPr/>
          <p:nvPr/>
        </p:nvSpPr>
        <p:spPr>
          <a:xfrm>
            <a:off x="5715008" y="3000372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6" name="Овал 65"/>
          <p:cNvSpPr/>
          <p:nvPr/>
        </p:nvSpPr>
        <p:spPr>
          <a:xfrm>
            <a:off x="5357818" y="3000372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 rot="5400000">
            <a:off x="1679555" y="4536289"/>
            <a:ext cx="4214048" cy="794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image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142844" y="1571612"/>
            <a:ext cx="668578" cy="677864"/>
          </a:xfrm>
          <a:prstGeom prst="rect">
            <a:avLst/>
          </a:prstGeom>
          <a:noFill/>
        </p:spPr>
      </p:pic>
      <p:pic>
        <p:nvPicPr>
          <p:cNvPr id="70" name="Picture 2" descr="image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1142976" y="1571612"/>
            <a:ext cx="668578" cy="677864"/>
          </a:xfrm>
          <a:prstGeom prst="rect">
            <a:avLst/>
          </a:prstGeom>
          <a:noFill/>
        </p:spPr>
      </p:pic>
      <p:pic>
        <p:nvPicPr>
          <p:cNvPr id="71" name="Picture 2" descr="image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2214546" y="1571612"/>
            <a:ext cx="668578" cy="677864"/>
          </a:xfrm>
          <a:prstGeom prst="rect">
            <a:avLst/>
          </a:prstGeom>
          <a:noFill/>
        </p:spPr>
      </p:pic>
      <p:pic>
        <p:nvPicPr>
          <p:cNvPr id="72" name="Picture 2" descr="image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3143240" y="1571612"/>
            <a:ext cx="668578" cy="677864"/>
          </a:xfrm>
          <a:prstGeom prst="rect">
            <a:avLst/>
          </a:prstGeom>
          <a:noFill/>
        </p:spPr>
      </p:pic>
      <p:pic>
        <p:nvPicPr>
          <p:cNvPr id="73" name="Picture 2" descr="image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4286248" y="1571612"/>
            <a:ext cx="668578" cy="677864"/>
          </a:xfrm>
          <a:prstGeom prst="rect">
            <a:avLst/>
          </a:prstGeom>
          <a:noFill/>
        </p:spPr>
      </p:pic>
      <p:pic>
        <p:nvPicPr>
          <p:cNvPr id="74" name="Picture 2" descr="image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5286380" y="1571612"/>
            <a:ext cx="668578" cy="677864"/>
          </a:xfrm>
          <a:prstGeom prst="rect">
            <a:avLst/>
          </a:prstGeom>
          <a:noFill/>
        </p:spPr>
      </p:pic>
      <p:pic>
        <p:nvPicPr>
          <p:cNvPr id="75" name="Picture 2" descr="image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6357950" y="1571612"/>
            <a:ext cx="668578" cy="677864"/>
          </a:xfrm>
          <a:prstGeom prst="rect">
            <a:avLst/>
          </a:prstGeom>
          <a:noFill/>
        </p:spPr>
      </p:pic>
      <p:pic>
        <p:nvPicPr>
          <p:cNvPr id="76" name="Picture 2" descr="image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7286644" y="1500174"/>
            <a:ext cx="668578" cy="677864"/>
          </a:xfrm>
          <a:prstGeom prst="rect">
            <a:avLst/>
          </a:prstGeom>
          <a:noFill/>
        </p:spPr>
      </p:pic>
      <p:pic>
        <p:nvPicPr>
          <p:cNvPr id="77" name="Picture 2" descr="image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8215338" y="1571612"/>
            <a:ext cx="668578" cy="677864"/>
          </a:xfrm>
          <a:prstGeom prst="rect">
            <a:avLst/>
          </a:prstGeom>
          <a:noFill/>
        </p:spPr>
      </p:pic>
      <p:pic>
        <p:nvPicPr>
          <p:cNvPr id="80" name="Рисунок 79" descr="depositphotos_32315359-stock-illustration-vector-porcelain-tea-cup-an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642918"/>
            <a:ext cx="1071555" cy="1071555"/>
          </a:xfrm>
          <a:prstGeom prst="rect">
            <a:avLst/>
          </a:prstGeom>
        </p:spPr>
      </p:pic>
      <p:pic>
        <p:nvPicPr>
          <p:cNvPr id="81" name="Рисунок 80" descr="depositphotos_32315359-stock-illustration-vector-porcelain-tea-cup-an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642918"/>
            <a:ext cx="1071555" cy="1071555"/>
          </a:xfrm>
          <a:prstGeom prst="rect">
            <a:avLst/>
          </a:prstGeom>
        </p:spPr>
      </p:pic>
      <p:pic>
        <p:nvPicPr>
          <p:cNvPr id="82" name="Рисунок 81" descr="depositphotos_32315359-stock-illustration-vector-porcelain-tea-cup-an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00364" y="642918"/>
            <a:ext cx="1071555" cy="1071555"/>
          </a:xfrm>
          <a:prstGeom prst="rect">
            <a:avLst/>
          </a:prstGeom>
        </p:spPr>
      </p:pic>
      <p:pic>
        <p:nvPicPr>
          <p:cNvPr id="83" name="Рисунок 82" descr="depositphotos_32315359-stock-illustration-vector-porcelain-tea-cup-an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642918"/>
            <a:ext cx="1071555" cy="1071555"/>
          </a:xfrm>
          <a:prstGeom prst="rect">
            <a:avLst/>
          </a:prstGeom>
        </p:spPr>
      </p:pic>
      <p:pic>
        <p:nvPicPr>
          <p:cNvPr id="84" name="Рисунок 83" descr="depositphotos_32315359-stock-illustration-vector-porcelain-tea-cup-an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1934" y="642918"/>
            <a:ext cx="1071555" cy="1071555"/>
          </a:xfrm>
          <a:prstGeom prst="rect">
            <a:avLst/>
          </a:prstGeom>
        </p:spPr>
      </p:pic>
      <p:pic>
        <p:nvPicPr>
          <p:cNvPr id="85" name="Рисунок 84" descr="depositphotos_32315359-stock-illustration-vector-porcelain-tea-cup-an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3504" y="642918"/>
            <a:ext cx="1071555" cy="1071555"/>
          </a:xfrm>
          <a:prstGeom prst="rect">
            <a:avLst/>
          </a:prstGeom>
        </p:spPr>
      </p:pic>
      <p:pic>
        <p:nvPicPr>
          <p:cNvPr id="86" name="Рисунок 85" descr="depositphotos_32315359-stock-illustration-vector-porcelain-tea-cup-an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3636" y="642918"/>
            <a:ext cx="1071555" cy="1071555"/>
          </a:xfrm>
          <a:prstGeom prst="rect">
            <a:avLst/>
          </a:prstGeom>
        </p:spPr>
      </p:pic>
      <p:sp>
        <p:nvSpPr>
          <p:cNvPr id="87" name="Прямоугольник 86"/>
          <p:cNvSpPr/>
          <p:nvPr/>
        </p:nvSpPr>
        <p:spPr>
          <a:xfrm>
            <a:off x="285720" y="0"/>
            <a:ext cx="8858281" cy="15081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Объясни по рисунку, как составлены каждая схема и каждое равенство</a:t>
            </a:r>
          </a:p>
          <a:p>
            <a:pPr algn="ctr"/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357158" y="3643314"/>
            <a:ext cx="285752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Столько же.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Сколько ... ?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 = 7</a:t>
            </a:r>
          </a:p>
          <a:p>
            <a:pPr algn="ctr"/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4071934" y="3500437"/>
            <a:ext cx="507206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2 больше, или столько же и ещё 2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Сколько ... ?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 + 2 = □</a:t>
            </a:r>
          </a:p>
          <a:p>
            <a:pPr algn="ctr"/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6" name="Picture 4" descr="гр87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6F5FA"/>
              </a:clrFrom>
              <a:clrTo>
                <a:srgbClr val="F6F5FA">
                  <a:alpha val="0"/>
                </a:srgbClr>
              </a:clrTo>
            </a:clrChange>
            <a:lum bright="-10000" contrast="30000"/>
          </a:blip>
          <a:srcRect l="44632" t="45041" r="470" b="47026"/>
          <a:stretch>
            <a:fillRect/>
          </a:stretch>
        </p:blipFill>
        <p:spPr bwMode="auto">
          <a:xfrm>
            <a:off x="214282" y="1071546"/>
            <a:ext cx="8382329" cy="1770232"/>
          </a:xfrm>
          <a:prstGeom prst="rect">
            <a:avLst/>
          </a:prstGeom>
          <a:noFill/>
        </p:spPr>
      </p:pic>
      <p:sp>
        <p:nvSpPr>
          <p:cNvPr id="84997" name="Rectangle 5"/>
          <p:cNvSpPr>
            <a:spLocks noGrp="1" noChangeArrowheads="1"/>
          </p:cNvSpPr>
          <p:nvPr>
            <p:ph type="title"/>
          </p:nvPr>
        </p:nvSpPr>
        <p:spPr>
          <a:xfrm>
            <a:off x="3227388" y="0"/>
            <a:ext cx="2652712" cy="1143000"/>
          </a:xfrm>
        </p:spPr>
        <p:txBody>
          <a:bodyPr>
            <a:normAutofit/>
          </a:bodyPr>
          <a:lstStyle/>
          <a:p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21429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85720" y="2000240"/>
            <a:ext cx="1571636" cy="1588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857224" y="3143248"/>
            <a:ext cx="2143140" cy="1588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000232" y="3071810"/>
            <a:ext cx="685804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Сколько значков у Кати?</a:t>
            </a:r>
            <a:endParaRPr lang="ru-RU" sz="40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357422" y="4143380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857356" y="4143380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1357290" y="4143380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857224" y="4143380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57158" y="4143380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85720" y="4714884"/>
            <a:ext cx="357190" cy="357190"/>
          </a:xfrm>
          <a:prstGeom prst="ellipse">
            <a:avLst/>
          </a:prstGeom>
          <a:solidFill>
            <a:srgbClr val="00B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785786" y="4714884"/>
            <a:ext cx="357190" cy="357190"/>
          </a:xfrm>
          <a:prstGeom prst="ellipse">
            <a:avLst/>
          </a:prstGeom>
          <a:solidFill>
            <a:srgbClr val="00B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214414" y="4714884"/>
            <a:ext cx="357190" cy="357190"/>
          </a:xfrm>
          <a:prstGeom prst="ellipse">
            <a:avLst/>
          </a:prstGeom>
          <a:solidFill>
            <a:srgbClr val="00B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785918" y="4714884"/>
            <a:ext cx="357190" cy="357190"/>
          </a:xfrm>
          <a:prstGeom prst="ellipse">
            <a:avLst/>
          </a:prstGeom>
          <a:solidFill>
            <a:srgbClr val="00B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2357422" y="4714884"/>
            <a:ext cx="357190" cy="357190"/>
          </a:xfrm>
          <a:prstGeom prst="ellipse">
            <a:avLst/>
          </a:prstGeom>
          <a:solidFill>
            <a:srgbClr val="00B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571868" y="4714884"/>
            <a:ext cx="357190" cy="357190"/>
          </a:xfrm>
          <a:prstGeom prst="ellipse">
            <a:avLst/>
          </a:prstGeom>
          <a:solidFill>
            <a:srgbClr val="00B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3000364" y="4714884"/>
            <a:ext cx="357190" cy="357190"/>
          </a:xfrm>
          <a:prstGeom prst="ellipse">
            <a:avLst/>
          </a:prstGeom>
          <a:solidFill>
            <a:srgbClr val="00B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14348" y="5143512"/>
            <a:ext cx="167545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5+3=7</a:t>
            </a:r>
            <a:endParaRPr lang="ru-RU" sz="44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57158" y="5857892"/>
            <a:ext cx="53489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Ответ: у Кати 8 значков</a:t>
            </a:r>
            <a:endParaRPr lang="ru-RU" sz="4000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57158" y="2571744"/>
            <a:ext cx="79433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 у Кати на 3 значка больше. Сколько…?</a:t>
            </a:r>
            <a:endParaRPr lang="ru-RU" sz="3200" b="1" cap="none" spc="0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4143372" y="4714884"/>
            <a:ext cx="357190" cy="357190"/>
          </a:xfrm>
          <a:prstGeom prst="ellipse">
            <a:avLst/>
          </a:prstGeom>
          <a:solidFill>
            <a:srgbClr val="00B05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7750F-3BEC-48DF-9AC2-FFC4119E655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500313" y="0"/>
            <a:ext cx="6124575" cy="1331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lnSpc>
                <a:spcPct val="118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ru-RU" sz="4000" b="1" dirty="0">
                <a:solidFill>
                  <a:srgbClr val="C00000"/>
                </a:solidFill>
                <a:latin typeface="Georgia" pitchFamily="18" charset="0"/>
              </a:rPr>
              <a:t>Как чувствовали себя на уроке</a:t>
            </a:r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73224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>
                <a:solidFill>
                  <a:srgbClr val="000000"/>
                </a:solidFill>
              </a:rPr>
              <a:t> 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i="1">
                <a:solidFill>
                  <a:srgbClr val="000000"/>
                </a:solidFill>
              </a:rPr>
              <a:t>                     </a:t>
            </a:r>
          </a:p>
        </p:txBody>
      </p:sp>
      <p:sp>
        <p:nvSpPr>
          <p:cNvPr id="9220" name="Line 3"/>
          <p:cNvSpPr>
            <a:spLocks noChangeShapeType="1"/>
          </p:cNvSpPr>
          <p:nvPr/>
        </p:nvSpPr>
        <p:spPr bwMode="auto">
          <a:xfrm>
            <a:off x="395288" y="5013325"/>
            <a:ext cx="2376487" cy="1588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1" name="Line 4"/>
          <p:cNvSpPr>
            <a:spLocks noChangeShapeType="1"/>
          </p:cNvSpPr>
          <p:nvPr/>
        </p:nvSpPr>
        <p:spPr bwMode="auto">
          <a:xfrm flipV="1">
            <a:off x="2700338" y="4148138"/>
            <a:ext cx="1587" cy="86677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2" name="Line 5"/>
          <p:cNvSpPr>
            <a:spLocks noChangeShapeType="1"/>
          </p:cNvSpPr>
          <p:nvPr/>
        </p:nvSpPr>
        <p:spPr bwMode="auto">
          <a:xfrm>
            <a:off x="2700338" y="4076700"/>
            <a:ext cx="3167062" cy="1588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3" name="Line 6"/>
          <p:cNvSpPr>
            <a:spLocks noChangeShapeType="1"/>
          </p:cNvSpPr>
          <p:nvPr/>
        </p:nvSpPr>
        <p:spPr bwMode="auto">
          <a:xfrm flipV="1">
            <a:off x="5867400" y="3140075"/>
            <a:ext cx="1588" cy="86677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4" name="Line 7"/>
          <p:cNvSpPr>
            <a:spLocks noChangeShapeType="1"/>
          </p:cNvSpPr>
          <p:nvPr/>
        </p:nvSpPr>
        <p:spPr bwMode="auto">
          <a:xfrm>
            <a:off x="5867400" y="3068638"/>
            <a:ext cx="2376488" cy="1587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6378575" y="2428875"/>
            <a:ext cx="1738313" cy="688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18000"/>
              </a:lnSpc>
              <a:tabLst>
                <a:tab pos="723900" algn="l"/>
                <a:tab pos="1447800" algn="l"/>
              </a:tabLst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Хорошо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357438" y="3500438"/>
            <a:ext cx="3627437" cy="512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55584" rIns="90000" bIns="45000"/>
          <a:lstStyle/>
          <a:p>
            <a:pPr>
              <a:lnSpc>
                <a:spcPct val="97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Были затруднения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611188" y="4508500"/>
            <a:ext cx="1871662" cy="512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55584" rIns="90000" bIns="45000"/>
          <a:lstStyle/>
          <a:p>
            <a:pPr>
              <a:lnSpc>
                <a:spcPct val="97000"/>
              </a:lnSpc>
              <a:tabLst>
                <a:tab pos="723900" algn="l"/>
                <a:tab pos="1447800" algn="l"/>
              </a:tabLst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Трудно</a:t>
            </a:r>
          </a:p>
        </p:txBody>
      </p:sp>
      <p:sp>
        <p:nvSpPr>
          <p:cNvPr id="13" name="Овал 12"/>
          <p:cNvSpPr/>
          <p:nvPr/>
        </p:nvSpPr>
        <p:spPr>
          <a:xfrm>
            <a:off x="7858125" y="1785938"/>
            <a:ext cx="1143000" cy="996950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571875" y="2571750"/>
            <a:ext cx="1071563" cy="925513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71500" y="3643313"/>
            <a:ext cx="1000125" cy="8540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500" fill="hold"/>
                                        <p:tgtEl>
                                          <p:spTgt spid="5121"/>
                                        </p:tgtEl>
                                      </p:cBhvr>
                                      <p:to>
                                        <p:boolVal val="0"/>
                                      </p:to>
                                    </p:set>
                                    <p:set>
                                      <p:cBhvr additive="repl">
                                        <p:cTn id="7" dur="500" fill="hold"/>
                                        <p:tgtEl>
                                          <p:spTgt spid="5121"/>
                                        </p:tgtEl>
                                      </p:cBhvr>
                                      <p:to>
                                        <p:boolVal val="0"/>
                                      </p:to>
                                    </p:set>
                                    <p:set>
                                      <p:cBhvr additive="repl">
                                        <p:cTn id="8" dur="500" fill="hold"/>
                                        <p:tgtEl>
                                          <p:spTgt spid="5121"/>
                                        </p:tgtEl>
                                      </p:cBhvr>
                                      <p:to>
                                        <p:boolVal val="0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340</TotalTime>
  <Words>165</Words>
  <Application>Microsoft Office PowerPoint</Application>
  <PresentationFormat>Экран (4:3)</PresentationFormat>
  <Paragraphs>66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ВОТ ТАК ПРАВИЛЬНО!</vt:lpstr>
      <vt:lpstr>Слайд 4</vt:lpstr>
      <vt:lpstr>Слайд 5</vt:lpstr>
      <vt:lpstr>Слайд 6</vt:lpstr>
      <vt:lpstr>Слайд 7</vt:lpstr>
      <vt:lpstr>Слайд 8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Пользователь</cp:lastModifiedBy>
  <cp:revision>40</cp:revision>
  <dcterms:created xsi:type="dcterms:W3CDTF">2012-11-14T15:18:01Z</dcterms:created>
  <dcterms:modified xsi:type="dcterms:W3CDTF">2018-01-08T18:45:55Z</dcterms:modified>
</cp:coreProperties>
</file>