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notesMasterIdLst>
    <p:notesMasterId r:id="rId20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FF6600"/>
    <a:srgbClr val="FF0066"/>
    <a:srgbClr val="EE8E00"/>
    <a:srgbClr val="FFFF99"/>
    <a:srgbClr val="8A0000"/>
    <a:srgbClr val="00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343" autoAdjust="0"/>
  </p:normalViewPr>
  <p:slideViewPr>
    <p:cSldViewPr>
      <p:cViewPr varScale="1">
        <p:scale>
          <a:sx n="104" d="100"/>
          <a:sy n="104" d="100"/>
        </p:scale>
        <p:origin x="-17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A9A841-1C5C-46E3-B269-610696373F3E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749A32-73BA-47D8-AE7C-2F5D41EFF9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11758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11353-110B-46EF-96F4-4798997EDF14}" type="datetime1">
              <a:rPr lang="es-ES" smtClean="0"/>
              <a:t>09/01/2018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Учитель информатики - Румянцев Е.В.</a:t>
            </a:r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CB786-D60F-48A9-A4BA-D722AEEAD76E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0AE7F-A68A-4CF4-9CE7-D1AAE40BE118}" type="datetime1">
              <a:rPr lang="es-ES" smtClean="0"/>
              <a:t>09/01/2018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Учитель информатики - Румянцев Е.В.</a:t>
            </a:r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CB786-D60F-48A9-A4BA-D722AEEAD7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670BD-422B-41E8-B504-A5435E8FD1C4}" type="datetime1">
              <a:rPr lang="es-ES" smtClean="0"/>
              <a:t>09/01/2018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Учитель информатики - Румянцев Е.В.</a:t>
            </a:r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CB786-D60F-48A9-A4BA-D722AEEAD7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ln>
            <a:noFill/>
          </a:ln>
          <a:effectLst/>
          <a:scene3d>
            <a:camera prst="perspectiveFront"/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>
            <a:scene3d>
              <a:camera prst="perspectiveFront"/>
              <a:lightRig rig="brightRoom" dir="t"/>
            </a:scene3d>
            <a:sp3d extrusionH="57150"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>
            <a:lvl1pPr>
              <a:defRPr sz="3600" b="1" cap="none" spc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chemeClr val="bg1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3500" dist="50800" dir="16200000">
                    <a:prstClr val="black"/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>
            <a:lvl1pPr algn="just">
              <a:defRPr sz="2700">
                <a:ln w="3175">
                  <a:solidFill>
                    <a:sysClr val="windowText" lastClr="000000"/>
                  </a:solidFill>
                </a:ln>
                <a:solidFill>
                  <a:srgbClr val="FF9900"/>
                </a:solidFill>
                <a:effectLst>
                  <a:outerShdw blurRad="50800" dist="38100" dir="18900000" algn="bl" rotWithShape="0">
                    <a:prstClr val="black"/>
                  </a:outerShdw>
                </a:effectLst>
              </a:defRPr>
            </a:lvl1pPr>
            <a:lvl2pPr algn="just">
              <a:defRPr sz="2500">
                <a:ln w="3175">
                  <a:solidFill>
                    <a:sysClr val="windowText" lastClr="000000"/>
                  </a:solidFill>
                </a:ln>
                <a:solidFill>
                  <a:srgbClr val="FF9900"/>
                </a:solidFill>
                <a:effectLst>
                  <a:outerShdw blurRad="50800" dist="38100" dir="18900000" algn="bl" rotWithShape="0">
                    <a:prstClr val="black"/>
                  </a:outerShdw>
                </a:effectLst>
              </a:defRPr>
            </a:lvl2pPr>
            <a:lvl3pPr algn="just">
              <a:defRPr>
                <a:ln w="3175">
                  <a:solidFill>
                    <a:sysClr val="windowText" lastClr="000000"/>
                  </a:solidFill>
                </a:ln>
                <a:solidFill>
                  <a:srgbClr val="FF9900"/>
                </a:solidFill>
                <a:effectLst>
                  <a:outerShdw blurRad="50800" dist="38100" dir="18900000" algn="bl" rotWithShape="0">
                    <a:prstClr val="black"/>
                  </a:outerShdw>
                </a:effectLst>
              </a:defRPr>
            </a:lvl3pPr>
            <a:lvl4pPr algn="just">
              <a:defRPr>
                <a:ln w="3175">
                  <a:solidFill>
                    <a:sysClr val="windowText" lastClr="000000"/>
                  </a:solidFill>
                </a:ln>
                <a:solidFill>
                  <a:srgbClr val="FF9900"/>
                </a:solidFill>
                <a:effectLst>
                  <a:outerShdw blurRad="50800" dist="38100" dir="18900000" algn="bl" rotWithShape="0">
                    <a:prstClr val="black"/>
                  </a:outerShdw>
                </a:effectLst>
              </a:defRPr>
            </a:lvl4pPr>
            <a:lvl5pPr algn="just">
              <a:defRPr>
                <a:ln w="3175">
                  <a:solidFill>
                    <a:sysClr val="windowText" lastClr="000000"/>
                  </a:solidFill>
                </a:ln>
                <a:solidFill>
                  <a:srgbClr val="FF9900"/>
                </a:solidFill>
                <a:effectLst>
                  <a:outerShdw blurRad="50800" dist="38100" dir="18900000" algn="bl" rotWithShape="0">
                    <a:prstClr val="black"/>
                  </a:outerShdw>
                </a:effectLst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E2956-0E1E-49F2-BF3F-6882A2008786}" type="datetime1">
              <a:rPr lang="es-ES" smtClean="0"/>
              <a:t>09/01/2018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Учитель информатики - Румянцев Е.В.</a:t>
            </a:r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CB786-D60F-48A9-A4BA-D722AEEAD7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1EAE0-AD95-45B8-8BF3-1538A468EBB7}" type="datetime1">
              <a:rPr lang="es-ES" smtClean="0"/>
              <a:t>09/01/2018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Учитель информатики - Румянцев Е.В.</a:t>
            </a:r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CB786-D60F-48A9-A4BA-D722AEEAD7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BF87A-9ECE-4CDF-AA5C-74434074F1BD}" type="datetime1">
              <a:rPr lang="es-ES" smtClean="0"/>
              <a:t>09/01/2018</a:t>
            </a:fld>
            <a:endParaRPr lang="ru-RU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Учитель информатики - Румянцев Е.В.</a:t>
            </a:r>
            <a:endParaRPr lang="ru-RU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CB786-D60F-48A9-A4BA-D722AEEAD7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D2A75-8AA9-4ACF-BBFB-39596B5A4EC0}" type="datetime1">
              <a:rPr lang="es-ES" smtClean="0"/>
              <a:t>09/01/2018</a:t>
            </a:fld>
            <a:endParaRPr lang="ru-RU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Учитель информатики - Румянцев Е.В.</a:t>
            </a:r>
            <a:endParaRPr lang="ru-RU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CB786-D60F-48A9-A4BA-D722AEEAD7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278FC-03C6-47CB-98F1-EFFE9D723CEA}" type="datetime1">
              <a:rPr lang="es-ES" smtClean="0"/>
              <a:t>09/01/2018</a:t>
            </a:fld>
            <a:endParaRPr lang="ru-RU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Учитель информатики - Румянцев Е.В.</a:t>
            </a:r>
            <a:endParaRPr lang="ru-RU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CB786-D60F-48A9-A4BA-D722AEEAD7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A383C-B543-4836-B984-A1A622982B21}" type="datetime1">
              <a:rPr lang="es-ES" smtClean="0"/>
              <a:t>09/01/2018</a:t>
            </a:fld>
            <a:endParaRPr lang="ru-RU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Учитель информатики - Румянцев Е.В.</a:t>
            </a:r>
            <a:endParaRPr lang="ru-RU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CB786-D60F-48A9-A4BA-D722AEEAD7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94905-DB37-4CB5-A3BA-934F6F93A99C}" type="datetime1">
              <a:rPr lang="es-ES" smtClean="0"/>
              <a:t>09/01/2018</a:t>
            </a:fld>
            <a:endParaRPr lang="ru-RU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Учитель информатики - Румянцев Е.В.</a:t>
            </a:r>
            <a:endParaRPr lang="ru-RU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CB786-D60F-48A9-A4BA-D722AEEAD7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26A84-0E95-4EC8-B96B-0E2811EF6621}" type="datetime1">
              <a:rPr lang="es-ES" smtClean="0"/>
              <a:t>09/01/2018</a:t>
            </a:fld>
            <a:endParaRPr lang="ru-RU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Учитель информатики - Румянцев Е.В.</a:t>
            </a:r>
            <a:endParaRPr lang="ru-RU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CB786-D60F-48A9-A4BA-D722AEEAD7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mtClean="0"/>
              <a:t>Haga clic para modificar el estilo de título del patrón</a:t>
            </a:r>
            <a:endParaRPr lang="ru-RU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Haga clic para modificar el estilo de texto del patrón</a:t>
            </a:r>
          </a:p>
          <a:p>
            <a:pPr lvl="1"/>
            <a:r>
              <a:rPr lang="ru-RU" smtClean="0"/>
              <a:t>Segundo nivel</a:t>
            </a:r>
          </a:p>
          <a:p>
            <a:pPr lvl="2"/>
            <a:r>
              <a:rPr lang="ru-RU" smtClean="0"/>
              <a:t>Tercer nivel</a:t>
            </a:r>
          </a:p>
          <a:p>
            <a:pPr lvl="3"/>
            <a:r>
              <a:rPr lang="ru-RU" smtClean="0"/>
              <a:t>Cuarto nivel</a:t>
            </a:r>
          </a:p>
          <a:p>
            <a:pPr lvl="4"/>
            <a:r>
              <a:rPr lang="ru-RU" smtClean="0"/>
              <a:t>Quinto nivel</a:t>
            </a:r>
            <a:endParaRPr lang="ru-RU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5B45F5-37B8-4D52-A37D-737FA4374DB1}" type="datetime1">
              <a:rPr lang="es-ES" smtClean="0"/>
              <a:t>09/01/2018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Учитель информатики - Румянцев Е.В.</a:t>
            </a:r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6CB786-D60F-48A9-A4BA-D722AEEAD76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000" b="1" kern="1200" cap="all" spc="0">
          <a:ln/>
          <a:solidFill>
            <a:schemeClr val="accent1"/>
          </a:solidFill>
          <a:effectLst>
            <a:outerShdw blurRad="19685" dist="12700" dir="5400000" algn="tl" rotWithShape="0">
              <a:schemeClr val="accent1">
                <a:satMod val="130000"/>
                <a:alpha val="60000"/>
              </a:schemeClr>
            </a:outerShdw>
            <a:reflection blurRad="10000" stA="55000" endPos="48000" dist="500" dir="5400000" sy="-100000" algn="bl" rotWithShape="0"/>
          </a:effectLst>
          <a:latin typeface="Segoe UI" pitchFamily="34" charset="0"/>
          <a:ea typeface="+mj-ea"/>
          <a:cs typeface="Segoe UI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Алгоритмы, структуры алгоритмов, структурное программирование</a:t>
            </a:r>
            <a:endParaRPr lang="es-ES" sz="2800" dirty="0"/>
          </a:p>
        </p:txBody>
      </p:sp>
      <p:grpSp>
        <p:nvGrpSpPr>
          <p:cNvPr id="8" name="Group 13"/>
          <p:cNvGrpSpPr>
            <a:grpSpLocks/>
          </p:cNvGrpSpPr>
          <p:nvPr/>
        </p:nvGrpSpPr>
        <p:grpSpPr bwMode="auto">
          <a:xfrm>
            <a:off x="2711450" y="2408238"/>
            <a:ext cx="5880100" cy="1016000"/>
            <a:chOff x="0" y="0"/>
            <a:chExt cx="3472" cy="601"/>
          </a:xfrm>
        </p:grpSpPr>
        <p:pic>
          <p:nvPicPr>
            <p:cNvPr id="9" name="Picture 14" descr="bar01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472" cy="601"/>
            </a:xfrm>
            <a:prstGeom prst="rect">
              <a:avLst/>
            </a:prstGeom>
            <a:noFill/>
            <a:ln w="9525" cmpd="sng">
              <a:noFill/>
              <a:miter lim="800000"/>
              <a:headEnd/>
              <a:tailEnd/>
            </a:ln>
          </p:spPr>
        </p:pic>
        <p:sp>
          <p:nvSpPr>
            <p:cNvPr id="10" name="AutoShape 15"/>
            <p:cNvSpPr>
              <a:spLocks noChangeArrowheads="1"/>
            </p:cNvSpPr>
            <p:nvPr/>
          </p:nvSpPr>
          <p:spPr bwMode="auto">
            <a:xfrm>
              <a:off x="385" y="89"/>
              <a:ext cx="2228" cy="387"/>
            </a:xfrm>
            <a:prstGeom prst="roundRect">
              <a:avLst>
                <a:gd name="adj" fmla="val 0"/>
              </a:avLst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latinLnBrk="1">
                <a:lnSpc>
                  <a:spcPct val="90000"/>
                </a:lnSpc>
              </a:pPr>
              <a:r>
                <a:rPr lang="es-ES" sz="2600" b="1" i="1" dirty="0" smtClean="0">
                  <a:solidFill>
                    <a:srgbClr val="000066"/>
                  </a:solidFill>
                  <a:latin typeface="HY견고딕" pitchFamily="2" charset="-127"/>
                </a:rPr>
                <a:t> </a:t>
              </a:r>
              <a:r>
                <a:rPr lang="ru-RU" sz="4000" i="1" dirty="0">
                  <a:solidFill>
                    <a:srgbClr val="000066"/>
                  </a:solidFill>
                  <a:latin typeface="HY견고딕" pitchFamily="2" charset="-127"/>
                </a:rPr>
                <a:t>Алгоритмы</a:t>
              </a:r>
              <a:endParaRPr lang="zh-CN" sz="4000" i="1" dirty="0">
                <a:solidFill>
                  <a:srgbClr val="000066"/>
                </a:solidFill>
                <a:latin typeface="HY견고딕" pitchFamily="2" charset="-127"/>
              </a:endParaRPr>
            </a:p>
          </p:txBody>
        </p:sp>
        <p:sp>
          <p:nvSpPr>
            <p:cNvPr id="11" name="AutoShape 16"/>
            <p:cNvSpPr>
              <a:spLocks noChangeArrowheads="1"/>
            </p:cNvSpPr>
            <p:nvPr/>
          </p:nvSpPr>
          <p:spPr bwMode="auto">
            <a:xfrm>
              <a:off x="180" y="100"/>
              <a:ext cx="314" cy="386"/>
            </a:xfrm>
            <a:prstGeom prst="roundRect">
              <a:avLst>
                <a:gd name="adj" fmla="val 0"/>
              </a:avLst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latinLnBrk="1" hangingPunct="1"/>
              <a:endParaRPr lang="es-ES" altLang="ko-KR" sz="3300" b="1" i="1" dirty="0">
                <a:solidFill>
                  <a:srgbClr val="000066"/>
                </a:solidFill>
              </a:endParaRPr>
            </a:p>
          </p:txBody>
        </p:sp>
      </p:grp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3103984" cy="365125"/>
          </a:xfrm>
        </p:spPr>
        <p:txBody>
          <a:bodyPr/>
          <a:lstStyle/>
          <a:p>
            <a:r>
              <a:rPr lang="ru-RU" smtClean="0"/>
              <a:t>Учитель информатики - Румянцев Е.В.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path" presetSubtype="0" accel="50000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0.44097 -1.48148E-6 L -5.55556E-7 -1.48148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21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Следование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23528" y="1600200"/>
            <a:ext cx="4172272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Задача №1</a:t>
            </a:r>
            <a:r>
              <a:rPr lang="ru-RU" dirty="0"/>
              <a:t>. Найдите площадь </a:t>
            </a:r>
            <a:r>
              <a:rPr lang="ru-RU" dirty="0" smtClean="0"/>
              <a:t>треугольника </a:t>
            </a:r>
            <a:r>
              <a:rPr lang="ru-RU" dirty="0"/>
              <a:t>с </a:t>
            </a:r>
            <a:r>
              <a:rPr lang="ru-RU" dirty="0" smtClean="0"/>
              <a:t>основанием A, </a:t>
            </a:r>
            <a:r>
              <a:rPr lang="ru-RU" dirty="0"/>
              <a:t>высотой </a:t>
            </a:r>
            <a:r>
              <a:rPr lang="ru-RU" dirty="0" smtClean="0"/>
              <a:t>Н.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err="1" smtClean="0"/>
              <a:t>алг</a:t>
            </a:r>
            <a:endParaRPr lang="ru-RU" dirty="0" smtClean="0"/>
          </a:p>
          <a:p>
            <a:pPr marL="0" indent="0">
              <a:buNone/>
            </a:pPr>
            <a:r>
              <a:rPr lang="ru-RU" dirty="0" err="1" smtClean="0"/>
              <a:t>нач</a:t>
            </a:r>
            <a:endParaRPr lang="ru-RU" dirty="0" smtClean="0"/>
          </a:p>
          <a:p>
            <a:pPr marL="0" indent="0">
              <a:buNone/>
            </a:pPr>
            <a:r>
              <a:rPr lang="en-US" dirty="0" smtClean="0"/>
              <a:t>S:=(A*H</a:t>
            </a:r>
            <a:r>
              <a:rPr lang="ru-RU" dirty="0" smtClean="0"/>
              <a:t> </a:t>
            </a:r>
            <a:r>
              <a:rPr lang="en-US" dirty="0" smtClean="0"/>
              <a:t>)/2</a:t>
            </a:r>
          </a:p>
          <a:p>
            <a:pPr marL="0" indent="0">
              <a:buNone/>
            </a:pPr>
            <a:r>
              <a:rPr lang="ru-RU" dirty="0" smtClean="0"/>
              <a:t>кон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Учитель информатики - Румянцев Е.В.</a:t>
            </a:r>
            <a:endParaRPr lang="ru-RU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1484784"/>
            <a:ext cx="1485169" cy="447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50691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Ветвление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ru-RU" dirty="0"/>
              <a:t>Ветвление — алгоритмическая альтернатива. </a:t>
            </a:r>
            <a:endParaRPr lang="ru-RU" dirty="0" smtClean="0"/>
          </a:p>
          <a:p>
            <a:pPr algn="just"/>
            <a:r>
              <a:rPr lang="ru-RU" dirty="0" smtClean="0"/>
              <a:t>Управление передаётся </a:t>
            </a:r>
            <a:r>
              <a:rPr lang="ru-RU" dirty="0"/>
              <a:t>одному из двух блоков в зависимости от истинности или ложности условия. </a:t>
            </a:r>
            <a:endParaRPr lang="ru-RU" dirty="0" smtClean="0"/>
          </a:p>
          <a:p>
            <a:pPr algn="just"/>
            <a:r>
              <a:rPr lang="ru-RU" dirty="0" smtClean="0"/>
              <a:t>Затем </a:t>
            </a:r>
            <a:r>
              <a:rPr lang="ru-RU" dirty="0"/>
              <a:t>происходит выход на общее продолжение. 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Учитель информатики - Румянцев Е.В.</a:t>
            </a:r>
            <a:endParaRPr lang="ru-RU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1772816"/>
            <a:ext cx="3849247" cy="20812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90560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Ветвление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если &lt;У1&gt;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то </a:t>
            </a:r>
            <a:r>
              <a:rPr lang="ru-RU" dirty="0"/>
              <a:t>если &lt;</a:t>
            </a:r>
            <a:r>
              <a:rPr lang="ru-RU" dirty="0" smtClean="0"/>
              <a:t>У2&gt; </a:t>
            </a:r>
          </a:p>
          <a:p>
            <a:pPr marL="0" indent="447675">
              <a:buNone/>
            </a:pPr>
            <a:r>
              <a:rPr lang="ru-RU" dirty="0" smtClean="0"/>
              <a:t>то </a:t>
            </a:r>
            <a:r>
              <a:rPr lang="ru-RU" dirty="0"/>
              <a:t>&lt;С1&gt; </a:t>
            </a:r>
            <a:endParaRPr lang="ru-RU" dirty="0" smtClean="0"/>
          </a:p>
          <a:p>
            <a:pPr marL="0" indent="447675">
              <a:buNone/>
            </a:pPr>
            <a:r>
              <a:rPr lang="ru-RU" dirty="0" smtClean="0"/>
              <a:t>все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иначе если &lt;</a:t>
            </a:r>
            <a:r>
              <a:rPr lang="ru-RU" dirty="0" smtClean="0"/>
              <a:t>У3&gt;</a:t>
            </a:r>
          </a:p>
          <a:p>
            <a:pPr marL="0" indent="987425">
              <a:buNone/>
            </a:pPr>
            <a:r>
              <a:rPr lang="ru-RU" dirty="0" smtClean="0"/>
              <a:t>то </a:t>
            </a:r>
            <a:r>
              <a:rPr lang="ru-RU" dirty="0"/>
              <a:t>&lt;С2&gt; </a:t>
            </a:r>
            <a:endParaRPr lang="ru-RU" dirty="0" smtClean="0"/>
          </a:p>
          <a:p>
            <a:pPr marL="0" indent="987425">
              <a:buNone/>
            </a:pPr>
            <a:r>
              <a:rPr lang="ru-RU" dirty="0" smtClean="0"/>
              <a:t>иначе </a:t>
            </a:r>
            <a:r>
              <a:rPr lang="ru-RU" dirty="0"/>
              <a:t>&lt;СЗ&gt; </a:t>
            </a:r>
            <a:endParaRPr lang="ru-RU" dirty="0" smtClean="0"/>
          </a:p>
          <a:p>
            <a:pPr marL="0" indent="987425">
              <a:buNone/>
            </a:pPr>
            <a:r>
              <a:rPr lang="ru-RU" dirty="0" smtClean="0"/>
              <a:t>все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все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Учитель информатики - Румянцев Е.В.</a:t>
            </a:r>
            <a:endParaRPr lang="ru-RU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860032" y="1556792"/>
            <a:ext cx="4045003" cy="2736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48567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Цикл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Цикл — повторение некоторой группы действий по условию</a:t>
            </a:r>
            <a:r>
              <a:rPr lang="ru-RU" dirty="0" smtClean="0"/>
              <a:t>.</a:t>
            </a:r>
          </a:p>
          <a:p>
            <a:r>
              <a:rPr lang="ru-RU" dirty="0" smtClean="0"/>
              <a:t> Различают </a:t>
            </a:r>
            <a:r>
              <a:rPr lang="ru-RU" dirty="0"/>
              <a:t>два типа цикла. Первый — цикл с предусловием: </a:t>
            </a:r>
            <a:r>
              <a:rPr lang="ru-RU" b="1" dirty="0" smtClean="0"/>
              <a:t>цикл-пока.</a:t>
            </a:r>
          </a:p>
          <a:p>
            <a:pPr algn="just"/>
            <a:r>
              <a:rPr lang="ru-RU" dirty="0"/>
              <a:t>Пока условие истинно, выполняется серия, образующая тело </a:t>
            </a:r>
            <a:r>
              <a:rPr lang="ru-RU" dirty="0" smtClean="0"/>
              <a:t>цикла.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Учитель информатики - Румянцев Е.В.</a:t>
            </a:r>
            <a:endParaRPr lang="ru-RU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1772816"/>
            <a:ext cx="3817611" cy="34821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66662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Цикл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Второй тип циклической структуры — цикл с постусловием: </a:t>
            </a:r>
            <a:r>
              <a:rPr lang="ru-RU" b="1" dirty="0" smtClean="0"/>
              <a:t>цикл-до</a:t>
            </a:r>
            <a:r>
              <a:rPr lang="ru-RU" dirty="0" smtClean="0"/>
              <a:t>.</a:t>
            </a:r>
          </a:p>
          <a:p>
            <a:pPr algn="just"/>
            <a:r>
              <a:rPr lang="ru-RU" dirty="0"/>
              <a:t>Здесь тело цикла предшествует условию цикла. Тело цикла повторяет свое выполнение, если условие ложно</a:t>
            </a:r>
            <a:r>
              <a:rPr lang="ru-RU" dirty="0" smtClean="0"/>
              <a:t>.</a:t>
            </a:r>
          </a:p>
          <a:p>
            <a:pPr algn="just"/>
            <a:r>
              <a:rPr lang="ru-RU" dirty="0" smtClean="0"/>
              <a:t> </a:t>
            </a:r>
            <a:r>
              <a:rPr lang="ru-RU" dirty="0"/>
              <a:t>Повторение </a:t>
            </a:r>
            <a:r>
              <a:rPr lang="ru-RU" dirty="0" smtClean="0"/>
              <a:t>прекращается, </a:t>
            </a:r>
            <a:r>
              <a:rPr lang="ru-RU" dirty="0"/>
              <a:t>когда условие становится истинным.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Учитель информатики - Румянцев Е.В.</a:t>
            </a:r>
            <a:endParaRPr lang="ru-RU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lum bright="20000" contrast="-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1700808"/>
            <a:ext cx="4038600" cy="32205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6283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Цикл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124744"/>
            <a:ext cx="4038600" cy="5184576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dirty="0"/>
              <a:t>Если блок, составляющий тело цикла, сам является </a:t>
            </a:r>
            <a:r>
              <a:rPr lang="ru-RU" dirty="0" smtClean="0"/>
              <a:t>циклической </a:t>
            </a:r>
            <a:r>
              <a:rPr lang="ru-RU" dirty="0"/>
              <a:t>структурой, то имеют место вложенные циклы. </a:t>
            </a:r>
            <a:endParaRPr lang="ru-RU" dirty="0" smtClean="0"/>
          </a:p>
          <a:p>
            <a:pPr algn="just"/>
            <a:r>
              <a:rPr lang="ru-RU" dirty="0" smtClean="0"/>
              <a:t>Вложенная конструкция </a:t>
            </a:r>
            <a:r>
              <a:rPr lang="ru-RU" dirty="0"/>
              <a:t>записывается смещенной по строке на несколько позиций вправо относительно внешней для нее конструкции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пока </a:t>
            </a:r>
            <a:r>
              <a:rPr lang="ru-RU" dirty="0"/>
              <a:t>&lt;У1&gt; </a:t>
            </a:r>
            <a:endParaRPr lang="ru-RU" dirty="0" smtClean="0"/>
          </a:p>
          <a:p>
            <a:pPr marL="0" indent="0">
              <a:buNone/>
            </a:pPr>
            <a:r>
              <a:rPr lang="ru-RU" dirty="0" err="1" smtClean="0"/>
              <a:t>нц</a:t>
            </a:r>
            <a:endParaRPr lang="ru-RU" dirty="0"/>
          </a:p>
          <a:p>
            <a:pPr marL="0" indent="539750">
              <a:buNone/>
            </a:pPr>
            <a:r>
              <a:rPr lang="ru-RU" dirty="0"/>
              <a:t>пока &lt;У2&gt; </a:t>
            </a:r>
            <a:endParaRPr lang="ru-RU" dirty="0" smtClean="0"/>
          </a:p>
          <a:p>
            <a:pPr marL="0" indent="539750">
              <a:buNone/>
            </a:pPr>
            <a:r>
              <a:rPr lang="ru-RU" dirty="0" err="1" smtClean="0"/>
              <a:t>нц</a:t>
            </a:r>
            <a:endParaRPr lang="ru-RU" dirty="0"/>
          </a:p>
          <a:p>
            <a:pPr marL="0" indent="1344613">
              <a:buNone/>
            </a:pPr>
            <a:r>
              <a:rPr lang="ru-RU" dirty="0"/>
              <a:t>&lt;С1&gt;</a:t>
            </a:r>
          </a:p>
          <a:p>
            <a:pPr marL="0" indent="539750">
              <a:buNone/>
            </a:pPr>
            <a:r>
              <a:rPr lang="ru-RU" dirty="0" err="1"/>
              <a:t>кц</a:t>
            </a:r>
            <a:endParaRPr lang="ru-RU" dirty="0"/>
          </a:p>
          <a:p>
            <a:pPr marL="0" indent="0">
              <a:buNone/>
            </a:pPr>
            <a:r>
              <a:rPr lang="ru-RU" dirty="0" err="1" smtClean="0"/>
              <a:t>кц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Учитель информатики - Румянцев Е.В.</a:t>
            </a:r>
            <a:endParaRPr lang="ru-RU"/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lum bright="20000" contrast="-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1268760"/>
            <a:ext cx="3515055" cy="50424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01424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/>
              <a:t>Структурное программирование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1600200"/>
            <a:ext cx="4316288" cy="4709120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b="1" dirty="0"/>
              <a:t>Структурное</a:t>
            </a:r>
            <a:r>
              <a:rPr lang="ru-RU" dirty="0"/>
              <a:t> программирование — это не только форма </a:t>
            </a:r>
            <a:r>
              <a:rPr lang="ru-RU" dirty="0" smtClean="0"/>
              <a:t>описания </a:t>
            </a:r>
            <a:r>
              <a:rPr lang="ru-RU" dirty="0"/>
              <a:t>алгоритма и программы, но это еще и способ мышления </a:t>
            </a:r>
            <a:r>
              <a:rPr lang="ru-RU" dirty="0" smtClean="0"/>
              <a:t>программиста. </a:t>
            </a:r>
          </a:p>
          <a:p>
            <a:pPr algn="just"/>
            <a:r>
              <a:rPr lang="ru-RU" dirty="0" smtClean="0"/>
              <a:t>Размышляя </a:t>
            </a:r>
            <a:r>
              <a:rPr lang="ru-RU" dirty="0"/>
              <a:t>над алгоритмом, нужно стремиться </a:t>
            </a:r>
            <a:r>
              <a:rPr lang="ru-RU" dirty="0" smtClean="0"/>
              <a:t>составлять </a:t>
            </a:r>
            <a:r>
              <a:rPr lang="ru-RU" dirty="0"/>
              <a:t>его из стандартных структур. </a:t>
            </a:r>
            <a:endParaRPr lang="ru-RU" dirty="0" smtClean="0"/>
          </a:p>
          <a:p>
            <a:pPr algn="just"/>
            <a:r>
              <a:rPr lang="ru-RU" dirty="0" smtClean="0"/>
              <a:t>Если </a:t>
            </a:r>
            <a:r>
              <a:rPr lang="ru-RU" dirty="0"/>
              <a:t>использовать строительную аналогию, то структурная методика построения алгоритма подобна сборке здания из стандартных секций, в отличие от складывания по </a:t>
            </a:r>
            <a:r>
              <a:rPr lang="ru-RU" dirty="0" smtClean="0"/>
              <a:t>кирпичику.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Учитель информатики - Румянцев Е.В.</a:t>
            </a:r>
            <a:endParaRPr lang="ru-RU"/>
          </a:p>
        </p:txBody>
      </p:sp>
      <p:pic>
        <p:nvPicPr>
          <p:cNvPr id="15363" name="Picture 3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860032" y="1700808"/>
            <a:ext cx="4038600" cy="1542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36365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Учитель информатики - Румянцев Е.В.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6709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Алгоритм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dirty="0"/>
              <a:t>Алгоритм – это </a:t>
            </a:r>
            <a:r>
              <a:rPr lang="ru-RU" dirty="0" smtClean="0"/>
              <a:t>последовательность команд управления каким-либо </a:t>
            </a:r>
            <a:r>
              <a:rPr lang="ru-RU" dirty="0"/>
              <a:t>исполнителем для достижения некоторого </a:t>
            </a:r>
            <a:r>
              <a:rPr lang="ru-RU" dirty="0" smtClean="0"/>
              <a:t>результата.</a:t>
            </a:r>
            <a:endParaRPr lang="es-E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Учитель информатики - Румянцев Е.В.</a:t>
            </a:r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508104" y="1772816"/>
            <a:ext cx="3169552" cy="4396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/>
              <a:t>Этапы решения задачи на компьютере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1520" y="1628800"/>
            <a:ext cx="4038600" cy="4525963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ru-RU" dirty="0"/>
              <a:t>1.	Постановка задачи.</a:t>
            </a:r>
          </a:p>
          <a:p>
            <a:pPr marL="0" indent="0" algn="just">
              <a:buNone/>
            </a:pPr>
            <a:r>
              <a:rPr lang="ru-RU" dirty="0"/>
              <a:t>2.	Формализация задачи.</a:t>
            </a:r>
          </a:p>
          <a:p>
            <a:pPr marL="0" indent="0" algn="just">
              <a:buNone/>
            </a:pPr>
            <a:r>
              <a:rPr lang="ru-RU" dirty="0"/>
              <a:t>3.	Построение алгоритма.</a:t>
            </a:r>
          </a:p>
          <a:p>
            <a:pPr marL="0" indent="0" algn="just">
              <a:buNone/>
            </a:pPr>
            <a:r>
              <a:rPr lang="ru-RU" dirty="0"/>
              <a:t>4.	Составление программы на языке программирования.</a:t>
            </a:r>
          </a:p>
          <a:p>
            <a:pPr marL="0" indent="0" algn="just">
              <a:buNone/>
            </a:pPr>
            <a:r>
              <a:rPr lang="ru-RU" dirty="0"/>
              <a:t>5.	Отладка и тестирование программы.</a:t>
            </a:r>
          </a:p>
          <a:p>
            <a:pPr marL="0" indent="0" algn="just">
              <a:buNone/>
            </a:pPr>
            <a:r>
              <a:rPr lang="ru-RU" dirty="0"/>
              <a:t>6.	Проведение расчетов и анализ полученных результатов.</a:t>
            </a:r>
          </a:p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Учитель информатики - Румянцев Е.В.</a:t>
            </a:r>
            <a:endParaRPr lang="ru-RU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16016" y="1700808"/>
            <a:ext cx="4038600" cy="2718078"/>
          </a:xfrm>
          <a:prstGeom prst="foldedCorner">
            <a:avLst>
              <a:gd name="adj" fmla="val 3147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82476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Данные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ru-RU" dirty="0"/>
              <a:t>Совокупность величин, с которыми работает компьютер, </a:t>
            </a:r>
            <a:r>
              <a:rPr lang="ru-RU" dirty="0" smtClean="0"/>
              <a:t>принято </a:t>
            </a:r>
            <a:r>
              <a:rPr lang="ru-RU" dirty="0"/>
              <a:t>называть данными</a:t>
            </a:r>
            <a:r>
              <a:rPr lang="ru-RU" dirty="0" smtClean="0"/>
              <a:t>.</a:t>
            </a:r>
          </a:p>
          <a:p>
            <a:pPr algn="just"/>
            <a:r>
              <a:rPr lang="ru-RU" dirty="0"/>
              <a:t>По отношению к программе данные </a:t>
            </a:r>
            <a:r>
              <a:rPr lang="ru-RU" dirty="0" smtClean="0"/>
              <a:t>делятся </a:t>
            </a:r>
            <a:r>
              <a:rPr lang="ru-RU" dirty="0"/>
              <a:t>на исходные, результаты (окончательные данные) и </a:t>
            </a:r>
            <a:r>
              <a:rPr lang="ru-RU" dirty="0" smtClean="0"/>
              <a:t>промежуточные </a:t>
            </a:r>
            <a:r>
              <a:rPr lang="ru-RU" dirty="0"/>
              <a:t>данные, которые получаются в процессе </a:t>
            </a:r>
            <a:r>
              <a:rPr lang="ru-RU" dirty="0" smtClean="0"/>
              <a:t>вычислений.</a:t>
            </a:r>
          </a:p>
          <a:p>
            <a:pPr algn="just"/>
            <a:r>
              <a:rPr lang="ru-RU" dirty="0"/>
              <a:t>Данные - это множество величин. 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Учитель информатики - Румянцев Е.В.</a:t>
            </a:r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20072" y="1700808"/>
            <a:ext cx="3555808" cy="275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81490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величины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pPr algn="just"/>
            <a:r>
              <a:rPr lang="ru-RU" dirty="0" smtClean="0"/>
              <a:t>Всякая величина </a:t>
            </a:r>
            <a:r>
              <a:rPr lang="ru-RU" dirty="0"/>
              <a:t>занимает свое определенное место в памяти </a:t>
            </a:r>
            <a:r>
              <a:rPr lang="ru-RU" dirty="0" smtClean="0"/>
              <a:t>компьютера, а значение этой величины </a:t>
            </a:r>
            <a:r>
              <a:rPr lang="ru-RU" dirty="0"/>
              <a:t>определяется двоичным кодом в этой ячейке</a:t>
            </a:r>
            <a:r>
              <a:rPr lang="ru-RU" dirty="0" smtClean="0"/>
              <a:t>.</a:t>
            </a:r>
          </a:p>
          <a:p>
            <a:pPr algn="just"/>
            <a:r>
              <a:rPr lang="ru-RU" dirty="0"/>
              <a:t>У всякой величины имеются три основных свойства: имя, </a:t>
            </a:r>
            <a:r>
              <a:rPr lang="ru-RU" dirty="0" smtClean="0"/>
              <a:t>значение </a:t>
            </a:r>
            <a:r>
              <a:rPr lang="ru-RU" dirty="0"/>
              <a:t>и </a:t>
            </a:r>
            <a:r>
              <a:rPr lang="ru-RU" dirty="0" smtClean="0"/>
              <a:t>тип.</a:t>
            </a:r>
          </a:p>
          <a:p>
            <a:pPr algn="just"/>
            <a:r>
              <a:rPr lang="ru-RU" dirty="0" smtClean="0"/>
              <a:t>Величины делятся </a:t>
            </a:r>
            <a:r>
              <a:rPr lang="ru-RU" dirty="0"/>
              <a:t>на константы и </a:t>
            </a:r>
            <a:r>
              <a:rPr lang="ru-RU" dirty="0" smtClean="0"/>
              <a:t>переменные.</a:t>
            </a:r>
          </a:p>
          <a:p>
            <a:pPr algn="just"/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Учитель информатики - Румянцев Е.В.</a:t>
            </a:r>
            <a:endParaRPr lang="ru-RU"/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88024" y="1700808"/>
            <a:ext cx="4050450" cy="216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13289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Типы данных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pPr algn="just"/>
            <a:r>
              <a:rPr lang="ru-RU" dirty="0"/>
              <a:t>В каждом языке программирования существует своя </a:t>
            </a:r>
            <a:r>
              <a:rPr lang="ru-RU" dirty="0" smtClean="0"/>
              <a:t>концепция </a:t>
            </a:r>
            <a:r>
              <a:rPr lang="ru-RU" dirty="0"/>
              <a:t>типов данных, своя система типов</a:t>
            </a:r>
            <a:r>
              <a:rPr lang="ru-RU" dirty="0" smtClean="0"/>
              <a:t>.</a:t>
            </a:r>
          </a:p>
          <a:p>
            <a:pPr algn="just"/>
            <a:r>
              <a:rPr lang="ru-RU" dirty="0" smtClean="0"/>
              <a:t> </a:t>
            </a:r>
            <a:r>
              <a:rPr lang="ru-RU" dirty="0"/>
              <a:t>Однако в любой язык </a:t>
            </a:r>
            <a:r>
              <a:rPr lang="ru-RU" dirty="0" smtClean="0"/>
              <a:t>входит </a:t>
            </a:r>
            <a:r>
              <a:rPr lang="ru-RU" dirty="0"/>
              <a:t>минимально необходимый набор основных типов данных, к которому относятся целый, вещественный, логический и </a:t>
            </a:r>
            <a:r>
              <a:rPr lang="ru-RU" dirty="0" smtClean="0"/>
              <a:t>символьный </a:t>
            </a:r>
            <a:r>
              <a:rPr lang="ru-RU" dirty="0"/>
              <a:t>типы. 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Учитель информатики - Румянцев Е.В.</a:t>
            </a:r>
            <a:endParaRPr lang="ru-RU"/>
          </a:p>
        </p:txBody>
      </p:sp>
      <p:pic>
        <p:nvPicPr>
          <p:cNvPr id="5123" name="Picture 3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88024" y="1628800"/>
            <a:ext cx="4110608" cy="32484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66351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/>
          <a:lstStyle/>
          <a:p>
            <a:r>
              <a:rPr lang="ru-RU" sz="3200" dirty="0" smtClean="0"/>
              <a:t>Типы величин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Учитель информатики - Румянцев Е.В.</a:t>
            </a:r>
            <a:endParaRPr lang="ru-RU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44201030"/>
              </p:ext>
            </p:extLst>
          </p:nvPr>
        </p:nvGraphicFramePr>
        <p:xfrm>
          <a:off x="323528" y="908720"/>
          <a:ext cx="8507287" cy="547260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68152"/>
                <a:gridCol w="2592288"/>
                <a:gridCol w="3240360"/>
                <a:gridCol w="1306487"/>
              </a:tblGrid>
              <a:tr h="546127">
                <a:tc>
                  <a:txBody>
                    <a:bodyPr/>
                    <a:lstStyle/>
                    <a:p>
                      <a:pPr marL="304800"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400" u="none" strike="noStrike" spc="0" dirty="0">
                          <a:effectLst/>
                        </a:rPr>
                        <a:t>Тип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5178" marR="5178" marT="0" marB="0"/>
                </a:tc>
                <a:tc>
                  <a:txBody>
                    <a:bodyPr/>
                    <a:lstStyle/>
                    <a:p>
                      <a:pPr marL="254000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400" u="none" strike="noStrike" spc="0" dirty="0">
                          <a:effectLst/>
                        </a:rPr>
                        <a:t>Значения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5178" marR="5178" marT="0" marB="0"/>
                </a:tc>
                <a:tc>
                  <a:txBody>
                    <a:bodyPr/>
                    <a:lstStyle/>
                    <a:p>
                      <a:pPr marL="406400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400" u="none" strike="noStrike" spc="0">
                          <a:effectLst/>
                        </a:rPr>
                        <a:t>Операции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5178" marR="5178" marT="0" marB="0"/>
                </a:tc>
                <a:tc>
                  <a:txBody>
                    <a:bodyPr/>
                    <a:lstStyle/>
                    <a:p>
                      <a:pPr marL="50800" indent="-50800"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400" u="none" strike="noStrike" spc="0" dirty="0">
                          <a:effectLst/>
                        </a:rPr>
                        <a:t>Внутреннее представление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5178" marR="5178" marT="0" marB="0"/>
                </a:tc>
              </a:tr>
              <a:tr h="1435531">
                <a:tc>
                  <a:txBody>
                    <a:bodyPr/>
                    <a:lstStyle/>
                    <a:p>
                      <a:pPr marL="6350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400" u="none" strike="noStrike" spc="0">
                          <a:effectLst/>
                        </a:rPr>
                        <a:t>Целый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5178" marR="5178" marT="0" marB="0"/>
                </a:tc>
                <a:tc>
                  <a:txBody>
                    <a:bodyPr/>
                    <a:lstStyle/>
                    <a:p>
                      <a:pPr marL="83185" marR="8382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400" u="none" strike="noStrike" spc="0" dirty="0">
                          <a:effectLst/>
                        </a:rPr>
                        <a:t>Целые положительные и отрицательные числа в некотором диапазоне: -32768...32768. Примеры: 23, -12, 387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5178" marR="5178" marT="0" marB="0"/>
                </a:tc>
                <a:tc>
                  <a:txBody>
                    <a:bodyPr/>
                    <a:lstStyle/>
                    <a:p>
                      <a:pPr marL="83820" marR="8382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400" u="none" strike="noStrike" spc="0" dirty="0">
                          <a:effectLst/>
                        </a:rPr>
                        <a:t>Арифметические опе­рации с целыми числами: +,-,*, целочисленное деление и остаток от деления. Операции отношений (&lt;, &gt;, = и др.)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5178" marR="5178" marT="0" marB="0"/>
                </a:tc>
                <a:tc>
                  <a:txBody>
                    <a:bodyPr/>
                    <a:lstStyle/>
                    <a:p>
                      <a:pPr marL="83820" marR="8382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400" u="none" strike="noStrike" spc="0" dirty="0">
                          <a:effectLst/>
                        </a:rPr>
                        <a:t>Формат с фикси­рованной запятой. 2 байта со знаком.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5178" marR="5178" marT="0" marB="0"/>
                </a:tc>
              </a:tr>
              <a:tr h="1435531">
                <a:tc>
                  <a:txBody>
                    <a:bodyPr/>
                    <a:lstStyle/>
                    <a:p>
                      <a:pPr marL="6350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400" u="none" strike="noStrike" spc="0" dirty="0">
                          <a:effectLst/>
                        </a:rPr>
                        <a:t>Вещественный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5178" marR="5178" marT="0" marB="0"/>
                </a:tc>
                <a:tc>
                  <a:txBody>
                    <a:bodyPr/>
                    <a:lstStyle/>
                    <a:p>
                      <a:pPr marL="83185" marR="8382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400" u="none" strike="noStrike" spc="0" dirty="0">
                          <a:effectLst/>
                        </a:rPr>
                        <a:t>Любые (целые и дробные) числа в некотором диапазоне: </a:t>
                      </a:r>
                      <a:endParaRPr lang="ru-RU" sz="1400" dirty="0">
                        <a:effectLst/>
                      </a:endParaRPr>
                    </a:p>
                    <a:p>
                      <a:pPr marL="83185" marR="8382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sym typeface="Symbol"/>
                        </a:rPr>
                        <a:t></a:t>
                      </a:r>
                      <a:r>
                        <a:rPr lang="ru-RU" sz="1400" dirty="0">
                          <a:effectLst/>
                        </a:rPr>
                        <a:t>(2.9 *10</a:t>
                      </a:r>
                      <a:r>
                        <a:rPr lang="ru-RU" sz="1400" baseline="30000" dirty="0">
                          <a:effectLst/>
                        </a:rPr>
                        <a:t>-39</a:t>
                      </a:r>
                      <a:r>
                        <a:rPr lang="ru-RU" sz="1400" dirty="0">
                          <a:effectLst/>
                        </a:rPr>
                        <a:t> …1.7*10</a:t>
                      </a:r>
                      <a:r>
                        <a:rPr lang="ru-RU" sz="1400" baseline="30000" dirty="0">
                          <a:effectLst/>
                        </a:rPr>
                        <a:t>+38</a:t>
                      </a:r>
                      <a:r>
                        <a:rPr lang="ru-RU" sz="1400" dirty="0">
                          <a:effectLst/>
                        </a:rPr>
                        <a:t>)</a:t>
                      </a:r>
                    </a:p>
                    <a:p>
                      <a:pPr marL="83185" marR="8382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400" u="none" strike="noStrike" spc="0" dirty="0">
                          <a:effectLst/>
                        </a:rPr>
                        <a:t>Примеры: 2.5, -0.01, 45.0, 3.6*10</a:t>
                      </a:r>
                      <a:r>
                        <a:rPr lang="ru-RU" sz="1400" u="none" strike="noStrike" spc="0" baseline="30000" dirty="0">
                          <a:effectLst/>
                        </a:rPr>
                        <a:t>9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5178" marR="5178" marT="0" marB="0"/>
                </a:tc>
                <a:tc>
                  <a:txBody>
                    <a:bodyPr/>
                    <a:lstStyle/>
                    <a:p>
                      <a:pPr marL="83820" marR="8382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300"/>
                        </a:spcAft>
                      </a:pPr>
                      <a:r>
                        <a:rPr lang="ru-RU" sz="1400" u="none" strike="noStrike" spc="0" dirty="0">
                          <a:effectLst/>
                        </a:rPr>
                        <a:t>Арифметические опе­рации: +, -, *, /.</a:t>
                      </a:r>
                      <a:endParaRPr lang="ru-RU" sz="1400" dirty="0">
                        <a:effectLst/>
                      </a:endParaRPr>
                    </a:p>
                    <a:p>
                      <a:pPr marL="83820" marR="8382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400" u="none" strike="noStrike" spc="0" dirty="0">
                          <a:effectLst/>
                        </a:rPr>
                        <a:t>Операции отношений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5178" marR="5178" marT="0" marB="0"/>
                </a:tc>
                <a:tc>
                  <a:txBody>
                    <a:bodyPr/>
                    <a:lstStyle/>
                    <a:p>
                      <a:pPr marL="83820" marR="8382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400" u="none" strike="noStrike" spc="0" dirty="0">
                          <a:effectLst/>
                        </a:rPr>
                        <a:t>Формат с плавающей запятой. </a:t>
                      </a:r>
                      <a:r>
                        <a:rPr lang="ru-RU" sz="1400" dirty="0">
                          <a:effectLst/>
                        </a:rPr>
                        <a:t>6 байтов.</a:t>
                      </a:r>
                    </a:p>
                    <a:p>
                      <a:pPr marL="83820" marR="8382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5178" marR="5178" marT="0" marB="0"/>
                </a:tc>
              </a:tr>
              <a:tr h="978771">
                <a:tc>
                  <a:txBody>
                    <a:bodyPr/>
                    <a:lstStyle/>
                    <a:p>
                      <a:pPr marL="6350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400" u="none" strike="noStrike" spc="0" dirty="0">
                          <a:effectLst/>
                        </a:rPr>
                        <a:t>Логический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5178" marR="5178" marT="0" marB="0"/>
                </a:tc>
                <a:tc>
                  <a:txBody>
                    <a:bodyPr/>
                    <a:lstStyle/>
                    <a:p>
                      <a:pPr marL="83185" marR="8382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u="none" strike="noStrike" spc="0">
                          <a:effectLst/>
                        </a:rPr>
                        <a:t>true </a:t>
                      </a:r>
                      <a:r>
                        <a:rPr lang="ru-RU" sz="1400" u="none" strike="noStrike" spc="0">
                          <a:effectLst/>
                        </a:rPr>
                        <a:t>(истина), </a:t>
                      </a:r>
                      <a:r>
                        <a:rPr lang="en-US" sz="1400" u="none" strike="noStrike" spc="0">
                          <a:effectLst/>
                        </a:rPr>
                        <a:t>false </a:t>
                      </a:r>
                      <a:r>
                        <a:rPr lang="ru-RU" sz="1400" u="none" strike="noStrike" spc="0">
                          <a:effectLst/>
                        </a:rPr>
                        <a:t>(ложь)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5178" marR="5178" marT="0" marB="0"/>
                </a:tc>
                <a:tc>
                  <a:txBody>
                    <a:bodyPr/>
                    <a:lstStyle/>
                    <a:p>
                      <a:pPr marL="83820" marR="8382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400" u="none" strike="noStrike" spc="0" dirty="0">
                          <a:effectLst/>
                        </a:rPr>
                        <a:t>Логические операции: И (</a:t>
                      </a:r>
                      <a:r>
                        <a:rPr lang="en-US" sz="1400" u="none" strike="noStrike" spc="0" dirty="0">
                          <a:effectLst/>
                        </a:rPr>
                        <a:t>and</a:t>
                      </a:r>
                      <a:r>
                        <a:rPr lang="ru-RU" sz="1400" u="none" strike="noStrike" spc="0" dirty="0">
                          <a:effectLst/>
                        </a:rPr>
                        <a:t>), ИЛИ (</a:t>
                      </a:r>
                      <a:r>
                        <a:rPr lang="en-US" sz="1400" u="none" strike="noStrike" spc="0" dirty="0">
                          <a:effectLst/>
                        </a:rPr>
                        <a:t>or</a:t>
                      </a:r>
                      <a:r>
                        <a:rPr lang="ru-RU" sz="1400" u="none" strike="noStrike" spc="0" dirty="0">
                          <a:effectLst/>
                        </a:rPr>
                        <a:t>), НЕ (</a:t>
                      </a:r>
                      <a:r>
                        <a:rPr lang="en-US" sz="1400" u="none" strike="noStrike" spc="0" dirty="0">
                          <a:effectLst/>
                        </a:rPr>
                        <a:t>not</a:t>
                      </a:r>
                      <a:r>
                        <a:rPr lang="ru-RU" sz="1400" u="none" strike="noStrike" spc="0" dirty="0">
                          <a:effectLst/>
                        </a:rPr>
                        <a:t>). Операции отношений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5178" marR="5178" marT="0" marB="0"/>
                </a:tc>
                <a:tc>
                  <a:txBody>
                    <a:bodyPr/>
                    <a:lstStyle/>
                    <a:p>
                      <a:pPr marL="83820" marR="8382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400" u="none" strike="noStrike" spc="0" dirty="0">
                          <a:effectLst/>
                        </a:rPr>
                        <a:t>1 бит: 1 — </a:t>
                      </a:r>
                      <a:r>
                        <a:rPr lang="en-US" sz="1400" u="none" strike="noStrike" spc="0" dirty="0">
                          <a:effectLst/>
                        </a:rPr>
                        <a:t>true</a:t>
                      </a:r>
                      <a:r>
                        <a:rPr lang="ru-RU" sz="1400" u="none" strike="noStrike" spc="0" dirty="0">
                          <a:effectLst/>
                        </a:rPr>
                        <a:t>; 0 — </a:t>
                      </a:r>
                      <a:r>
                        <a:rPr lang="en-US" sz="1400" u="none" strike="noStrike" spc="0" dirty="0">
                          <a:effectLst/>
                        </a:rPr>
                        <a:t>false</a:t>
                      </a:r>
                      <a:r>
                        <a:rPr lang="ru-RU" sz="1400" u="none" strike="noStrike" spc="0" dirty="0">
                          <a:effectLst/>
                        </a:rPr>
                        <a:t>. </a:t>
                      </a:r>
                      <a:r>
                        <a:rPr lang="en-US" sz="1400" u="none" strike="noStrike" spc="0" dirty="0">
                          <a:effectLst/>
                        </a:rPr>
                        <a:t>1 </a:t>
                      </a:r>
                      <a:r>
                        <a:rPr lang="en-US" sz="1400" u="none" strike="noStrike" spc="0" dirty="0" err="1">
                          <a:effectLst/>
                        </a:rPr>
                        <a:t>байт</a:t>
                      </a:r>
                      <a:r>
                        <a:rPr lang="ru-RU" sz="1400" u="none" strike="noStrike" spc="0" dirty="0">
                          <a:effectLst/>
                        </a:rPr>
                        <a:t>.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5178" marR="5178" marT="0" marB="0"/>
                </a:tc>
              </a:tr>
              <a:tr h="1076647">
                <a:tc>
                  <a:txBody>
                    <a:bodyPr/>
                    <a:lstStyle/>
                    <a:p>
                      <a:pPr marL="6350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400" u="none" strike="noStrike" spc="0" dirty="0">
                          <a:effectLst/>
                        </a:rPr>
                        <a:t>Символьный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5178" marR="5178" marT="0" marB="0"/>
                </a:tc>
                <a:tc>
                  <a:txBody>
                    <a:bodyPr/>
                    <a:lstStyle/>
                    <a:p>
                      <a:pPr marL="83185" marR="8382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400" u="none" strike="noStrike" spc="0" dirty="0">
                          <a:effectLst/>
                        </a:rPr>
                        <a:t>Любые символы компьютерного алфавита. Примеры: 'а', '5', </a:t>
                      </a:r>
                      <a:r>
                        <a:rPr lang="ru-RU" sz="1400" dirty="0">
                          <a:effectLst/>
                        </a:rPr>
                        <a:t>'</a:t>
                      </a:r>
                      <a:r>
                        <a:rPr lang="ru-RU" sz="1400" u="none" strike="noStrike" spc="0" dirty="0">
                          <a:effectLst/>
                        </a:rPr>
                        <a:t>Ч', '$'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5178" marR="5178" marT="0" marB="0"/>
                </a:tc>
                <a:tc>
                  <a:txBody>
                    <a:bodyPr/>
                    <a:lstStyle/>
                    <a:p>
                      <a:pPr marL="83820" marR="8382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400" u="none" strike="noStrike" spc="0" dirty="0">
                          <a:effectLst/>
                        </a:rPr>
                        <a:t>Операции отношений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5178" marR="5178" marT="0" marB="0"/>
                </a:tc>
                <a:tc>
                  <a:txBody>
                    <a:bodyPr/>
                    <a:lstStyle/>
                    <a:p>
                      <a:pPr marL="83820" marR="8382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400" u="none" strike="noStrike" spc="0" dirty="0">
                          <a:effectLst/>
                        </a:rPr>
                        <a:t>Коды таблицы символьной кодировки. 1 символ — 1 </a:t>
                      </a:r>
                      <a:r>
                        <a:rPr lang="ru-RU" sz="1400" u="none" strike="noStrike" spc="0" dirty="0" smtClean="0">
                          <a:effectLst/>
                        </a:rPr>
                        <a:t>байт.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5178" marR="5178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1798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Структура алгоритмов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pPr algn="just"/>
            <a:r>
              <a:rPr lang="ru-RU" dirty="0"/>
              <a:t>В 1969 году известным голландским ученым- программистом Э. В. </a:t>
            </a:r>
            <a:r>
              <a:rPr lang="ru-RU" dirty="0" err="1"/>
              <a:t>Дейкстрой</a:t>
            </a:r>
            <a:r>
              <a:rPr lang="ru-RU" dirty="0"/>
              <a:t> было доказано, что алгоритм для решения любой логической задачи можно составить только из структур </a:t>
            </a:r>
            <a:r>
              <a:rPr lang="ru-RU" b="1" dirty="0" smtClean="0"/>
              <a:t>следование, </a:t>
            </a:r>
            <a:r>
              <a:rPr lang="ru-RU" b="1" dirty="0"/>
              <a:t>ветвление, цикл. </a:t>
            </a:r>
            <a:endParaRPr lang="ru-RU" b="1" dirty="0" smtClean="0"/>
          </a:p>
          <a:p>
            <a:pPr algn="just"/>
            <a:r>
              <a:rPr lang="ru-RU" dirty="0" smtClean="0"/>
              <a:t>Их </a:t>
            </a:r>
            <a:r>
              <a:rPr lang="ru-RU" dirty="0"/>
              <a:t>называют базовыми </a:t>
            </a:r>
            <a:r>
              <a:rPr lang="ru-RU" dirty="0" smtClean="0"/>
              <a:t>алгоритмическими </a:t>
            </a:r>
            <a:r>
              <a:rPr lang="ru-RU" dirty="0"/>
              <a:t>структурами. </a:t>
            </a:r>
            <a:endParaRPr lang="ru-RU" dirty="0" smtClean="0"/>
          </a:p>
          <a:p>
            <a:pPr algn="just"/>
            <a:r>
              <a:rPr lang="ru-RU" dirty="0" smtClean="0"/>
              <a:t>Методика программирования, </a:t>
            </a:r>
            <a:r>
              <a:rPr lang="ru-RU" dirty="0"/>
              <a:t>основанная на этой теореме, называется </a:t>
            </a:r>
            <a:r>
              <a:rPr lang="ru-RU" b="1" dirty="0"/>
              <a:t>структурным программированием</a:t>
            </a:r>
            <a:r>
              <a:rPr lang="ru-RU" dirty="0"/>
              <a:t>.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Учитель информатики - Румянцев Е.В.</a:t>
            </a:r>
            <a:endParaRPr lang="ru-RU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1556792"/>
            <a:ext cx="3395798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73494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Следование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/>
              <a:t>Следование</a:t>
            </a:r>
            <a:r>
              <a:rPr lang="ru-RU" dirty="0"/>
              <a:t> - алгоритмическая конструкция, отображающая </a:t>
            </a:r>
            <a:r>
              <a:rPr lang="ru-RU" dirty="0" smtClean="0"/>
              <a:t>последовательный </a:t>
            </a:r>
            <a:r>
              <a:rPr lang="ru-RU" dirty="0"/>
              <a:t>порядок действий. </a:t>
            </a:r>
          </a:p>
          <a:p>
            <a:pPr algn="just"/>
            <a:r>
              <a:rPr lang="ru-RU" dirty="0"/>
              <a:t>Алгоритмы, в которых используется только структура «следование», называются </a:t>
            </a:r>
            <a:r>
              <a:rPr lang="ru-RU" b="1" dirty="0"/>
              <a:t>линейными</a:t>
            </a:r>
            <a:r>
              <a:rPr lang="ru-RU" dirty="0"/>
              <a:t> алгоритмами.</a:t>
            </a:r>
          </a:p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Учитель информатики - Румянцев Е.В.</a:t>
            </a:r>
            <a:endParaRPr lang="ru-RU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96966" y="1561146"/>
            <a:ext cx="3035474" cy="3746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73514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P102537743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84273469-3EAB-4003-89FC-3456236B589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TP102537743_template</Template>
  <TotalTime>362</TotalTime>
  <Words>778</Words>
  <Application>Microsoft Office PowerPoint</Application>
  <PresentationFormat>Экран (4:3)</PresentationFormat>
  <Paragraphs>116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TP102537743_template</vt:lpstr>
      <vt:lpstr>Презентация PowerPoint</vt:lpstr>
      <vt:lpstr>Алгоритм</vt:lpstr>
      <vt:lpstr>Этапы решения задачи на компьютере</vt:lpstr>
      <vt:lpstr>Данные</vt:lpstr>
      <vt:lpstr>величины</vt:lpstr>
      <vt:lpstr>Типы данных</vt:lpstr>
      <vt:lpstr>Типы величин</vt:lpstr>
      <vt:lpstr>Структура алгоритмов</vt:lpstr>
      <vt:lpstr>Следование</vt:lpstr>
      <vt:lpstr>Следование</vt:lpstr>
      <vt:lpstr>Ветвление</vt:lpstr>
      <vt:lpstr>Ветвление</vt:lpstr>
      <vt:lpstr>Цикл</vt:lpstr>
      <vt:lpstr>Цикл</vt:lpstr>
      <vt:lpstr>Цикл</vt:lpstr>
      <vt:lpstr>Структурное программирование 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Евгений</dc:creator>
  <cp:lastModifiedBy>Евгений</cp:lastModifiedBy>
  <cp:revision>30</cp:revision>
  <dcterms:created xsi:type="dcterms:W3CDTF">2018-01-05T09:53:11Z</dcterms:created>
  <dcterms:modified xsi:type="dcterms:W3CDTF">2018-01-09T16:35:29Z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TC025377449991</vt:lpwstr>
  </property>
</Properties>
</file>