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" TargetMode="External"/><Relationship Id="rId2" Type="http://schemas.openxmlformats.org/officeDocument/2006/relationships/hyperlink" Target="http://www.litra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77281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«Бессмертный мир музыки» </a:t>
            </a:r>
            <a:r>
              <a:rPr lang="ru-RU" sz="2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(Анализ </a:t>
            </a:r>
            <a:r>
              <a:rPr lang="ru-RU" sz="2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стихотворения Бориса Леонидовича Пастернака «Музыка</a:t>
            </a:r>
            <a:r>
              <a:rPr lang="ru-RU" sz="2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»)</a:t>
            </a:r>
            <a:endParaRPr lang="ru-RU" sz="2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47664" y="260648"/>
            <a:ext cx="64807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        </a:t>
            </a:r>
            <a:r>
              <a:rPr lang="ru-RU" sz="2000" dirty="0" smtClean="0"/>
              <a:t>Районная </a:t>
            </a:r>
            <a:r>
              <a:rPr lang="ru-RU" sz="2000" dirty="0"/>
              <a:t>лингвистическая </a:t>
            </a:r>
            <a:r>
              <a:rPr lang="ru-RU" sz="2000" dirty="0" smtClean="0"/>
              <a:t>конференция</a:t>
            </a:r>
          </a:p>
          <a:p>
            <a:pPr algn="ctr"/>
            <a:r>
              <a:rPr lang="ru-RU" dirty="0" smtClean="0"/>
              <a:t>«Поэтический мир одного стихотворения»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2743200" y="4581128"/>
            <a:ext cx="6077272" cy="1752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Работа учащейся 7 класса</a:t>
            </a: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филиала МКОУ Кудринской ООШ</a:t>
            </a: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Пелеговская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ООШ»</a:t>
            </a: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Смирновой Дарии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Руководитель  </a:t>
            </a: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 русского языка и  литературы</a:t>
            </a: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Ильинская Е.В.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6156325"/>
            <a:ext cx="4572000" cy="7016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873624"/>
              </a:buClr>
              <a:defRPr/>
            </a:pPr>
            <a:r>
              <a:rPr lang="ru-RU" sz="1800" dirty="0"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rPr>
              <a:t>с. Пелегово</a:t>
            </a:r>
          </a:p>
          <a:p>
            <a:pPr algn="ctr">
              <a:spcBef>
                <a:spcPct val="20000"/>
              </a:spcBef>
              <a:buClr>
                <a:srgbClr val="873624"/>
              </a:buClr>
              <a:defRPr/>
            </a:pPr>
            <a:r>
              <a:rPr lang="ru-RU" sz="1800" dirty="0" smtClean="0"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rPr>
              <a:t>2015 </a:t>
            </a:r>
            <a:r>
              <a:rPr lang="ru-RU" sz="1800" dirty="0"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rPr>
              <a:t>год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Описание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5" name="Содержимое 4" descr="images (1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2052205" cy="3152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Жилец шестого этажа написал такую великую, замечательную композицию, что опередил время - ее будут помнить вечно. Далее передается звук с помощью громкого полета валькирий  - персонажей мифов, с помощью адского грохота передавал как сложилась судьба персонажей Чайковского,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Паоло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Франчески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images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79712" y="1268760"/>
            <a:ext cx="2447925" cy="1866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Описание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1268760"/>
            <a:ext cx="5112568" cy="5184575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Из последней строфы можно понять последствие ситуации стихотворения логически: Чайковский, скорее всего, тот композитор которому грузчики – силачи тащили рояль, тот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раскать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импровизаций – это судьба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Паоло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Франчески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, потрясшая всех слушателей до слез и все это та самая бессонная ночь композитора закончилась успехом и долгими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авациями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 descr="скачанные файлы (1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23713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скачанные файлы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3356992"/>
            <a:ext cx="2124075" cy="2152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Описание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Содержимое 4" descr="imgpreview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92080" y="1340768"/>
            <a:ext cx="2952328" cy="399937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1560" y="1600200"/>
            <a:ext cx="3672408" cy="3628999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До последнего Пастернак держал в секрете кто этот музыкант – это лирический герой, для его описания автор использует контекстуальные синонимы: жилец шестого этажа, Шопен, Чайковский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Композиция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7624" y="1484784"/>
            <a:ext cx="6984776" cy="453650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стихотворение можно разделить на три части. Первая: как грузчики – силачи  тащили рояль на шестой этаж. Вторая: рояль в гостиной и третья: создание музыкальной пьесы.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Изобразительно – выразительные средства языка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322712" cy="3845024"/>
          </a:xfrm>
        </p:spPr>
        <p:txBody>
          <a:bodyPr>
            <a:normAutofit fontScale="32500" lnSpcReduction="20000"/>
          </a:bodyPr>
          <a:lstStyle/>
          <a:p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Все стихотворение метафорично, почти в каждой строфе  есть </a:t>
            </a:r>
            <a:r>
              <a:rPr lang="ru-RU" sz="72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олицетворение.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Так же много </a:t>
            </a:r>
            <a:r>
              <a:rPr lang="ru-RU" sz="7200" b="1" dirty="0" smtClean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сравнений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. Имеется </a:t>
            </a:r>
            <a:r>
              <a:rPr lang="ru-RU" sz="72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Гипербола.</a:t>
            </a:r>
            <a:endParaRPr lang="ru-RU" sz="7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88840"/>
            <a:ext cx="4110608" cy="3949899"/>
          </a:xfrm>
        </p:spPr>
        <p:txBody>
          <a:bodyPr numCol="1" anchor="ctr"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Дом высился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, как каланча; </a:t>
            </a:r>
          </a:p>
          <a:p>
            <a:pPr algn="ctr">
              <a:buNone/>
            </a:pPr>
            <a:r>
              <a:rPr lang="ru-RU" sz="1800" b="1" dirty="0" smtClean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Несли рояль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два силача; </a:t>
            </a:r>
          </a:p>
          <a:p>
            <a:pPr algn="ctr">
              <a:buNone/>
            </a:pPr>
            <a:r>
              <a:rPr lang="ru-RU" sz="1800" b="1" dirty="0" smtClean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Как колокол на колокольню;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</a:t>
            </a:r>
          </a:p>
          <a:p>
            <a:pPr algn="ctr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 </a:t>
            </a:r>
            <a:r>
              <a:rPr lang="ru-RU" sz="1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город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в свисте, шуме , гаме; </a:t>
            </a:r>
          </a:p>
          <a:p>
            <a:pPr algn="ctr">
              <a:buNone/>
            </a:pPr>
            <a:r>
              <a:rPr lang="ru-RU" sz="1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Внизу остался под ногами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;</a:t>
            </a:r>
          </a:p>
          <a:p>
            <a:pPr algn="ctr">
              <a:buNone/>
            </a:pPr>
            <a:r>
              <a:rPr lang="ru-RU" sz="1800" b="1" dirty="0" smtClean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На землю посмотрел 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 балкона;</a:t>
            </a:r>
          </a:p>
          <a:p>
            <a:pPr algn="ctr">
              <a:buNone/>
            </a:pPr>
            <a:r>
              <a:rPr lang="ru-RU" sz="1800" b="1" dirty="0" smtClean="0">
                <a:ln w="1905"/>
                <a:solidFill>
                  <a:srgbClr val="FF33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Как бы ее в руках держа; </a:t>
            </a: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 Но собственную </a:t>
            </a:r>
            <a:r>
              <a:rPr lang="ru-RU" sz="18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мысль хорал;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                                                      </a:t>
            </a:r>
            <a:r>
              <a:rPr lang="ru-RU" sz="1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Раскат импровизаций нес;</a:t>
            </a:r>
          </a:p>
          <a:p>
            <a:pPr algn="ctr">
              <a:buNone/>
            </a:pPr>
            <a:r>
              <a:rPr lang="ru-RU" sz="18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Грозой гремел полет валькирий;</a:t>
            </a:r>
          </a:p>
          <a:p>
            <a:pPr algn="ctr"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 </a:t>
            </a:r>
            <a:r>
              <a:rPr lang="ru-RU" sz="18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При адском грохоте и треске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Синтаксис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259632" y="1600201"/>
            <a:ext cx="7427168" cy="420506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Почти все строфы являются целыми предложениями. Все они повествовательные, то есть нет ни знаков вопроса, ни восклицания, ни многоточий, зато очень много запятых, указывающих  на однородные члены.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Отзывы и значение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1412776"/>
            <a:ext cx="4114800" cy="427707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Стихотворение названо в честь «хобби» лирического героя –  создания музыки. Прекрасно зная свое дело, он написал великолепную мелодию, достойную больших похвал.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484784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Значение для современников в том что не нужно бросать свою мечту, нужно стремится к ней  и сделав первый шаг к приближению, не отступать, а верно знать свое дело.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Спасибо за внимание!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1936" y="692696"/>
            <a:ext cx="3397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/>
              <a:t>Используемая литература:</a:t>
            </a:r>
            <a:endParaRPr lang="ru-RU" sz="2000" dirty="0"/>
          </a:p>
        </p:txBody>
      </p:sp>
      <p:sp>
        <p:nvSpPr>
          <p:cNvPr id="3" name="TextBox 10"/>
          <p:cNvSpPr txBox="1">
            <a:spLocks noChangeArrowheads="1"/>
          </p:cNvSpPr>
          <p:nvPr/>
        </p:nvSpPr>
        <p:spPr bwMode="auto">
          <a:xfrm>
            <a:off x="611560" y="2204864"/>
            <a:ext cx="25442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hlinkClick r:id="rId2"/>
              </a:rPr>
              <a:t>2.</a:t>
            </a:r>
            <a:r>
              <a:rPr lang="ru-RU" sz="1800" dirty="0" smtClean="0">
                <a:hlinkClick r:id="rId2"/>
              </a:rPr>
              <a:t> </a:t>
            </a:r>
            <a:r>
              <a:rPr lang="en-US" sz="1800" dirty="0">
                <a:hlinkClick r:id="rId2"/>
              </a:rPr>
              <a:t>http://www.litra.ru/</a:t>
            </a:r>
            <a:endParaRPr lang="ru-RU" sz="1800" dirty="0"/>
          </a:p>
          <a:p>
            <a:endParaRPr lang="ru-RU" sz="1800" dirty="0"/>
          </a:p>
        </p:txBody>
      </p:sp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683568" y="1556792"/>
            <a:ext cx="4105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hlinkClick r:id="rId3"/>
              </a:rPr>
              <a:t>1</a:t>
            </a:r>
            <a:r>
              <a:rPr lang="ru-RU" sz="1800" dirty="0" smtClean="0">
                <a:hlinkClick r:id="rId3"/>
              </a:rPr>
              <a:t>. </a:t>
            </a:r>
            <a:r>
              <a:rPr lang="en-US" sz="1800" dirty="0">
                <a:hlinkClick r:id="rId3"/>
              </a:rPr>
              <a:t>https://ru.wikipedia.org</a:t>
            </a:r>
            <a:endParaRPr lang="ru-RU" sz="1800" dirty="0"/>
          </a:p>
          <a:p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78092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3. </a:t>
            </a:r>
            <a:r>
              <a:rPr lang="ru-RU" dirty="0" smtClean="0"/>
              <a:t>Борис Пастернак. Избранное. Москва. Изд.»</a:t>
            </a:r>
            <a:r>
              <a:rPr lang="ru-RU" dirty="0" err="1" smtClean="0"/>
              <a:t>Эксмо</a:t>
            </a:r>
            <a:r>
              <a:rPr lang="ru-RU" dirty="0" smtClean="0"/>
              <a:t>» 2011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836712"/>
            <a:ext cx="8352928" cy="1584176"/>
          </a:xfrm>
        </p:spPr>
        <p:txBody>
          <a:bodyPr>
            <a:noAutofit/>
          </a:bodyPr>
          <a:lstStyle/>
          <a:p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Стихотворение «Музыка» написано Борисом Леонидовичем </a:t>
            </a:r>
            <a:r>
              <a:rPr lang="ru-RU" sz="18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Пастренаком</a:t>
            </a:r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. Тема стихотворения не случайна для поэта: он вырос в музыкальной семье. Мать</a:t>
            </a:r>
            <a:r>
              <a:rPr lang="en-US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 </a:t>
            </a:r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Розалия </a:t>
            </a:r>
            <a:r>
              <a:rPr lang="ru-RU" sz="180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Исидоровна</a:t>
            </a:r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была пианисткой, а отец</a:t>
            </a:r>
            <a:r>
              <a:rPr lang="en-US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 </a:t>
            </a:r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Леонид Осипович</a:t>
            </a:r>
            <a:r>
              <a:rPr lang="ru-RU" sz="18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1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был замечательным художником.</a:t>
            </a:r>
          </a:p>
          <a:p>
            <a:endParaRPr lang="ru-RU" sz="1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971600" y="4797152"/>
            <a:ext cx="7859216" cy="1329011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Пастернак учился музыке и мог бы стать  пианистом. Но и став поэтом, он никогда не расставался с музыкой – ни в жизни, ни в поэзии. Возможно, писав это стихотворение, он вспоминал детство или описал тот момент, когда его семья  приобрела новый рояль для его учебы.</a:t>
            </a:r>
            <a:endParaRPr lang="ru-RU" sz="1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12" name="Рисунок 11" descr="imgpreview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276872"/>
            <a:ext cx="4320480" cy="2585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404664"/>
            <a:ext cx="4824536" cy="861774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Музыка</a:t>
            </a:r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95536" y="980728"/>
            <a:ext cx="403244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Дом высился, как</a:t>
            </a:r>
            <a:r>
              <a:rPr kumimoji="0" lang="ru-RU" sz="1400" b="1" i="1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каланча.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По тесной лестнице угольной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Несли рояль два силача,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Как колокол на колокольню.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5536" y="1916832"/>
            <a:ext cx="92160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Они тащили вверх рояль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 Над ширью городского моря,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Как с заповедями скрижаль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На каменное плоскогорье.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95536" y="2852936"/>
            <a:ext cx="33329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И вот в гостиной инструмент,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И город в свисте, шуме , гаме,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Как под водой на дне легенд,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Внизу остался под ногами.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95536" y="3861048"/>
            <a:ext cx="351410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Жилец шестого этажа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На землю посмотрел с балкона,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Как бы ее в руках держа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И ею властвуя законно.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932040" y="980728"/>
            <a:ext cx="34275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Вернувшись внутрь, он заиграл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Не чью – </a:t>
            </a:r>
            <a:r>
              <a:rPr kumimoji="0" lang="ru-RU" sz="1400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нибудь</a:t>
            </a: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 чужую пьесу,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Но собственную мысль хорал,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Гуденье мессы, шелест леса.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4932040" y="1988840"/>
            <a:ext cx="386997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Раскат импровизаций нес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Ночь, пламя, гром пожарных бочек,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Бульвар под ливнем, стук колес,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Жизнь улиц, участь одиночек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932040" y="2924944"/>
            <a:ext cx="339067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Так ночью, при свечах, взамен</a:t>
            </a:r>
            <a:endParaRPr kumimoji="0" lang="ru-RU" sz="9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Былой наивности нехитрой,</a:t>
            </a:r>
            <a:endParaRPr kumimoji="0" lang="ru-RU" sz="9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Свой сон записывал Шопен</a:t>
            </a:r>
            <a:endParaRPr kumimoji="0" lang="ru-RU" sz="9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На черной выпилке пюпитра</a:t>
            </a:r>
            <a:r>
              <a:rPr kumimoji="0" lang="ru-RU" sz="12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932040" y="3861048"/>
            <a:ext cx="35509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Или, опередивши мир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 На поколения четыре, </a:t>
            </a:r>
            <a:endParaRPr kumimoji="0" lang="ru-RU" sz="14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По крышам городских квартир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Грозой гремел полет валькирий</a:t>
            </a: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699792" y="5013176"/>
            <a:ext cx="328327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Или консерваторский зал</a:t>
            </a:r>
            <a:endParaRPr kumimoji="0" lang="ru-RU" sz="9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При адском грохоте и треске </a:t>
            </a:r>
            <a:endParaRPr kumimoji="0" lang="ru-RU" sz="9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До слез Чайковский потрясал</a:t>
            </a:r>
            <a:endParaRPr kumimoji="0" lang="ru-RU" sz="900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Судьбой </a:t>
            </a:r>
            <a:r>
              <a:rPr kumimoji="0" lang="ru-RU" sz="1400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Паоло</a:t>
            </a:r>
            <a:r>
              <a:rPr kumimoji="0" lang="ru-RU" sz="1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1400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Calibri" pitchFamily="34" charset="0"/>
                <a:cs typeface="Times New Roman" pitchFamily="18" charset="0"/>
              </a:rPr>
              <a:t>Франчески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Значения незнакомых мне слов: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340768"/>
            <a:ext cx="8219256" cy="11087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Каланча – это высокая наблюдательная башня над зданием пожарной команды.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41277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Скрижаль – доска с написанным на ней священным текстом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1484784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Хораль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– церковная многоголосая песня.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1412776"/>
            <a:ext cx="7416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Месса – литургия в католической церкви.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1484784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Пюпитр – подставка для нот.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340768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Валькирия – персонаж скандинавской мифологии, забирающая души падших  воинов. 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14" name="Содержимое 13" descr="скачанные файлы (2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771800" y="2204864"/>
            <a:ext cx="3024336" cy="4111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скачанные файлы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420888"/>
            <a:ext cx="519402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скачанные файлы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5" y="2420888"/>
            <a:ext cx="414140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скачанные файлы (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11760" y="2492896"/>
            <a:ext cx="5194019" cy="3456384"/>
          </a:xfrm>
          <a:prstGeom prst="rect">
            <a:avLst/>
          </a:prstGeom>
        </p:spPr>
      </p:pic>
      <p:pic>
        <p:nvPicPr>
          <p:cNvPr id="22" name="Рисунок 21" descr="скачанные файлы (6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2348880"/>
            <a:ext cx="1728192" cy="3819624"/>
          </a:xfrm>
          <a:prstGeom prst="rect">
            <a:avLst/>
          </a:prstGeom>
        </p:spPr>
      </p:pic>
      <p:pic>
        <p:nvPicPr>
          <p:cNvPr id="23" name="Рисунок 22" descr="скачанные файлы (7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67744" y="2276871"/>
            <a:ext cx="4824536" cy="3613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5" grpId="1"/>
      <p:bldP spid="8" grpId="0"/>
      <p:bldP spid="8" grpId="1"/>
      <p:bldP spid="10" grpId="0"/>
      <p:bldP spid="1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Описание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55976" y="1340768"/>
            <a:ext cx="4326632" cy="496855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Первая строфа стихотворения начинается </a:t>
            </a:r>
            <a:r>
              <a:rPr lang="ru-RU" sz="18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сравнением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. Если сказать не в стихотворной форме, дом был очень высоким как пожарная башня, имеющий очень узкую лестницу, по которой  грузчики – силачи  и тащили рояль, как выяснится потом, на шестой этаж. Завершается эта строфа опять же </a:t>
            </a:r>
            <a:r>
              <a:rPr lang="ru-RU" sz="18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сравнением.</a:t>
            </a:r>
            <a:endParaRPr lang="ru-RU" sz="18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1556792"/>
            <a:ext cx="4464496" cy="4824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Музыка</a:t>
            </a:r>
          </a:p>
          <a:p>
            <a:pPr>
              <a:buNone/>
            </a:pPr>
            <a:r>
              <a:rPr lang="ru-RU" sz="20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 высился, как каланча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</a:p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тесной лестнице угольной</a:t>
            </a:r>
          </a:p>
          <a:p>
            <a:pPr>
              <a:buNone/>
            </a:pPr>
            <a:r>
              <a:rPr lang="ru-RU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Несли рояль два силача, </a:t>
            </a:r>
          </a:p>
          <a:p>
            <a:pPr>
              <a:buNone/>
            </a:pPr>
            <a:r>
              <a:rPr lang="ru-RU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колокол на колокольню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 </a:t>
            </a:r>
          </a:p>
          <a:p>
            <a:endParaRPr lang="ru-RU" dirty="0"/>
          </a:p>
        </p:txBody>
      </p:sp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789040"/>
            <a:ext cx="3614364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Описание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60032" y="1196752"/>
            <a:ext cx="3528392" cy="4896544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4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Следующая строфа посвящена опять же </a:t>
            </a:r>
            <a:r>
              <a:rPr lang="ru-RU" sz="43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сравнению</a:t>
            </a:r>
            <a:r>
              <a:rPr lang="ru-RU" sz="4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. С помощью него из двух этих строф можно понять, что рояль очень дорогой и очень важный для хозяина. И вот рояль на месте. И для его хозяина, кажется, нет ничего важнее чем этот, дорогой его сердцу,  рояль. </a:t>
            </a:r>
          </a:p>
          <a:p>
            <a:endParaRPr lang="ru-RU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544" y="1268760"/>
            <a:ext cx="3888432" cy="4752528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Музыка</a:t>
            </a:r>
          </a:p>
          <a:p>
            <a:pPr algn="ctr">
              <a:buNone/>
            </a:pPr>
            <a:endParaRPr lang="ru-RU" sz="45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 высился, как каланча. 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тесной лестнице угольной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Несли рояль </a:t>
            </a: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два силача, 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колокол на колокольню. 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Они тащили вверх рояль 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Над ширью городского моря,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с заповедями скрижаль 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solidFill>
                  <a:schemeClr val="accent6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каменное плоскогорье.</a:t>
            </a:r>
          </a:p>
          <a:p>
            <a:pPr algn="ctr">
              <a:buNone/>
            </a:pPr>
            <a:endParaRPr lang="ru-RU" sz="45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вот в гостиной инструмент, 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город в свисте, шуме , гаме, 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под водой на дне легенд, </a:t>
            </a:r>
          </a:p>
          <a:p>
            <a:pPr algn="ctr">
              <a:buNone/>
            </a:pPr>
            <a:r>
              <a:rPr lang="ru-RU" sz="4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Внизу остался под ногами.</a:t>
            </a:r>
          </a:p>
          <a:p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10" name="Рисунок 9" descr="скачанные файлы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4725144"/>
            <a:ext cx="31908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Описание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2348880"/>
            <a:ext cx="7776864" cy="129614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С появлением одного только инструмента, город стал легендой. Лирический герой с «клавишами» чувствует себя великим человеком, и ему кажется что весь мир у его ног. 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75656" y="4293096"/>
            <a:ext cx="7278960" cy="142961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Он смотрит на землю с высоты, точнее с балкона, и этот жилец шестого этажа держит планету в своих руках – об этом повествует четвертая строфа.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Описание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3284984"/>
            <a:ext cx="3672408" cy="302433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  </a:t>
            </a:r>
            <a:r>
              <a:rPr lang="ru-RU" sz="2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И это виденье настолько великолепно, что Пастернак использует еще одно «грандиозное» выражение «Раскат импровизаций»  для того чтобы окончательно доказать  что лирический герой великий композитор. </a:t>
            </a:r>
            <a:endParaRPr lang="ru-RU" sz="21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196752"/>
            <a:ext cx="34563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Пятая строфа показывает что лирический герой не плохой композитор. Пастернак использует слово, выражающее отличное умение героя писать музыку – заиграл. Заиграл не чью –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нибудь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 чужую пьесу,  а свою, свою пьесу, как написал автор – хорал свою мысль, то есть выражал свое виденье мира и жизни. </a:t>
            </a:r>
            <a:endParaRPr lang="ru-RU" dirty="0"/>
          </a:p>
        </p:txBody>
      </p:sp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3240360" cy="217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Описание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94720" cy="4525963"/>
          </a:xfrm>
        </p:spPr>
        <p:txBody>
          <a:bodyPr>
            <a:noAutofit/>
          </a:bodyPr>
          <a:lstStyle/>
          <a:p>
            <a:r>
              <a:rPr lang="ru-RU" sz="1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Раскат импровизаций нес все, что окружало музыканта. Город, ночь,  людей и разные звуки. Он играл до ночи, до глубокого сна – гласит  седьмая строфа. Он играл и записывал ноты, забыв свою нехитрую невинность. </a:t>
            </a:r>
            <a:endParaRPr lang="ru-RU" sz="1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pic>
        <p:nvPicPr>
          <p:cNvPr id="5" name="Содержимое 4" descr="images (4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340768"/>
            <a:ext cx="378730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скачанные файлы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068960"/>
            <a:ext cx="2314575" cy="197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1">
  <a:themeElements>
    <a:clrScheme name="Другая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267</TotalTime>
  <Words>1072</Words>
  <Application>Microsoft Office PowerPoint</Application>
  <PresentationFormat>Экран (4:3)</PresentationFormat>
  <Paragraphs>122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</vt:lpstr>
      <vt:lpstr>«Бессмертный мир музыки» (Анализ стихотворения Бориса Леонидовича Пастернака «Музыка»)</vt:lpstr>
      <vt:lpstr>Слайд 2</vt:lpstr>
      <vt:lpstr>Слайд 3</vt:lpstr>
      <vt:lpstr>Значения незнакомых мне слов:</vt:lpstr>
      <vt:lpstr>Описание </vt:lpstr>
      <vt:lpstr>Описание</vt:lpstr>
      <vt:lpstr>Описание</vt:lpstr>
      <vt:lpstr>Описание</vt:lpstr>
      <vt:lpstr>Описание </vt:lpstr>
      <vt:lpstr>Описание</vt:lpstr>
      <vt:lpstr>Описание</vt:lpstr>
      <vt:lpstr>Описание</vt:lpstr>
      <vt:lpstr>Композиция</vt:lpstr>
      <vt:lpstr>Изобразительно – выразительные средства языка</vt:lpstr>
      <vt:lpstr>Синтаксис </vt:lpstr>
      <vt:lpstr>Отзывы и значение </vt:lpstr>
      <vt:lpstr>Спасибо за внимание!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стихотворения Бориса Леонидовича Пастернака «Музыка»</dc:title>
  <dc:creator>User</dc:creator>
  <cp:lastModifiedBy>Комп1</cp:lastModifiedBy>
  <cp:revision>14</cp:revision>
  <dcterms:created xsi:type="dcterms:W3CDTF">2015-03-27T18:22:48Z</dcterms:created>
  <dcterms:modified xsi:type="dcterms:W3CDTF">2015-03-30T05:51:34Z</dcterms:modified>
</cp:coreProperties>
</file>