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9" d="100"/>
          <a:sy n="99" d="100"/>
        </p:scale>
        <p:origin x="78" y="4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AFC556E-B212-4142-945C-30F85BCEABA3}" type="datetimeFigureOut">
              <a:rPr lang="ru-RU" smtClean="0"/>
              <a:t>26.12.2017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12806705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FC556E-B212-4142-945C-30F85BCEABA3}" type="datetimeFigureOut">
              <a:rPr lang="ru-RU" smtClean="0"/>
              <a:t>26.12.2017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2050049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FC556E-B212-4142-945C-30F85BCEABA3}" type="datetimeFigureOut">
              <a:rPr lang="ru-RU" smtClean="0"/>
              <a:t>26.12.2017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1460152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FC556E-B212-4142-945C-30F85BCEABA3}" type="datetimeFigureOut">
              <a:rPr lang="ru-RU" smtClean="0"/>
              <a:t>26.12.2017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1339825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AFC556E-B212-4142-945C-30F85BCEABA3}" type="datetimeFigureOut">
              <a:rPr lang="ru-RU" smtClean="0"/>
              <a:t>26.12.2017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1686147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AFC556E-B212-4142-945C-30F85BCEABA3}" type="datetimeFigureOut">
              <a:rPr lang="ru-RU" smtClean="0"/>
              <a:t>26.12.2017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511825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AFC556E-B212-4142-945C-30F85BCEABA3}" type="datetimeFigureOut">
              <a:rPr lang="ru-RU" smtClean="0"/>
              <a:t>26.12.2017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630493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AFC556E-B212-4142-945C-30F85BCEABA3}" type="datetimeFigureOut">
              <a:rPr lang="ru-RU" smtClean="0"/>
              <a:t>26.12.2017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3894221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AFC556E-B212-4142-945C-30F85BCEABA3}" type="datetimeFigureOut">
              <a:rPr lang="ru-RU" smtClean="0"/>
              <a:t>26.12.2017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3033343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AFC556E-B212-4142-945C-30F85BCEABA3}" type="datetimeFigureOut">
              <a:rPr lang="ru-RU" smtClean="0"/>
              <a:t>26.12.2017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69581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AFC556E-B212-4142-945C-30F85BCEABA3}" type="datetimeFigureOut">
              <a:rPr lang="ru-RU" smtClean="0"/>
              <a:t>26.12.2017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D6765B-1474-41AB-97A0-1A59C30F36AE}" type="slidenum">
              <a:rPr lang="ru-RU" smtClean="0"/>
              <a:t>‹#›</a:t>
            </a:fld>
            <a:endParaRPr lang="ru-RU"/>
          </a:p>
        </p:txBody>
      </p:sp>
    </p:spTree>
    <p:extLst>
      <p:ext uri="{BB962C8B-B14F-4D97-AF65-F5344CB8AC3E}">
        <p14:creationId xmlns:p14="http://schemas.microsoft.com/office/powerpoint/2010/main" val="676385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FC556E-B212-4142-945C-30F85BCEABA3}" type="datetimeFigureOut">
              <a:rPr lang="ru-RU" smtClean="0"/>
              <a:t>26.12.2017</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D6765B-1474-41AB-97A0-1A59C30F36AE}" type="slidenum">
              <a:rPr lang="ru-RU" smtClean="0"/>
              <a:t>‹#›</a:t>
            </a:fld>
            <a:endParaRPr lang="ru-RU"/>
          </a:p>
        </p:txBody>
      </p:sp>
    </p:spTree>
    <p:extLst>
      <p:ext uri="{BB962C8B-B14F-4D97-AF65-F5344CB8AC3E}">
        <p14:creationId xmlns:p14="http://schemas.microsoft.com/office/powerpoint/2010/main" val="212306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2000" b="-12000"/>
          </a:stretch>
        </a:blipFill>
        <a:effectLst/>
      </p:bgPr>
    </p:bg>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a:p>
        </p:txBody>
      </p:sp>
      <p:sp>
        <p:nvSpPr>
          <p:cNvPr id="6" name="Заголовок 5"/>
          <p:cNvSpPr>
            <a:spLocks noGrp="1"/>
          </p:cNvSpPr>
          <p:nvPr>
            <p:ph type="ctrTitle"/>
          </p:nvPr>
        </p:nvSpPr>
        <p:spPr/>
        <p:txBody>
          <a:bodyPr/>
          <a:lstStyle/>
          <a:p>
            <a:r>
              <a:rPr lang="en-US" dirty="0" smtClean="0"/>
              <a:t>Animals of different continents</a:t>
            </a:r>
            <a:endParaRPr lang="ru-RU" dirty="0"/>
          </a:p>
        </p:txBody>
      </p:sp>
    </p:spTree>
    <p:extLst>
      <p:ext uri="{BB962C8B-B14F-4D97-AF65-F5344CB8AC3E}">
        <p14:creationId xmlns:p14="http://schemas.microsoft.com/office/powerpoint/2010/main" val="2897187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67377"/>
            <a:ext cx="10515600" cy="693019"/>
          </a:xfrm>
        </p:spPr>
        <p:txBody>
          <a:bodyPr>
            <a:noAutofit/>
          </a:bodyPr>
          <a:lstStyle/>
          <a:p>
            <a:pPr algn="ctr"/>
            <a:r>
              <a:rPr lang="en-US" sz="4800" dirty="0" smtClean="0"/>
              <a:t/>
            </a:r>
            <a:br>
              <a:rPr lang="en-US" sz="4800" dirty="0" smtClean="0"/>
            </a:br>
            <a:r>
              <a:rPr lang="en-US" sz="7200" dirty="0" smtClean="0"/>
              <a:t>Polar </a:t>
            </a:r>
            <a:r>
              <a:rPr lang="en-US" sz="7200" dirty="0"/>
              <a:t>bear</a:t>
            </a:r>
            <a:endParaRPr lang="ru-RU" sz="7200" dirty="0"/>
          </a:p>
        </p:txBody>
      </p:sp>
      <p:sp>
        <p:nvSpPr>
          <p:cNvPr id="3" name="Объект 2"/>
          <p:cNvSpPr>
            <a:spLocks noGrp="1"/>
          </p:cNvSpPr>
          <p:nvPr>
            <p:ph idx="1"/>
          </p:nvPr>
        </p:nvSpPr>
        <p:spPr/>
        <p:txBody>
          <a:bodyPr>
            <a:normAutofit fontScale="92500" lnSpcReduction="20000"/>
          </a:bodyPr>
          <a:lstStyle/>
          <a:p>
            <a:r>
              <a:rPr lang="en-US" dirty="0" smtClean="0"/>
              <a:t/>
            </a:r>
            <a:br>
              <a:rPr lang="en-US" dirty="0" smtClean="0"/>
            </a:br>
            <a:r>
              <a:rPr lang="en-US" dirty="0"/>
              <a:t>The polar bear, or the polar bear, the northern bear, is a predatory mammal of the bear family, a close relative of the brown bear. The largest land predator of the </a:t>
            </a:r>
            <a:r>
              <a:rPr lang="en-US" dirty="0" smtClean="0"/>
              <a:t>planet</a:t>
            </a:r>
            <a:r>
              <a:rPr lang="ru-RU" dirty="0" smtClean="0"/>
              <a:t>. </a:t>
            </a:r>
            <a:r>
              <a:rPr lang="en-US" dirty="0" smtClean="0"/>
              <a:t>The polar bear is the largest land mammal of the order of predators. Its length reaches 3 m, weight up to 1 ton. Usually males weigh 400-450 kg, body length 200-250 cm. The females are noticeably smaller (200-300 kg, 160-250 cm). The height at the withers is 130-150 cm [2]. The smallest bears are found on Spitsbergen, the largest are in the Bering Sea.</a:t>
            </a:r>
          </a:p>
          <a:p>
            <a:endParaRPr lang="en-US" dirty="0" smtClean="0"/>
          </a:p>
          <a:p>
            <a:r>
              <a:rPr lang="en-US" dirty="0" smtClean="0"/>
              <a:t>White bear from other bears are distinguished by a long neck and a flat head. His skin is black. The color of the coat varies from white to yellowish; In summer, fur can turn yellow due to the constant exposure to sunlight. The wool of a polar bear is devoid of pigmentation, and the wool is hollow.</a:t>
            </a:r>
            <a:endParaRPr lang="ru-RU" dirty="0" smtClean="0"/>
          </a:p>
          <a:p>
            <a:endParaRPr lang="ru-RU" b="1" dirty="0"/>
          </a:p>
        </p:txBody>
      </p:sp>
    </p:spTree>
    <p:extLst>
      <p:ext uri="{BB962C8B-B14F-4D97-AF65-F5344CB8AC3E}">
        <p14:creationId xmlns:p14="http://schemas.microsoft.com/office/powerpoint/2010/main" val="680387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741144"/>
            <a:ext cx="10515600" cy="1395663"/>
          </a:xfrm>
        </p:spPr>
        <p:txBody>
          <a:bodyPr>
            <a:normAutofit/>
          </a:bodyPr>
          <a:lstStyle/>
          <a:p>
            <a:pPr algn="ctr"/>
            <a:r>
              <a:rPr lang="en-US" sz="6600" dirty="0" smtClean="0">
                <a:solidFill>
                  <a:schemeClr val="bg1"/>
                </a:solidFill>
              </a:rPr>
              <a:t>Giraffe</a:t>
            </a:r>
            <a:endParaRPr lang="ru-RU" sz="6600" dirty="0">
              <a:solidFill>
                <a:schemeClr val="bg1"/>
              </a:solidFill>
            </a:endParaRPr>
          </a:p>
        </p:txBody>
      </p:sp>
      <p:sp>
        <p:nvSpPr>
          <p:cNvPr id="3" name="Объект 2"/>
          <p:cNvSpPr>
            <a:spLocks noGrp="1"/>
          </p:cNvSpPr>
          <p:nvPr>
            <p:ph idx="1"/>
          </p:nvPr>
        </p:nvSpPr>
        <p:spPr/>
        <p:txBody>
          <a:bodyPr/>
          <a:lstStyle/>
          <a:p>
            <a:r>
              <a:rPr lang="en-US" dirty="0" smtClean="0"/>
              <a:t/>
            </a:r>
            <a:br>
              <a:rPr lang="en-US" dirty="0" smtClean="0"/>
            </a:br>
            <a:r>
              <a:rPr lang="en-US" dirty="0">
                <a:solidFill>
                  <a:schemeClr val="bg1"/>
                </a:solidFill>
              </a:rPr>
              <a:t>Giraffe is a mammal from a group of cloven-hoofed, giraffe families. It is the highest terrestrial animal of the planet</a:t>
            </a:r>
            <a:r>
              <a:rPr lang="en-US" dirty="0" smtClean="0">
                <a:solidFill>
                  <a:schemeClr val="bg1"/>
                </a:solidFill>
              </a:rPr>
              <a:t>.</a:t>
            </a:r>
            <a:r>
              <a:rPr lang="ru-RU" dirty="0" smtClean="0">
                <a:solidFill>
                  <a:schemeClr val="bg1"/>
                </a:solidFill>
              </a:rPr>
              <a:t> </a:t>
            </a:r>
            <a:r>
              <a:rPr lang="en-US" dirty="0" smtClean="0">
                <a:solidFill>
                  <a:schemeClr val="bg1"/>
                </a:solidFill>
              </a:rPr>
              <a:t/>
            </a:r>
            <a:br>
              <a:rPr lang="en-US" dirty="0" smtClean="0">
                <a:solidFill>
                  <a:schemeClr val="bg1"/>
                </a:solidFill>
              </a:rPr>
            </a:br>
            <a:r>
              <a:rPr lang="en-US" dirty="0">
                <a:solidFill>
                  <a:schemeClr val="bg1"/>
                </a:solidFill>
              </a:rPr>
              <a:t>Giraffes live in the savannas of Africa. Today they can only be found to the south and southeast of the Sahara, especially in the savannahs of Eastern and Southern Africa. Populations north of the Sahara were eradicated by man in ancient times: during the times of Ancient Egypt they existed in the delta of the Nile and on the shores of the Mediterranean Sea. In the XX century the range of giraffes again significantly decreased. The largest populations of giraffes today live in reserves and reserves.</a:t>
            </a:r>
            <a:endParaRPr lang="ru-RU" dirty="0">
              <a:solidFill>
                <a:schemeClr val="bg1"/>
              </a:solidFill>
            </a:endParaRPr>
          </a:p>
        </p:txBody>
      </p:sp>
    </p:spTree>
    <p:extLst>
      <p:ext uri="{BB962C8B-B14F-4D97-AF65-F5344CB8AC3E}">
        <p14:creationId xmlns:p14="http://schemas.microsoft.com/office/powerpoint/2010/main" val="2961880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34755"/>
            <a:ext cx="10515600" cy="1555934"/>
          </a:xfrm>
        </p:spPr>
        <p:txBody>
          <a:bodyPr>
            <a:normAutofit/>
          </a:bodyPr>
          <a:lstStyle/>
          <a:p>
            <a:pPr algn="ctr"/>
            <a:r>
              <a:rPr lang="en-US" sz="6600" dirty="0" smtClean="0">
                <a:solidFill>
                  <a:schemeClr val="accent6">
                    <a:lumMod val="20000"/>
                    <a:lumOff val="80000"/>
                  </a:schemeClr>
                </a:solidFill>
              </a:rPr>
              <a:t>Big panda</a:t>
            </a:r>
            <a:endParaRPr lang="ru-RU" sz="6600" dirty="0">
              <a:solidFill>
                <a:schemeClr val="accent6">
                  <a:lumMod val="20000"/>
                  <a:lumOff val="80000"/>
                </a:schemeClr>
              </a:solidFill>
            </a:endParaRPr>
          </a:p>
        </p:txBody>
      </p:sp>
      <p:sp>
        <p:nvSpPr>
          <p:cNvPr id="3" name="Объект 2"/>
          <p:cNvSpPr>
            <a:spLocks noGrp="1"/>
          </p:cNvSpPr>
          <p:nvPr>
            <p:ph idx="1"/>
          </p:nvPr>
        </p:nvSpPr>
        <p:spPr>
          <a:xfrm>
            <a:off x="96253" y="1434164"/>
            <a:ext cx="7892715" cy="5197641"/>
          </a:xfrm>
        </p:spPr>
        <p:txBody>
          <a:bodyPr>
            <a:normAutofit/>
          </a:bodyPr>
          <a:lstStyle/>
          <a:p>
            <a:r>
              <a:rPr lang="en-US" dirty="0" smtClean="0"/>
              <a:t/>
            </a:r>
            <a:br>
              <a:rPr lang="en-US" dirty="0" smtClean="0"/>
            </a:br>
            <a:r>
              <a:rPr lang="en-US" dirty="0">
                <a:solidFill>
                  <a:schemeClr val="accent6">
                    <a:lumMod val="20000"/>
                    <a:lumOff val="80000"/>
                  </a:schemeClr>
                </a:solidFill>
              </a:rPr>
              <a:t>Big panda, or bamboo bear - a kind of mammals from the bear family with a peculiar black and white coat color, possessing some signs of raccoons. The only modern species of the genus </a:t>
            </a:r>
            <a:r>
              <a:rPr lang="en-US" dirty="0" err="1">
                <a:solidFill>
                  <a:schemeClr val="accent6">
                    <a:lumMod val="20000"/>
                    <a:lumOff val="80000"/>
                  </a:schemeClr>
                </a:solidFill>
              </a:rPr>
              <a:t>Ailuropus</a:t>
            </a:r>
            <a:r>
              <a:rPr lang="en-US" dirty="0">
                <a:solidFill>
                  <a:schemeClr val="accent6">
                    <a:lumMod val="20000"/>
                    <a:lumOff val="80000"/>
                  </a:schemeClr>
                </a:solidFill>
              </a:rPr>
              <a:t> is the subfamily </a:t>
            </a:r>
            <a:r>
              <a:rPr lang="en-US" dirty="0" err="1">
                <a:solidFill>
                  <a:schemeClr val="accent6">
                    <a:lumMod val="20000"/>
                    <a:lumOff val="80000"/>
                  </a:schemeClr>
                </a:solidFill>
              </a:rPr>
              <a:t>Ailuropodinae</a:t>
            </a:r>
            <a:r>
              <a:rPr lang="en-US" dirty="0">
                <a:solidFill>
                  <a:schemeClr val="accent6">
                    <a:lumMod val="20000"/>
                    <a:lumOff val="80000"/>
                  </a:schemeClr>
                </a:solidFill>
              </a:rPr>
              <a:t>. Large pandas live in the mountain regions of central China: Sichuan and Tibet. Since the second half of the 20th century, the panda has become something of a national emblem of China. The Chinese name is "bear-cat". Its western name comes from a small panda. Previously, it was also called a spotted bear (</a:t>
            </a:r>
            <a:r>
              <a:rPr lang="en-US" dirty="0" err="1">
                <a:solidFill>
                  <a:schemeClr val="accent6">
                    <a:lumMod val="20000"/>
                    <a:lumOff val="80000"/>
                  </a:schemeClr>
                </a:solidFill>
              </a:rPr>
              <a:t>Ailuropus</a:t>
            </a:r>
            <a:r>
              <a:rPr lang="en-US" dirty="0">
                <a:solidFill>
                  <a:schemeClr val="accent6">
                    <a:lumMod val="20000"/>
                    <a:lumOff val="80000"/>
                  </a:schemeClr>
                </a:solidFill>
              </a:rPr>
              <a:t> </a:t>
            </a:r>
            <a:r>
              <a:rPr lang="en-US" dirty="0" err="1">
                <a:solidFill>
                  <a:schemeClr val="accent6">
                    <a:lumMod val="20000"/>
                    <a:lumOff val="80000"/>
                  </a:schemeClr>
                </a:solidFill>
              </a:rPr>
              <a:t>melanoleucus</a:t>
            </a:r>
            <a:r>
              <a:rPr lang="en-US" dirty="0">
                <a:solidFill>
                  <a:schemeClr val="accent6">
                    <a:lumMod val="20000"/>
                    <a:lumOff val="80000"/>
                  </a:schemeClr>
                </a:solidFill>
              </a:rPr>
              <a:t>).</a:t>
            </a:r>
            <a:endParaRPr lang="ru-RU" dirty="0">
              <a:solidFill>
                <a:schemeClr val="accent6">
                  <a:lumMod val="20000"/>
                  <a:lumOff val="80000"/>
                </a:schemeClr>
              </a:solidFill>
            </a:endParaRPr>
          </a:p>
        </p:txBody>
      </p:sp>
    </p:spTree>
    <p:extLst>
      <p:ext uri="{BB962C8B-B14F-4D97-AF65-F5344CB8AC3E}">
        <p14:creationId xmlns:p14="http://schemas.microsoft.com/office/powerpoint/2010/main" val="17544053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77002"/>
            <a:ext cx="12454288" cy="2069431"/>
          </a:xfrm>
        </p:spPr>
        <p:txBody>
          <a:bodyPr>
            <a:noAutofit/>
          </a:bodyPr>
          <a:lstStyle/>
          <a:p>
            <a:pPr algn="ctr"/>
            <a:r>
              <a:rPr lang="ru-RU" sz="7200" dirty="0" smtClean="0">
                <a:solidFill>
                  <a:schemeClr val="accent3">
                    <a:lumMod val="50000"/>
                  </a:schemeClr>
                </a:solidFill>
              </a:rPr>
              <a:t/>
            </a:r>
            <a:br>
              <a:rPr lang="ru-RU" sz="7200" dirty="0" smtClean="0">
                <a:solidFill>
                  <a:schemeClr val="accent3">
                    <a:lumMod val="50000"/>
                  </a:schemeClr>
                </a:solidFill>
              </a:rPr>
            </a:br>
            <a:r>
              <a:rPr lang="ru-RU" sz="7200" dirty="0" smtClean="0">
                <a:solidFill>
                  <a:schemeClr val="accent3">
                    <a:lumMod val="50000"/>
                  </a:schemeClr>
                </a:solidFill>
              </a:rPr>
              <a:t/>
            </a:r>
            <a:br>
              <a:rPr lang="ru-RU" sz="7200" dirty="0" smtClean="0">
                <a:solidFill>
                  <a:schemeClr val="accent3">
                    <a:lumMod val="50000"/>
                  </a:schemeClr>
                </a:solidFill>
              </a:rPr>
            </a:br>
            <a:r>
              <a:rPr lang="ru-RU" sz="7200" dirty="0">
                <a:solidFill>
                  <a:schemeClr val="accent3">
                    <a:lumMod val="50000"/>
                  </a:schemeClr>
                </a:solidFill>
              </a:rPr>
              <a:t/>
            </a:r>
            <a:br>
              <a:rPr lang="ru-RU" sz="7200" dirty="0">
                <a:solidFill>
                  <a:schemeClr val="accent3">
                    <a:lumMod val="50000"/>
                  </a:schemeClr>
                </a:solidFill>
              </a:rPr>
            </a:br>
            <a:r>
              <a:rPr lang="en-US" sz="7200" dirty="0" smtClean="0">
                <a:solidFill>
                  <a:schemeClr val="accent3">
                    <a:lumMod val="50000"/>
                  </a:schemeClr>
                </a:solidFill>
              </a:rPr>
              <a:t>Fur seal</a:t>
            </a:r>
            <a:r>
              <a:rPr lang="ru-RU" sz="7200" dirty="0" smtClean="0">
                <a:solidFill>
                  <a:schemeClr val="accent3">
                    <a:lumMod val="50000"/>
                  </a:schemeClr>
                </a:solidFill>
              </a:rPr>
              <a:t/>
            </a:r>
            <a:br>
              <a:rPr lang="ru-RU" sz="7200" dirty="0" smtClean="0">
                <a:solidFill>
                  <a:schemeClr val="accent3">
                    <a:lumMod val="50000"/>
                  </a:schemeClr>
                </a:solidFill>
              </a:rPr>
            </a:br>
            <a:r>
              <a:rPr lang="en-US" sz="7200" dirty="0" smtClean="0">
                <a:solidFill>
                  <a:schemeClr val="accent1">
                    <a:lumMod val="40000"/>
                    <a:lumOff val="60000"/>
                  </a:schemeClr>
                </a:solidFill>
              </a:rPr>
              <a:t/>
            </a:r>
            <a:br>
              <a:rPr lang="en-US" sz="7200" dirty="0" smtClean="0">
                <a:solidFill>
                  <a:schemeClr val="accent1">
                    <a:lumMod val="40000"/>
                    <a:lumOff val="60000"/>
                  </a:schemeClr>
                </a:solidFill>
              </a:rPr>
            </a:br>
            <a:endParaRPr lang="ru-RU" sz="7200" dirty="0">
              <a:solidFill>
                <a:schemeClr val="accent3">
                  <a:lumMod val="50000"/>
                </a:schemeClr>
              </a:solidFill>
            </a:endParaRPr>
          </a:p>
        </p:txBody>
      </p:sp>
      <p:sp>
        <p:nvSpPr>
          <p:cNvPr id="3" name="Объект 2"/>
          <p:cNvSpPr>
            <a:spLocks noGrp="1"/>
          </p:cNvSpPr>
          <p:nvPr>
            <p:ph idx="1"/>
          </p:nvPr>
        </p:nvSpPr>
        <p:spPr>
          <a:xfrm>
            <a:off x="838200" y="2329313"/>
            <a:ext cx="10515600" cy="4398745"/>
          </a:xfrm>
        </p:spPr>
        <p:txBody>
          <a:bodyPr/>
          <a:lstStyle/>
          <a:p>
            <a:r>
              <a:rPr lang="en-US" dirty="0" smtClean="0">
                <a:solidFill>
                  <a:schemeClr val="accent3">
                    <a:lumMod val="50000"/>
                  </a:schemeClr>
                </a:solidFill>
              </a:rPr>
              <a:t/>
            </a:r>
            <a:br>
              <a:rPr lang="en-US" dirty="0" smtClean="0">
                <a:solidFill>
                  <a:schemeClr val="accent3">
                    <a:lumMod val="50000"/>
                  </a:schemeClr>
                </a:solidFill>
              </a:rPr>
            </a:br>
            <a:r>
              <a:rPr lang="en-US" dirty="0">
                <a:solidFill>
                  <a:schemeClr val="accent3">
                    <a:lumMod val="50000"/>
                  </a:schemeClr>
                </a:solidFill>
              </a:rPr>
              <a:t>The northern fur seal, or sea cat-mammal from the group of pinnipeds of predatory order, belongs to the family of eared seals</a:t>
            </a:r>
            <a:r>
              <a:rPr lang="en-US" dirty="0" smtClean="0">
                <a:solidFill>
                  <a:schemeClr val="accent3">
                    <a:lumMod val="50000"/>
                  </a:schemeClr>
                </a:solidFill>
              </a:rPr>
              <a:t>. </a:t>
            </a:r>
            <a:br>
              <a:rPr lang="en-US" dirty="0" smtClean="0">
                <a:solidFill>
                  <a:schemeClr val="accent3">
                    <a:lumMod val="50000"/>
                  </a:schemeClr>
                </a:solidFill>
              </a:rPr>
            </a:br>
            <a:r>
              <a:rPr lang="en-US" dirty="0">
                <a:solidFill>
                  <a:schemeClr val="accent3">
                    <a:lumMod val="50000"/>
                  </a:schemeClr>
                </a:solidFill>
              </a:rPr>
              <a:t>Along with its closest neighbor - the sea lion with which this species of seals shares most of the rookeries, the fur seals are animals with a pronounced sexual dimorphism: the size of the males exceeds the size of the females. The maximum body length of males reaches 2.2 meters, and the maximum weight is up to 320 kg. While the maximum weight of females is about 70 kg with a body length of not more than 1.4 meters.</a:t>
            </a:r>
            <a:endParaRPr lang="ru-RU" dirty="0">
              <a:solidFill>
                <a:schemeClr val="accent3">
                  <a:lumMod val="50000"/>
                </a:schemeClr>
              </a:solidFill>
            </a:endParaRPr>
          </a:p>
        </p:txBody>
      </p:sp>
    </p:spTree>
    <p:extLst>
      <p:ext uri="{BB962C8B-B14F-4D97-AF65-F5344CB8AC3E}">
        <p14:creationId xmlns:p14="http://schemas.microsoft.com/office/powerpoint/2010/main" val="8495949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b="-2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6">
                    <a:lumMod val="60000"/>
                    <a:lumOff val="40000"/>
                  </a:schemeClr>
                </a:solidFill>
              </a:rPr>
              <a:t>                                </a:t>
            </a:r>
            <a:r>
              <a:rPr lang="en-US" dirty="0" smtClean="0">
                <a:solidFill>
                  <a:schemeClr val="accent6">
                    <a:lumMod val="60000"/>
                    <a:lumOff val="40000"/>
                  </a:schemeClr>
                </a:solidFill>
              </a:rPr>
              <a:t>Koala</a:t>
            </a:r>
            <a:endParaRPr lang="ru-RU" dirty="0"/>
          </a:p>
        </p:txBody>
      </p:sp>
      <p:sp>
        <p:nvSpPr>
          <p:cNvPr id="3" name="Объект 2"/>
          <p:cNvSpPr>
            <a:spLocks noGrp="1"/>
          </p:cNvSpPr>
          <p:nvPr>
            <p:ph idx="1"/>
          </p:nvPr>
        </p:nvSpPr>
        <p:spPr/>
        <p:txBody>
          <a:bodyPr/>
          <a:lstStyle/>
          <a:p>
            <a:r>
              <a:rPr lang="en-US" dirty="0" smtClean="0">
                <a:solidFill>
                  <a:schemeClr val="accent6">
                    <a:lumMod val="60000"/>
                    <a:lumOff val="40000"/>
                  </a:schemeClr>
                </a:solidFill>
              </a:rPr>
              <a:t/>
            </a:r>
            <a:br>
              <a:rPr lang="en-US" dirty="0" smtClean="0">
                <a:solidFill>
                  <a:schemeClr val="accent6">
                    <a:lumMod val="60000"/>
                    <a:lumOff val="40000"/>
                  </a:schemeClr>
                </a:solidFill>
              </a:rPr>
            </a:br>
            <a:r>
              <a:rPr lang="en-US" dirty="0">
                <a:solidFill>
                  <a:schemeClr val="accent6">
                    <a:lumMod val="60000"/>
                    <a:lumOff val="40000"/>
                  </a:schemeClr>
                </a:solidFill>
              </a:rPr>
              <a:t>The Koala is a kind of marsupial, inhabiting Australia. The only modern representative of the family of </a:t>
            </a:r>
            <a:r>
              <a:rPr lang="en-US" dirty="0" err="1">
                <a:solidFill>
                  <a:schemeClr val="accent6">
                    <a:lumMod val="60000"/>
                    <a:lumOff val="40000"/>
                  </a:schemeClr>
                </a:solidFill>
              </a:rPr>
              <a:t>koalov</a:t>
            </a:r>
            <a:r>
              <a:rPr lang="en-US" dirty="0">
                <a:solidFill>
                  <a:schemeClr val="accent6">
                    <a:lumMod val="60000"/>
                    <a:lumOff val="40000"/>
                  </a:schemeClr>
                </a:solidFill>
              </a:rPr>
              <a:t> from the group of two-</a:t>
            </a:r>
            <a:r>
              <a:rPr lang="en-US" dirty="0" err="1">
                <a:solidFill>
                  <a:schemeClr val="accent6">
                    <a:lumMod val="60000"/>
                    <a:lumOff val="40000"/>
                  </a:schemeClr>
                </a:solidFill>
              </a:rPr>
              <a:t>mersupial</a:t>
            </a:r>
            <a:r>
              <a:rPr lang="en-US" dirty="0">
                <a:solidFill>
                  <a:schemeClr val="accent6">
                    <a:lumMod val="60000"/>
                    <a:lumOff val="40000"/>
                  </a:schemeClr>
                </a:solidFill>
              </a:rPr>
              <a:t> </a:t>
            </a:r>
            <a:r>
              <a:rPr lang="en-US" dirty="0" smtClean="0">
                <a:solidFill>
                  <a:schemeClr val="accent6">
                    <a:lumMod val="60000"/>
                    <a:lumOff val="40000"/>
                  </a:schemeClr>
                </a:solidFill>
              </a:rPr>
              <a:t>marsupials</a:t>
            </a:r>
            <a:r>
              <a:rPr lang="ru-RU" dirty="0" smtClean="0">
                <a:solidFill>
                  <a:schemeClr val="accent6">
                    <a:lumMod val="60000"/>
                    <a:lumOff val="40000"/>
                  </a:schemeClr>
                </a:solidFill>
              </a:rPr>
              <a:t>. </a:t>
            </a:r>
            <a:r>
              <a:rPr lang="en-US" dirty="0" smtClean="0"/>
              <a:t/>
            </a:r>
            <a:br>
              <a:rPr lang="en-US" dirty="0" smtClean="0"/>
            </a:br>
            <a:r>
              <a:rPr lang="en-US" dirty="0">
                <a:solidFill>
                  <a:schemeClr val="accent6">
                    <a:lumMod val="60000"/>
                    <a:lumOff val="40000"/>
                  </a:schemeClr>
                </a:solidFill>
              </a:rPr>
              <a:t>Despite the fact that taxa koalas are not bears or animals close to them, English-speaking settlers of the late 18th century called them a bear of a koala because of the external similarity of koalas and bears, and this name is still used outside of Australia, although its use is not recommended from for emerging ambivalence of the name</a:t>
            </a:r>
            <a:endParaRPr lang="ru-RU" dirty="0">
              <a:solidFill>
                <a:schemeClr val="accent6">
                  <a:lumMod val="60000"/>
                  <a:lumOff val="40000"/>
                </a:schemeClr>
              </a:solidFill>
            </a:endParaRPr>
          </a:p>
        </p:txBody>
      </p:sp>
    </p:spTree>
    <p:extLst>
      <p:ext uri="{BB962C8B-B14F-4D97-AF65-F5344CB8AC3E}">
        <p14:creationId xmlns:p14="http://schemas.microsoft.com/office/powerpoint/2010/main" val="121852987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9</Words>
  <Application>Microsoft Office PowerPoint</Application>
  <PresentationFormat>Широкоэкранный</PresentationFormat>
  <Paragraphs>13</Paragraphs>
  <Slides>6</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6</vt:i4>
      </vt:variant>
    </vt:vector>
  </HeadingPairs>
  <TitlesOfParts>
    <vt:vector size="10" baseType="lpstr">
      <vt:lpstr>Arial</vt:lpstr>
      <vt:lpstr>Calibri</vt:lpstr>
      <vt:lpstr>Calibri Light</vt:lpstr>
      <vt:lpstr>Тема Office</vt:lpstr>
      <vt:lpstr>Animals of different continents</vt:lpstr>
      <vt:lpstr> Polar bear</vt:lpstr>
      <vt:lpstr>Giraffe</vt:lpstr>
      <vt:lpstr>Big panda</vt:lpstr>
      <vt:lpstr>   Fur seal  </vt:lpstr>
      <vt:lpstr>                                Koala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Животные разных континентов</dc:title>
  <dc:creator>Цветкова Алина</dc:creator>
  <cp:lastModifiedBy>Цветкова Алина</cp:lastModifiedBy>
  <cp:revision>5</cp:revision>
  <dcterms:created xsi:type="dcterms:W3CDTF">2017-12-26T09:56:18Z</dcterms:created>
  <dcterms:modified xsi:type="dcterms:W3CDTF">2017-12-26T10:36:05Z</dcterms:modified>
</cp:coreProperties>
</file>