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96" r:id="rId4"/>
  </p:sldMasterIdLst>
  <p:notesMasterIdLst>
    <p:notesMasterId r:id="rId14"/>
  </p:notesMasterIdLst>
  <p:sldIdLst>
    <p:sldId id="256" r:id="rId5"/>
    <p:sldId id="279" r:id="rId6"/>
    <p:sldId id="307" r:id="rId7"/>
    <p:sldId id="308" r:id="rId8"/>
    <p:sldId id="281" r:id="rId9"/>
    <p:sldId id="311" r:id="rId10"/>
    <p:sldId id="312" r:id="rId11"/>
    <p:sldId id="284" r:id="rId12"/>
    <p:sldId id="31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709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E1A76C-3BEF-45C1-9F4D-03E9866C08D2}" type="datetimeFigureOut">
              <a:rPr lang="ru-RU" smtClean="0"/>
              <a:pPr/>
              <a:t>08.01.2018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06E1B1-AF5C-430F-8C35-9D4E46CEDCE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35146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3B85C-981C-49A8-9D06-3A8ECDFBEC09}" type="datetimeFigureOut">
              <a:rPr lang="ru-RU" smtClean="0"/>
              <a:pPr/>
              <a:t>08.01.2018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3B574-29B6-453E-AE01-F0CDB6DB1C3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ll dir="l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3B85C-981C-49A8-9D06-3A8ECDFBEC09}" type="datetimeFigureOut">
              <a:rPr lang="ru-RU" smtClean="0"/>
              <a:pPr/>
              <a:t>08.01.2018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3B574-29B6-453E-AE01-F0CDB6DB1C3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ll dir="l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3B85C-981C-49A8-9D06-3A8ECDFBEC09}" type="datetimeFigureOut">
              <a:rPr lang="ru-RU" smtClean="0"/>
              <a:pPr/>
              <a:t>08.01.2018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3B574-29B6-453E-AE01-F0CDB6DB1C3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ll dir="l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FD575-41A9-4119-8C80-2420757559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0870360"/>
      </p:ext>
    </p:extLst>
  </p:cSld>
  <p:clrMapOvr>
    <a:masterClrMapping/>
  </p:clrMapOvr>
  <p:transition>
    <p:wedg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A83-6E35-4D8B-A244-E3B8A0D964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710487"/>
      </p:ext>
    </p:extLst>
  </p:cSld>
  <p:clrMapOvr>
    <a:masterClrMapping/>
  </p:clrMapOvr>
  <p:transition>
    <p:wedg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C2ED0-BD23-4407-B5D3-80148C4FA99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0033171"/>
      </p:ext>
    </p:extLst>
  </p:cSld>
  <p:clrMapOvr>
    <a:masterClrMapping/>
  </p:clrMapOvr>
  <p:transition>
    <p:wedg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39AD1-5A47-4804-9291-D1EA98156EB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6783157"/>
      </p:ext>
    </p:extLst>
  </p:cSld>
  <p:clrMapOvr>
    <a:masterClrMapping/>
  </p:clrMapOvr>
  <p:transition>
    <p:wedg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BAD732-CCAB-416A-803B-FFD032C5CD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9093647"/>
      </p:ext>
    </p:extLst>
  </p:cSld>
  <p:clrMapOvr>
    <a:masterClrMapping/>
  </p:clrMapOvr>
  <p:transition>
    <p:wedg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E421B-EC49-4241-931E-F81C02D969C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841697"/>
      </p:ext>
    </p:extLst>
  </p:cSld>
  <p:clrMapOvr>
    <a:masterClrMapping/>
  </p:clrMapOvr>
  <p:transition>
    <p:wedg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510F03-5136-4A71-9C4A-0DA2FD3ABFC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2354126"/>
      </p:ext>
    </p:extLst>
  </p:cSld>
  <p:clrMapOvr>
    <a:masterClrMapping/>
  </p:clrMapOvr>
  <p:transition>
    <p:wedg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417923-5D74-4ED1-9101-4A3824A31B1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512096"/>
      </p:ext>
    </p:extLst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3B85C-981C-49A8-9D06-3A8ECDFBEC09}" type="datetimeFigureOut">
              <a:rPr lang="ru-RU" smtClean="0"/>
              <a:pPr/>
              <a:t>08.01.2018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3B574-29B6-453E-AE01-F0CDB6DB1C3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ll dir="l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906F69-C745-4551-BB1E-F64ABDEBE7D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0253511"/>
      </p:ext>
    </p:extLst>
  </p:cSld>
  <p:clrMapOvr>
    <a:masterClrMapping/>
  </p:clrMapOvr>
  <p:transition>
    <p:wedg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DFAA62-87AA-4E40-8CBD-3007BB98B0D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6921609"/>
      </p:ext>
    </p:extLst>
  </p:cSld>
  <p:clrMapOvr>
    <a:masterClrMapping/>
  </p:clrMapOvr>
  <p:transition>
    <p:wedg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6604E-6B6D-4FCD-8F8E-9504FC4657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4798677"/>
      </p:ext>
    </p:extLst>
  </p:cSld>
  <p:clrMapOvr>
    <a:masterClrMapping/>
  </p:clrMapOvr>
  <p:transition>
    <p:wedg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FD575-41A9-4119-8C80-2420757559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4706129"/>
      </p:ext>
    </p:extLst>
  </p:cSld>
  <p:clrMapOvr>
    <a:masterClrMapping/>
  </p:clrMapOvr>
  <p:transition>
    <p:wedg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A83-6E35-4D8B-A244-E3B8A0D964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5759064"/>
      </p:ext>
    </p:extLst>
  </p:cSld>
  <p:clrMapOvr>
    <a:masterClrMapping/>
  </p:clrMapOvr>
  <p:transition>
    <p:wedg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C2ED0-BD23-4407-B5D3-80148C4FA99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7626003"/>
      </p:ext>
    </p:extLst>
  </p:cSld>
  <p:clrMapOvr>
    <a:masterClrMapping/>
  </p:clrMapOvr>
  <p:transition>
    <p:wedg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39AD1-5A47-4804-9291-D1EA98156EB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8903925"/>
      </p:ext>
    </p:extLst>
  </p:cSld>
  <p:clrMapOvr>
    <a:masterClrMapping/>
  </p:clrMapOvr>
  <p:transition>
    <p:wedg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BAD732-CCAB-416A-803B-FFD032C5CD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2628970"/>
      </p:ext>
    </p:extLst>
  </p:cSld>
  <p:clrMapOvr>
    <a:masterClrMapping/>
  </p:clrMapOvr>
  <p:transition>
    <p:wedg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E421B-EC49-4241-931E-F81C02D969C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259699"/>
      </p:ext>
    </p:extLst>
  </p:cSld>
  <p:clrMapOvr>
    <a:masterClrMapping/>
  </p:clrMapOvr>
  <p:transition>
    <p:wedg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510F03-5136-4A71-9C4A-0DA2FD3ABFC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486628"/>
      </p:ext>
    </p:extLst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3B85C-981C-49A8-9D06-3A8ECDFBEC09}" type="datetimeFigureOut">
              <a:rPr lang="ru-RU" smtClean="0"/>
              <a:pPr/>
              <a:t>08.01.2018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3B574-29B6-453E-AE01-F0CDB6DB1C3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ll dir="lu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417923-5D74-4ED1-9101-4A3824A31B1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9990900"/>
      </p:ext>
    </p:extLst>
  </p:cSld>
  <p:clrMapOvr>
    <a:masterClrMapping/>
  </p:clrMapOvr>
  <p:transition>
    <p:wedg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906F69-C745-4551-BB1E-F64ABDEBE7D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9313974"/>
      </p:ext>
    </p:extLst>
  </p:cSld>
  <p:clrMapOvr>
    <a:masterClrMapping/>
  </p:clrMapOvr>
  <p:transition>
    <p:wedg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DFAA62-87AA-4E40-8CBD-3007BB98B0D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0102673"/>
      </p:ext>
    </p:extLst>
  </p:cSld>
  <p:clrMapOvr>
    <a:masterClrMapping/>
  </p:clrMapOvr>
  <p:transition>
    <p:wedg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6604E-6B6D-4FCD-8F8E-9504FC4657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9108010"/>
      </p:ext>
    </p:extLst>
  </p:cSld>
  <p:clrMapOvr>
    <a:masterClrMapping/>
  </p:clrMapOvr>
  <p:transition>
    <p:wedg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FD575-41A9-4119-8C80-2420757559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040071"/>
      </p:ext>
    </p:extLst>
  </p:cSld>
  <p:clrMapOvr>
    <a:masterClrMapping/>
  </p:clrMapOvr>
  <p:transition>
    <p:wedg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A83-6E35-4D8B-A244-E3B8A0D964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5465969"/>
      </p:ext>
    </p:extLst>
  </p:cSld>
  <p:clrMapOvr>
    <a:masterClrMapping/>
  </p:clrMapOvr>
  <p:transition>
    <p:wedg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C2ED0-BD23-4407-B5D3-80148C4FA99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5324555"/>
      </p:ext>
    </p:extLst>
  </p:cSld>
  <p:clrMapOvr>
    <a:masterClrMapping/>
  </p:clrMapOvr>
  <p:transition>
    <p:wedg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39AD1-5A47-4804-9291-D1EA98156EB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6247418"/>
      </p:ext>
    </p:extLst>
  </p:cSld>
  <p:clrMapOvr>
    <a:masterClrMapping/>
  </p:clrMapOvr>
  <p:transition>
    <p:wedg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BAD732-CCAB-416A-803B-FFD032C5CD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3961384"/>
      </p:ext>
    </p:extLst>
  </p:cSld>
  <p:clrMapOvr>
    <a:masterClrMapping/>
  </p:clrMapOvr>
  <p:transition>
    <p:wedg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E421B-EC49-4241-931E-F81C02D969C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498435"/>
      </p:ext>
    </p:extLst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3B85C-981C-49A8-9D06-3A8ECDFBEC09}" type="datetimeFigureOut">
              <a:rPr lang="ru-RU" smtClean="0"/>
              <a:pPr/>
              <a:t>08.01.2018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3B574-29B6-453E-AE01-F0CDB6DB1C3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ll dir="lu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510F03-5136-4A71-9C4A-0DA2FD3ABFC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0688255"/>
      </p:ext>
    </p:extLst>
  </p:cSld>
  <p:clrMapOvr>
    <a:masterClrMapping/>
  </p:clrMapOvr>
  <p:transition>
    <p:wedg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417923-5D74-4ED1-9101-4A3824A31B1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9917800"/>
      </p:ext>
    </p:extLst>
  </p:cSld>
  <p:clrMapOvr>
    <a:masterClrMapping/>
  </p:clrMapOvr>
  <p:transition>
    <p:wedg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906F69-C745-4551-BB1E-F64ABDEBE7D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0277682"/>
      </p:ext>
    </p:extLst>
  </p:cSld>
  <p:clrMapOvr>
    <a:masterClrMapping/>
  </p:clrMapOvr>
  <p:transition>
    <p:wedg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DFAA62-87AA-4E40-8CBD-3007BB98B0D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3337683"/>
      </p:ext>
    </p:extLst>
  </p:cSld>
  <p:clrMapOvr>
    <a:masterClrMapping/>
  </p:clrMapOvr>
  <p:transition>
    <p:wedg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F6604E-6B6D-4FCD-8F8E-9504FC4657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9074845"/>
      </p:ext>
    </p:extLst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3B85C-981C-49A8-9D06-3A8ECDFBEC09}" type="datetimeFigureOut">
              <a:rPr lang="ru-RU" smtClean="0"/>
              <a:pPr/>
              <a:t>08.01.2018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3B574-29B6-453E-AE01-F0CDB6DB1C3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ll dir="l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3B85C-981C-49A8-9D06-3A8ECDFBEC09}" type="datetimeFigureOut">
              <a:rPr lang="ru-RU" smtClean="0"/>
              <a:pPr/>
              <a:t>08.01.2018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3B574-29B6-453E-AE01-F0CDB6DB1C3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ll dir="l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3B85C-981C-49A8-9D06-3A8ECDFBEC09}" type="datetimeFigureOut">
              <a:rPr lang="ru-RU" smtClean="0"/>
              <a:pPr/>
              <a:t>08.01.2018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3B574-29B6-453E-AE01-F0CDB6DB1C3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ll dir="l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3B85C-981C-49A8-9D06-3A8ECDFBEC09}" type="datetimeFigureOut">
              <a:rPr lang="ru-RU" smtClean="0"/>
              <a:pPr/>
              <a:t>08.01.2018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3B574-29B6-453E-AE01-F0CDB6DB1C3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ll dir="l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3B85C-981C-49A8-9D06-3A8ECDFBEC09}" type="datetimeFigureOut">
              <a:rPr lang="ru-RU" smtClean="0"/>
              <a:pPr/>
              <a:t>08.01.2018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3B574-29B6-453E-AE01-F0CDB6DB1C3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ll dir="l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13B85C-981C-49A8-9D06-3A8ECDFBEC09}" type="datetimeFigureOut">
              <a:rPr lang="ru-RU" smtClean="0"/>
              <a:pPr/>
              <a:t>08.01.2018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3B574-29B6-453E-AE01-F0CDB6DB1C3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pull dir="l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7C646B-06F9-4B5B-AD2E-731E39F25F3A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4282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7C646B-06F9-4B5B-AD2E-731E39F25F3A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235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7C646B-06F9-4B5B-AD2E-731E39F25F3A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1543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353" y="188640"/>
            <a:ext cx="8232378" cy="3096344"/>
          </a:xfrm>
        </p:spPr>
        <p:txBody>
          <a:bodyPr>
            <a:noAutofit/>
          </a:bodyPr>
          <a:lstStyle/>
          <a:p>
            <a:r>
              <a:rPr lang="ru-RU" sz="8800" b="1" dirty="0" smtClean="0">
                <a:solidFill>
                  <a:srgbClr val="C00000"/>
                </a:solidFill>
                <a:latin typeface="Monotype Corsiva" pitchFamily="66" charset="0"/>
              </a:rPr>
              <a:t>Иван Андреевич Крылов</a:t>
            </a:r>
            <a:endParaRPr lang="ru-RU" sz="8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868" y="5643578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</a:rPr>
              <a:t> 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5" name="Picture 4" descr="Безымянны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3000372"/>
            <a:ext cx="2962623" cy="330200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543600" y="2643182"/>
            <a:ext cx="3600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</a:rPr>
              <a:t>(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</a:rPr>
              <a:t>1769 — 1844</a:t>
            </a:r>
            <a:r>
              <a:rPr lang="en-US" sz="2800" b="1" dirty="0">
                <a:solidFill>
                  <a:srgbClr val="C00000"/>
                </a:solidFill>
                <a:latin typeface="Times New Roman" pitchFamily="18" charset="0"/>
              </a:rPr>
              <a:t>)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u-RU" sz="2800" b="1" dirty="0">
                <a:solidFill>
                  <a:srgbClr val="C00000"/>
                </a:solidFill>
                <a:latin typeface="Times New Roman" pitchFamily="18" charset="0"/>
              </a:rPr>
            </a:b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limon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19200"/>
            <a:ext cx="4038600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4267200" y="1752600"/>
            <a:ext cx="4648200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Кто не слыхал его живого слова?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Кто в жизни с ним не встретился своей?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Бессмертные творения Крылова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Мы с каждым годом любим всё сильней.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					М. Исаковский</a:t>
            </a:r>
          </a:p>
        </p:txBody>
      </p:sp>
    </p:spTree>
    <p:extLst>
      <p:ext uri="{BB962C8B-B14F-4D97-AF65-F5344CB8AC3E}">
        <p14:creationId xmlns:p14="http://schemas.microsoft.com/office/powerpoint/2010/main" xmlns="" val="251094515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limon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krylov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AFBF5"/>
              </a:clrFrom>
              <a:clrTo>
                <a:srgbClr val="FAFB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116632"/>
            <a:ext cx="1816086" cy="2270108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030368" y="332656"/>
            <a:ext cx="693412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Крылов Иван Андреевич, русский писатель, баснописец, журналист, родился 13 февраля 1769 г. в Москве в семье отставного 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офицера.</a:t>
            </a:r>
            <a:r>
              <a:rPr kumimoji="0" lang="ru-RU" sz="2400" b="0" i="0" u="none" strike="noStrike" kern="0" cap="none" spc="0" normalizeH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Семья 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его жила очень бедно.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</a:rPr>
              <a:t> 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Грамоте выучился дома (отец его был большой любитель чтения, после него к сыну перешёл целый сундук книг); французским языком занимался в семействе состоятельных соседей. Образование будущий баснописец получил скудное, но, обладая исключительными способностями, много читая с самого детства, настойчиво и упорно занимаясь самообразованием, стал одним из самых просвещенных людей своего времени.</a:t>
            </a: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4819612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limon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660" y="0"/>
            <a:ext cx="912834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188640"/>
            <a:ext cx="8640960" cy="5155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Font typeface="Arial" pitchFamily="34" charset="0"/>
              <a:buChar char="•"/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После смерти отца семья осталась без всяких средств к существованию, и Крылову с десяти лет пришлось работать писцом в Тверском суде.</a:t>
            </a: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Служба познакомила его с мрачными нравами провинциального суда, злоупотреблениями и взяточничеством чиновников. </a:t>
            </a: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Мать не сумела добиться пенсии после смерти мужа, и в 1782 было решено ехать в Петербург хлопотать о пенсии. В столице тоже ничего не удалось добиться, но для Крылова нашлось место канцеляриста в Казенной палате.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года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прослужил он там.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 </a:t>
            </a: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тому же Петербург открывал перед ним возможность заниматься литературным трудом. 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7370708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limon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10_3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1071546"/>
            <a:ext cx="3861973" cy="4393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4214810" y="1071546"/>
            <a:ext cx="4929190" cy="433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Петербурге он увлёкся театром, стал писать комедии.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 </a:t>
            </a: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протяжении 1786 — 1788 Крылов написал трагедии "Клеопатра" и "Филомела" и комедии "Бешеная семья", "Проказники". Имя молодого драматурга вскоре приобретает известность в театральных и литературных кругах.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9217009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limon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25" y="-1243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332657"/>
            <a:ext cx="8208912" cy="3158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90500" algn="just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rgbClr val="2A2A2A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 1791 — 1801 Крылов отошел от журналистской деятельности, скитался по </a:t>
            </a:r>
            <a:r>
              <a:rPr lang="ru-RU" sz="2400" b="1" dirty="0" smtClean="0">
                <a:solidFill>
                  <a:srgbClr val="2A2A2A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провинции.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1804 году вернулся в Москву. В 1806 в журнале «Московский зритель» он помещает несколько басен, которые принесли ему успех. Это определило его дальнейший путь.</a:t>
            </a:r>
          </a:p>
          <a:p>
            <a:pPr indent="190500" algn="just">
              <a:lnSpc>
                <a:spcPct val="115000"/>
              </a:lnSpc>
              <a:spcAft>
                <a:spcPts val="1000"/>
              </a:spcAft>
            </a:pPr>
            <a:endParaRPr lang="ru-RU" sz="2200" b="1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6" name="Picture 3" descr="C:\Users\1\Pictures\126px-Stamp_of_USSR_094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71802" y="2643182"/>
            <a:ext cx="2856380" cy="390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41263165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limon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332656"/>
            <a:ext cx="7848872" cy="3596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</a:pPr>
            <a:r>
              <a:rPr lang="ru-RU" sz="2200" b="1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 1809 вышла первая книга басен  Крылова , в которых он выступал не только как моралист, но обличитель "сильных" мира сего, угнетающих народ. Именно басня стала тем жанром, в котором гений  Крылова  выразился необычайно широко. Девять книг, включающих более 200 басен, составляют басенное наследство  Крылова .</a:t>
            </a:r>
            <a:r>
              <a:rPr lang="ru-RU" sz="2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В  1812 стал библиотекарем только что открывшейся Публичной библиотеки, где прослужил 30 лет, выйдя в отставку в 1841.  </a:t>
            </a:r>
            <a:endParaRPr lang="ru-RU" sz="2200" b="1" dirty="0">
              <a:solidFill>
                <a:prstClr val="black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7" name="Picture 2" descr="C:\Users\1\Pictures\WH9W2NCADAWBFMCAO7VTQ8CACXTB9YCA83QLM3CA4DZPUWCADW85BFCA8DABCACAEUL43DCAJ8N9CLCALVZCG9CAO8TRJICAKPGDWNCAPXTE76CAX4ETQDCA6SL3BMCAYKWPSRCAB7F3GECA8H9ZXECAM25AL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573016"/>
            <a:ext cx="2033587" cy="301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C:\Users\1\Pictures\X5NKQSCAKQ5DCFCA0DWOEHCA83Z272CAHWRPRACAQJPIFGCAM01KZ9CAP3EIJHCARI753GCAAPQGE8CAH1JT2XCABAKQRHCA1D4FTKCAVP673LCAMICYL3CAX1PKM2CARTFOC3CABBXF74CACZS4C6CA86LGXP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573016"/>
            <a:ext cx="2024062" cy="303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41263165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limon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5578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533400"/>
            <a:ext cx="43434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4780160" y="285727"/>
            <a:ext cx="4114800" cy="6832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Работая библиотекарем,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Крылов  не только оказался хорошим собирателем книг, число которых при нем сильно возросло, но он много работал по составлению библиографических указателей и славяно-русского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словаря.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1838 году литературная общественность отметила 50-летие его литературной деятельности. В 1841 году Крылов вышел в отставку и поселился на Васильевском острове.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9314061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limon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Letn_sad_po04c_ww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536" y="1196752"/>
            <a:ext cx="3571900" cy="2690978"/>
          </a:xfrm>
          <a:prstGeom prst="rect">
            <a:avLst/>
          </a:prstGeom>
          <a:noFill/>
        </p:spPr>
      </p:pic>
      <p:pic>
        <p:nvPicPr>
          <p:cNvPr id="6" name="Содержимое 6" descr="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8064" y="188639"/>
            <a:ext cx="3833834" cy="4186547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51520" y="4509120"/>
            <a:ext cx="85689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9 ноября (21 </a:t>
            </a:r>
            <a:r>
              <a:rPr kumimoji="0" lang="ru-RU" sz="2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н.с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.) 1844 в возрасте 75 лет Крылов скончался. «Дедушкой Крыловым» назвал народ  своего баснописца. </a:t>
            </a:r>
            <a:b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 Санкт-Петербурге сооружен памятник Крылову. На каждой стороне высокого постамента, на котором разместился памятник, – барельефные изображения персонажей наиболее известных басен Крылова. Памятник был сооружен на деньги, которые собрали по всей России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5433123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612</TotalTime>
  <Words>327</Words>
  <Application>Microsoft Office PowerPoint</Application>
  <PresentationFormat>Экран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Тема Office</vt:lpstr>
      <vt:lpstr>Оформление по умолчанию</vt:lpstr>
      <vt:lpstr>1_Оформление по умолчанию</vt:lpstr>
      <vt:lpstr>2_Оформление по умолчанию</vt:lpstr>
      <vt:lpstr>Иван Андреевич Крылов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Андреевич Крылов</dc:title>
  <dc:creator>Ольга</dc:creator>
  <cp:lastModifiedBy>Марина Росихина</cp:lastModifiedBy>
  <cp:revision>71</cp:revision>
  <dcterms:created xsi:type="dcterms:W3CDTF">2009-07-29T09:35:58Z</dcterms:created>
  <dcterms:modified xsi:type="dcterms:W3CDTF">2018-01-08T09:54:53Z</dcterms:modified>
</cp:coreProperties>
</file>