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60" r:id="rId4"/>
    <p:sldId id="261" r:id="rId5"/>
    <p:sldId id="262" r:id="rId6"/>
    <p:sldId id="259" r:id="rId7"/>
    <p:sldId id="258" r:id="rId8"/>
    <p:sldId id="272" r:id="rId9"/>
    <p:sldId id="273" r:id="rId10"/>
    <p:sldId id="263" r:id="rId11"/>
    <p:sldId id="264" r:id="rId12"/>
    <p:sldId id="265" r:id="rId13"/>
    <p:sldId id="266" r:id="rId14"/>
    <p:sldId id="271" r:id="rId15"/>
    <p:sldId id="267" r:id="rId16"/>
    <p:sldId id="257" r:id="rId17"/>
    <p:sldId id="27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99CC00"/>
    <a:srgbClr val="66FF6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CAFE0-6C0F-452C-A215-01F438863C37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66BEC-A886-4CCA-92E5-38F8B38C42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92906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CAFE0-6C0F-452C-A215-01F438863C37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66BEC-A886-4CCA-92E5-38F8B38C42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40122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CAFE0-6C0F-452C-A215-01F438863C37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66BEC-A886-4CCA-92E5-38F8B38C42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77773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CAFE0-6C0F-452C-A215-01F438863C37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66BEC-A886-4CCA-92E5-38F8B38C42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18427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CAFE0-6C0F-452C-A215-01F438863C37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66BEC-A886-4CCA-92E5-38F8B38C42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61153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CAFE0-6C0F-452C-A215-01F438863C37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66BEC-A886-4CCA-92E5-38F8B38C42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1003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CAFE0-6C0F-452C-A215-01F438863C37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66BEC-A886-4CCA-92E5-38F8B38C42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98497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CAFE0-6C0F-452C-A215-01F438863C37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66BEC-A886-4CCA-92E5-38F8B38C42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4661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CAFE0-6C0F-452C-A215-01F438863C37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66BEC-A886-4CCA-92E5-38F8B38C42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82614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CAFE0-6C0F-452C-A215-01F438863C37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66BEC-A886-4CCA-92E5-38F8B38C42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43878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CAFE0-6C0F-452C-A215-01F438863C37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66BEC-A886-4CCA-92E5-38F8B38C42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31862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harpenSoften amount="25000"/>
                    </a14:imgEffect>
                    <a14:imgEffect>
                      <a14:colorTemperature colorTemp="7200"/>
                    </a14:imgEffect>
                    <a14:imgEffect>
                      <a14:saturation sat="140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DCAFE0-6C0F-452C-A215-01F438863C37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366BEC-A886-4CCA-92E5-38F8B38C42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82625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3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03903"/>
            <a:ext cx="3851920" cy="5678831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5400"/>
            <a:ext cx="9169400" cy="688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Багетная рамка 4"/>
          <p:cNvSpPr/>
          <p:nvPr/>
        </p:nvSpPr>
        <p:spPr>
          <a:xfrm>
            <a:off x="4572000" y="5445224"/>
            <a:ext cx="4282776" cy="1224136"/>
          </a:xfrm>
          <a:prstGeom prst="bevel">
            <a:avLst/>
          </a:prstGeom>
          <a:solidFill>
            <a:srgbClr val="99CC00"/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>
                <a:solidFill>
                  <a:srgbClr val="008000"/>
                </a:solidFill>
              </a:rPr>
              <a:t>Налбат</a:t>
            </a:r>
            <a:r>
              <a:rPr lang="ru-RU" sz="2400" b="1" smtClean="0">
                <a:solidFill>
                  <a:srgbClr val="008000"/>
                </a:solidFill>
              </a:rPr>
              <a:t> А.Н.</a:t>
            </a:r>
            <a:endParaRPr lang="ru-RU" sz="2400" b="1" dirty="0">
              <a:solidFill>
                <a:srgbClr val="008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780263" y="836712"/>
            <a:ext cx="6328178" cy="1440160"/>
          </a:xfrm>
          <a:prstGeom prst="rect">
            <a:avLst/>
          </a:prstGeom>
        </p:spPr>
        <p:txBody>
          <a:bodyPr wrap="square">
            <a:prstTxWarp prst="textWave4">
              <a:avLst/>
            </a:prstTxWarp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4000" b="1" dirty="0" smtClean="0">
                <a:ln/>
                <a:solidFill>
                  <a:srgbClr val="008000"/>
                </a:solidFill>
                <a:latin typeface="Times New Roman"/>
                <a:ea typeface="Times New Roman"/>
              </a:rPr>
              <a:t>Что изучает экология </a:t>
            </a:r>
            <a:endParaRPr lang="ru-RU" sz="4000" b="1" dirty="0">
              <a:ln/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9508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116632"/>
            <a:ext cx="871296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Люди всегда оказывали большое влияние на окружающую среду, но сегодня деятельность человека чревата катастрофическими последствиями.</a:t>
            </a:r>
          </a:p>
        </p:txBody>
      </p:sp>
      <p:pic>
        <p:nvPicPr>
          <p:cNvPr id="4098" name="Picture 2" descr="http://ecology.md/pics/2010/03/facts_environment0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472802"/>
            <a:ext cx="7833014" cy="5385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2700" y="-12700"/>
            <a:ext cx="9169400" cy="688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26829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0038" y="116632"/>
            <a:ext cx="901645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2800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Огромное количество загрязняющих веществ выбрасывается в окружающую среду в результате аварий или сбоев в системах технического обеспечения</a:t>
            </a:r>
            <a:r>
              <a:rPr lang="ru-RU" sz="2800" kern="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kern="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http://zero50x.myjino.ru/allpic/10/1500-img_4.jpg"/>
          <p:cNvPicPr>
            <a:picLocks noChangeAspect="1" noChangeArrowheads="1"/>
          </p:cNvPicPr>
          <p:nvPr/>
        </p:nvPicPr>
        <p:blipFill rotWithShape="1">
          <a:blip r:embed="rId2" cstate="email">
            <a:clrChange>
              <a:clrFrom>
                <a:srgbClr val="F8F8F8"/>
              </a:clrFrom>
              <a:clrTo>
                <a:srgbClr val="F8F8F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1196752"/>
            <a:ext cx="3744594" cy="3075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9" name="Picture 9" descr="https://arhivurokov.ru/videouroki/html/2016/03/14/98731914/img9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3573016"/>
            <a:ext cx="4223792" cy="3167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3" name="Picture 13" descr="https://fs00.infourok.ru/images/doc/174/199887/img11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95936" y="1484784"/>
            <a:ext cx="4682658" cy="2768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5" name="Picture 15" descr="http://900igr.net/up/datas/152728/011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16016" y="4365104"/>
            <a:ext cx="3528392" cy="2386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2700" y="-12700"/>
            <a:ext cx="9169400" cy="688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57800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260648"/>
            <a:ext cx="864096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2800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Атмосфера загрязняется вредными газами от машин и промышленных предприятий. </a:t>
            </a:r>
            <a:r>
              <a:rPr lang="ru-RU" sz="2800" kern="0" dirty="0">
                <a:solidFill>
                  <a:srgbClr val="CC00CC"/>
                </a:solidFill>
              </a:rPr>
              <a:t/>
            </a:r>
            <a:br>
              <a:rPr lang="ru-RU" sz="2800" kern="0" dirty="0">
                <a:solidFill>
                  <a:srgbClr val="CC00CC"/>
                </a:solidFill>
              </a:rPr>
            </a:br>
            <a:endParaRPr lang="ru-RU" sz="2800" kern="0" dirty="0">
              <a:solidFill>
                <a:srgbClr val="CC00CC"/>
              </a:solidFill>
            </a:endParaRPr>
          </a:p>
        </p:txBody>
      </p:sp>
      <p:pic>
        <p:nvPicPr>
          <p:cNvPr id="3074" name="Picture 2" descr="http://www.infovoronezh.ru/images/News/3773406320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340768"/>
            <a:ext cx="3888432" cy="2736304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3080" name="Picture 8" descr="http://eko-gorod.ucoz.ru/Presentacii/atmosfera/slajd11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76375">
            <a:off x="4916089" y="937579"/>
            <a:ext cx="4027838" cy="2736304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3084" name="Picture 12" descr="http://www.alnoum.com/Encyclopedia_Images/Media_Articles/carbon%20from%20cars%20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3933056"/>
            <a:ext cx="3878384" cy="2670842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3086" name="Picture 14" descr="http://autonewsmonitoring.info/uploads/posts/2011-09/toksichnost-otrabotavshix-gazov-avtomobilej_1.jpe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3645024"/>
            <a:ext cx="4392488" cy="2857023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2700" y="-12700"/>
            <a:ext cx="9169400" cy="688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69141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116632"/>
            <a:ext cx="871296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j-ea"/>
                <a:cs typeface="Times New Roman" pitchFamily="18" charset="0"/>
              </a:rPr>
              <a:t>Бытовые отходы также влияют на загрязнение окружающей среды </a:t>
            </a:r>
            <a:endParaRPr kumimoji="0" lang="ru-RU" sz="280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7" name="Содержимое 7" descr="phpoBQwCf_537f3142f7c0797cb068f00c.jpe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268760"/>
            <a:ext cx="4038600" cy="2684229"/>
          </a:xfrm>
          <a:prstGeom prst="rect">
            <a:avLst/>
          </a:prstGeom>
        </p:spPr>
      </p:pic>
      <p:pic>
        <p:nvPicPr>
          <p:cNvPr id="8" name="Содержимое 10" descr="3b6c06b0a9042f64f4d3f2dec523f28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1196752"/>
            <a:ext cx="4176464" cy="2664296"/>
          </a:xfrm>
          <a:prstGeom prst="rect">
            <a:avLst/>
          </a:prstGeom>
        </p:spPr>
      </p:pic>
      <p:pic>
        <p:nvPicPr>
          <p:cNvPr id="9" name="Содержимое 3" descr="musor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1800" y="4005064"/>
            <a:ext cx="3490346" cy="2620445"/>
          </a:xfrm>
          <a:prstGeom prst="rect">
            <a:avLst/>
          </a:prstGeom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2700" y="-12700"/>
            <a:ext cx="9169400" cy="688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37154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504" y="116632"/>
            <a:ext cx="885698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20000"/>
              </a:spcBef>
              <a:spcAft>
                <a:spcPct val="0"/>
              </a:spcAft>
              <a:buClr>
                <a:srgbClr val="E7BC29"/>
              </a:buClr>
              <a:buSzPct val="95000"/>
            </a:pPr>
            <a:r>
              <a:rPr lang="ru-RU" sz="3200" dirty="0">
                <a:solidFill>
                  <a:prstClr val="black"/>
                </a:solidFill>
                <a:latin typeface="Constantia"/>
              </a:rPr>
              <a:t>Большинство лесных пожаров </a:t>
            </a:r>
            <a:r>
              <a:rPr lang="ru-RU" sz="3200" dirty="0" smtClean="0">
                <a:solidFill>
                  <a:prstClr val="black"/>
                </a:solidFill>
                <a:latin typeface="Constantia"/>
              </a:rPr>
              <a:t>происходят     </a:t>
            </a:r>
            <a:r>
              <a:rPr lang="ru-RU" sz="3200" dirty="0">
                <a:solidFill>
                  <a:prstClr val="black"/>
                </a:solidFill>
                <a:latin typeface="Constantia"/>
              </a:rPr>
              <a:t>по вине человека.</a:t>
            </a:r>
          </a:p>
        </p:txBody>
      </p:sp>
      <p:pic>
        <p:nvPicPr>
          <p:cNvPr id="1030" name="Picture 6" descr="http://uzao.mos.ru/download/%D0%A4%D1%8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96752"/>
            <a:ext cx="3816424" cy="2513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media-fm.ru/wp-content/uploads/2017/07/0_7cc82_8261bd92_x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764704"/>
            <a:ext cx="3803440" cy="2534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img.27r.ru/images/2017/VaqjKpdoE6olc6kmEC1r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501008"/>
            <a:ext cx="4104456" cy="2574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www.infpol.ru/upload/iblock/175/17515fc3e315b4c2568e1890497985d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645024"/>
            <a:ext cx="4215101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i1.wp.com/serov112.ru/wp-content/uploads/2017/04/8iz10.jpg?w=1181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72" r="6643"/>
          <a:stretch/>
        </p:blipFill>
        <p:spPr bwMode="auto">
          <a:xfrm>
            <a:off x="1907704" y="2276872"/>
            <a:ext cx="5353681" cy="2159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2945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2000" fill="hold"/>
                                        <p:tgtEl>
                                          <p:spTgt spid="103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504" y="181958"/>
            <a:ext cx="892899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 целях охраны природы </a:t>
            </a:r>
            <a:r>
              <a:rPr lang="ru-RU" sz="2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созданы заповедники</a:t>
            </a:r>
            <a:r>
              <a:rPr 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парки ,</a:t>
            </a:r>
            <a:r>
              <a:rPr lang="ru-RU" sz="2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скверы. Заповедники- </a:t>
            </a:r>
            <a:r>
              <a:rPr 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это места, где обитают </a:t>
            </a:r>
            <a:r>
              <a:rPr lang="ru-RU" sz="2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разные </a:t>
            </a:r>
            <a:r>
              <a:rPr 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виды </a:t>
            </a:r>
            <a:r>
              <a:rPr lang="ru-RU" sz="2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животных. Охота </a:t>
            </a:r>
            <a:r>
              <a:rPr 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 заповедниках запрещена!</a:t>
            </a:r>
          </a:p>
          <a:p>
            <a:pPr lvl="0">
              <a:defRPr/>
            </a:pPr>
            <a:r>
              <a:rPr 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 исчезающие растения заносят в </a:t>
            </a: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Красную Книгу</a:t>
            </a:r>
          </a:p>
        </p:txBody>
      </p:sp>
      <p:pic>
        <p:nvPicPr>
          <p:cNvPr id="6148" name="Picture 4" descr="http://greenpressa.ru/sites/default/files/styles/360/public/news/obshchestvozashchityprirody.jpg?itok=ka0sOBLm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708920"/>
            <a:ext cx="4193407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0405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772816"/>
            <a:ext cx="3059832" cy="5085184"/>
          </a:xfrm>
          <a:prstGeom prst="rect">
            <a:avLst/>
          </a:prstGeom>
        </p:spPr>
      </p:pic>
      <p:sp>
        <p:nvSpPr>
          <p:cNvPr id="3" name="Рамка 2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985"/>
            </a:avLst>
          </a:prstGeom>
          <a:solidFill>
            <a:srgbClr val="0080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915816" y="548680"/>
            <a:ext cx="68580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1" u="none" strike="noStrike" kern="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lgerian" pitchFamily="82" charset="0"/>
                <a:ea typeface="+mj-ea"/>
                <a:cs typeface="+mj-cs"/>
              </a:rPr>
              <a:t>Есть просто храм. </a:t>
            </a:r>
            <a:br>
              <a:rPr kumimoji="0" lang="ru-RU" sz="3200" b="1" i="1" u="none" strike="noStrike" kern="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lgerian" pitchFamily="82" charset="0"/>
                <a:ea typeface="+mj-ea"/>
                <a:cs typeface="+mj-cs"/>
              </a:rPr>
            </a:br>
            <a:r>
              <a:rPr kumimoji="0" lang="ru-RU" sz="3200" b="1" i="1" u="none" strike="noStrike" kern="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lgerian" pitchFamily="82" charset="0"/>
                <a:ea typeface="+mj-ea"/>
                <a:cs typeface="+mj-cs"/>
              </a:rPr>
              <a:t>Есть храм науки. </a:t>
            </a:r>
            <a:br>
              <a:rPr kumimoji="0" lang="ru-RU" sz="3200" b="1" i="1" u="none" strike="noStrike" kern="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lgerian" pitchFamily="82" charset="0"/>
                <a:ea typeface="+mj-ea"/>
                <a:cs typeface="+mj-cs"/>
              </a:rPr>
            </a:br>
            <a:r>
              <a:rPr kumimoji="0" lang="ru-RU" sz="3200" b="1" i="1" u="none" strike="noStrike" kern="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lgerian" pitchFamily="82" charset="0"/>
                <a:ea typeface="+mj-ea"/>
                <a:cs typeface="+mj-cs"/>
              </a:rPr>
              <a:t>А есть ещё природы храм-</a:t>
            </a:r>
            <a:br>
              <a:rPr kumimoji="0" lang="ru-RU" sz="3200" b="1" i="1" u="none" strike="noStrike" kern="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lgerian" pitchFamily="82" charset="0"/>
                <a:ea typeface="+mj-ea"/>
                <a:cs typeface="+mj-cs"/>
              </a:rPr>
            </a:br>
            <a:r>
              <a:rPr kumimoji="0" lang="ru-RU" sz="3200" b="1" i="1" u="none" strike="noStrike" kern="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lgerian" pitchFamily="82" charset="0"/>
                <a:ea typeface="+mj-ea"/>
                <a:cs typeface="+mj-cs"/>
              </a:rPr>
              <a:t>С лесами, тянущими руки</a:t>
            </a:r>
            <a:br>
              <a:rPr kumimoji="0" lang="ru-RU" sz="3200" b="1" i="1" u="none" strike="noStrike" kern="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lgerian" pitchFamily="82" charset="0"/>
                <a:ea typeface="+mj-ea"/>
                <a:cs typeface="+mj-cs"/>
              </a:rPr>
            </a:br>
            <a:r>
              <a:rPr kumimoji="0" lang="ru-RU" sz="3200" b="1" i="1" u="none" strike="noStrike" kern="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lgerian" pitchFamily="82" charset="0"/>
                <a:ea typeface="+mj-ea"/>
                <a:cs typeface="+mj-cs"/>
              </a:rPr>
              <a:t>Навстречу солнцу и ветрам.</a:t>
            </a:r>
            <a:br>
              <a:rPr kumimoji="0" lang="ru-RU" sz="3200" b="1" i="1" u="none" strike="noStrike" kern="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lgerian" pitchFamily="82" charset="0"/>
                <a:ea typeface="+mj-ea"/>
                <a:cs typeface="+mj-cs"/>
              </a:rPr>
            </a:br>
            <a:r>
              <a:rPr kumimoji="0" lang="ru-RU" sz="3200" b="1" i="1" u="none" strike="noStrike" kern="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lgerian" pitchFamily="82" charset="0"/>
                <a:ea typeface="+mj-ea"/>
                <a:cs typeface="+mj-cs"/>
              </a:rPr>
              <a:t>Он - свет в любое время суток, </a:t>
            </a:r>
            <a:br>
              <a:rPr kumimoji="0" lang="ru-RU" sz="3200" b="1" i="1" u="none" strike="noStrike" kern="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lgerian" pitchFamily="82" charset="0"/>
                <a:ea typeface="+mj-ea"/>
                <a:cs typeface="+mj-cs"/>
              </a:rPr>
            </a:br>
            <a:r>
              <a:rPr kumimoji="0" lang="ru-RU" sz="3200" b="1" i="1" u="none" strike="noStrike" kern="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lgerian" pitchFamily="82" charset="0"/>
                <a:ea typeface="+mj-ea"/>
                <a:cs typeface="+mj-cs"/>
              </a:rPr>
              <a:t>Открыт для нас в жару и стынь.</a:t>
            </a:r>
            <a:br>
              <a:rPr kumimoji="0" lang="ru-RU" sz="3200" b="1" i="1" u="none" strike="noStrike" kern="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lgerian" pitchFamily="82" charset="0"/>
                <a:ea typeface="+mj-ea"/>
                <a:cs typeface="+mj-cs"/>
              </a:rPr>
            </a:br>
            <a:r>
              <a:rPr kumimoji="0" lang="ru-RU" sz="3200" b="1" i="1" u="none" strike="noStrike" kern="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lgerian" pitchFamily="82" charset="0"/>
                <a:ea typeface="+mj-ea"/>
                <a:cs typeface="+mj-cs"/>
              </a:rPr>
              <a:t>Входи сюда, будь сердцем чуток, </a:t>
            </a:r>
            <a:br>
              <a:rPr kumimoji="0" lang="ru-RU" sz="3200" b="1" i="1" u="none" strike="noStrike" kern="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lgerian" pitchFamily="82" charset="0"/>
                <a:ea typeface="+mj-ea"/>
                <a:cs typeface="+mj-cs"/>
              </a:rPr>
            </a:br>
            <a:r>
              <a:rPr kumimoji="0" lang="ru-RU" sz="3200" b="1" i="1" u="none" strike="noStrike" kern="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lgerian" pitchFamily="82" charset="0"/>
                <a:ea typeface="+mj-ea"/>
                <a:cs typeface="+mj-cs"/>
              </a:rPr>
              <a:t>Не оскверняй его святынь.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rgbClr val="008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933076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powerslider.de/images/posts/medium/post17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729" y="374219"/>
            <a:ext cx="7540459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9856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9213" y="0"/>
            <a:ext cx="9193213" cy="6883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51520" y="260648"/>
            <a:ext cx="878497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  <a:t>Недавно я</a:t>
            </a:r>
            <a:r>
              <a:rPr lang="ru-RU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  <a:t> </a:t>
            </a:r>
            <a:r>
              <a:rPr lang="ru-RU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  <a:t>встретила старшеклассников</a:t>
            </a:r>
            <a:r>
              <a:rPr lang="ru-RU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  <a:t>. </a:t>
            </a:r>
            <a:r>
              <a:rPr lang="ru-RU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  <a:t>Они </a:t>
            </a:r>
            <a:r>
              <a:rPr lang="ru-RU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  <a:t>сказали мне, что идут на урок экологии. А </a:t>
            </a:r>
            <a:r>
              <a:rPr lang="ru-RU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  <a:t>на днях по телевизору показывали  третьеклассников </a:t>
            </a:r>
            <a:r>
              <a:rPr lang="ru-RU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  <a:t>у </a:t>
            </a:r>
            <a:r>
              <a:rPr lang="ru-RU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  <a:t>реки. </a:t>
            </a:r>
            <a:r>
              <a:rPr lang="ru-RU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  <a:t>Они проверяли чистоту воды. Ребята сказали, что у них занятие по экологии. На прошлой неделе </a:t>
            </a:r>
            <a:r>
              <a:rPr lang="ru-RU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  <a:t>малыши </a:t>
            </a:r>
            <a:r>
              <a:rPr lang="ru-RU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  <a:t>из детского </a:t>
            </a:r>
            <a:r>
              <a:rPr lang="ru-RU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  <a:t>сада наблюдали </a:t>
            </a:r>
            <a:r>
              <a:rPr lang="ru-RU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  <a:t>за </a:t>
            </a:r>
            <a:r>
              <a:rPr lang="ru-RU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  <a:t>насекомыми в парке. Они сказали</a:t>
            </a:r>
            <a:r>
              <a:rPr lang="ru-RU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  <a:t>: „Мы — юные экологи!“ </a:t>
            </a:r>
            <a:endParaRPr lang="ru-RU" sz="2400" b="1" dirty="0">
              <a:solidFill>
                <a:srgbClr val="C9DA9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3995936" y="2420888"/>
            <a:ext cx="5039544" cy="2000264"/>
            <a:chOff x="8676456" y="2060848"/>
            <a:chExt cx="5039544" cy="2000264"/>
          </a:xfrm>
        </p:grpSpPr>
        <p:sp>
          <p:nvSpPr>
            <p:cNvPr id="7" name="Выноска-облако 6"/>
            <p:cNvSpPr/>
            <p:nvPr/>
          </p:nvSpPr>
          <p:spPr>
            <a:xfrm>
              <a:off x="8676456" y="2060848"/>
              <a:ext cx="4824536" cy="2000264"/>
            </a:xfrm>
            <a:prstGeom prst="cloudCallout">
              <a:avLst>
                <a:gd name="adj1" fmla="val 40682"/>
                <a:gd name="adj2" fmla="val 127984"/>
              </a:avLst>
            </a:prstGeom>
            <a:gradFill rotWithShape="1">
              <a:gsLst>
                <a:gs pos="0">
                  <a:srgbClr val="C9DA91">
                    <a:tint val="70000"/>
                    <a:satMod val="130000"/>
                  </a:srgbClr>
                </a:gs>
                <a:gs pos="43000">
                  <a:srgbClr val="C9DA91">
                    <a:tint val="44000"/>
                    <a:satMod val="165000"/>
                  </a:srgbClr>
                </a:gs>
                <a:gs pos="93000">
                  <a:srgbClr val="C9DA91">
                    <a:tint val="15000"/>
                    <a:satMod val="165000"/>
                  </a:srgbClr>
                </a:gs>
                <a:gs pos="100000">
                  <a:srgbClr val="C9DA91">
                    <a:tint val="5000"/>
                    <a:satMod val="250000"/>
                  </a:srgbClr>
                </a:gs>
              </a:gsLst>
              <a:path path="circle">
                <a:fillToRect l="50000" t="130000" r="50000" b="-30000"/>
              </a:path>
            </a:gradFill>
            <a:ln w="38100" cap="flat" cmpd="sng" algn="ctr">
              <a:solidFill>
                <a:srgbClr val="10CF9B">
                  <a:lumMod val="75000"/>
                </a:srgbClr>
              </a:solidFill>
              <a:prstDash val="solid"/>
            </a:ln>
            <a:effectLst>
              <a:outerShdw blurRad="57150" dist="38100" dir="5400000" algn="ctr" rotWithShape="0">
                <a:srgbClr val="C9DA91">
                  <a:shade val="9000"/>
                  <a:satMod val="105000"/>
                  <a:alpha val="48000"/>
                </a:srgbClr>
              </a:outerShdw>
            </a:effectLst>
          </p:spPr>
          <p:txBody>
            <a:bodyPr anchor="ctr"/>
            <a:lstStyle/>
            <a:p>
              <a:pPr lvl="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000" b="1" dirty="0">
                <a:solidFill>
                  <a:srgbClr val="C9DA9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endParaRP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9144000" y="2348880"/>
              <a:ext cx="4572000" cy="132343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lvl="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2000" b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Calibri" pitchFamily="34" charset="0"/>
                  <a:cs typeface="Times New Roman" pitchFamily="18" charset="0"/>
                </a:rPr>
                <a:t>Интересно, почему мы так часто слышим слово „</a:t>
              </a:r>
              <a:r>
                <a:rPr lang="ru-RU" sz="2000" b="1" i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alibri" pitchFamily="34" charset="0"/>
                  <a:cs typeface="Times New Roman" pitchFamily="18" charset="0"/>
                </a:rPr>
                <a:t>экология</a:t>
              </a:r>
              <a:r>
                <a:rPr lang="ru-RU" sz="2000" b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Calibri" pitchFamily="34" charset="0"/>
                  <a:cs typeface="Times New Roman" pitchFamily="18" charset="0"/>
                </a:rPr>
                <a:t>“?                          Может быть, вы, ребята, мне объясните?</a:t>
              </a:r>
              <a:endParaRPr lang="ru-RU" sz="2000" b="1" dirty="0">
                <a:solidFill>
                  <a:srgbClr val="C9DA9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endParaRPr>
            </a:p>
          </p:txBody>
        </p:sp>
      </p:grpSp>
      <p:pic>
        <p:nvPicPr>
          <p:cNvPr id="1028" name="Picture 4" descr="http://refdt.ru/tw_files2/urls_5/37/d-36078/36078_html_23af464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4077072"/>
            <a:ext cx="3456384" cy="258735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paradigma-rg.ru/photos/den-okrujayuschey-sredy-stsenariy-dlya-detey-skachat-58466-large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7504" y="2492896"/>
            <a:ext cx="3466718" cy="259228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st1.stranamam.ru/data/cache/2015sep/12/42/17248732_94977-650x0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96336" y="3068960"/>
            <a:ext cx="1714500" cy="3571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5255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52536" y="3612604"/>
            <a:ext cx="3114675" cy="321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9400" cy="688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15"/>
          <p:cNvSpPr txBox="1">
            <a:spLocks noChangeArrowheads="1"/>
          </p:cNvSpPr>
          <p:nvPr/>
        </p:nvSpPr>
        <p:spPr bwMode="auto">
          <a:xfrm>
            <a:off x="1043608" y="1124744"/>
            <a:ext cx="2412840" cy="52322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</a:rPr>
              <a:t>«</a:t>
            </a:r>
            <a:r>
              <a:rPr kumimoji="0" lang="ru-RU" sz="2800" b="1" i="1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</a:rPr>
              <a:t>экос</a:t>
            </a:r>
            <a:r>
              <a:rPr kumimoji="0" lang="ru-RU" sz="2800" b="1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</a:rPr>
              <a:t>» - дом</a:t>
            </a:r>
          </a:p>
        </p:txBody>
      </p:sp>
      <p:sp>
        <p:nvSpPr>
          <p:cNvPr id="7" name="TextBox 19"/>
          <p:cNvSpPr txBox="1">
            <a:spLocks noChangeArrowheads="1"/>
          </p:cNvSpPr>
          <p:nvPr/>
        </p:nvSpPr>
        <p:spPr bwMode="auto">
          <a:xfrm>
            <a:off x="5540727" y="1141690"/>
            <a:ext cx="2959465" cy="52322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</a:rPr>
              <a:t>«логос» - наука</a:t>
            </a:r>
          </a:p>
        </p:txBody>
      </p:sp>
      <p:grpSp>
        <p:nvGrpSpPr>
          <p:cNvPr id="5" name="Группа 4"/>
          <p:cNvGrpSpPr/>
          <p:nvPr/>
        </p:nvGrpSpPr>
        <p:grpSpPr>
          <a:xfrm>
            <a:off x="3923928" y="1844824"/>
            <a:ext cx="1214437" cy="1214438"/>
            <a:chOff x="7380312" y="4725145"/>
            <a:chExt cx="1214437" cy="1214438"/>
          </a:xfrm>
        </p:grpSpPr>
        <p:sp>
          <p:nvSpPr>
            <p:cNvPr id="8" name="Прямоугольник 7"/>
            <p:cNvSpPr/>
            <p:nvPr/>
          </p:nvSpPr>
          <p:spPr>
            <a:xfrm rot="5400000">
              <a:off x="7383735" y="5153770"/>
              <a:ext cx="1214438" cy="357187"/>
            </a:xfrm>
            <a:prstGeom prst="rect">
              <a:avLst/>
            </a:prstGeom>
            <a:ln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7380312" y="5157192"/>
              <a:ext cx="1214437" cy="357188"/>
            </a:xfrm>
            <a:prstGeom prst="rect">
              <a:avLst/>
            </a:prstGeom>
            <a:ln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pic>
        <p:nvPicPr>
          <p:cNvPr id="4102" name="Picture 6" descr="http://media2.intoday.in/wonderwoman/images/Photo_gallery/house_072414053854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1628800"/>
            <a:ext cx="1777413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s://www.clipartsgram.com/image/1766744415-science-equipment-clipart-clipart-panda-free-clipart-images-qm8zh6-clipart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1700808"/>
            <a:ext cx="2160240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8"/>
          <p:cNvSpPr txBox="1">
            <a:spLocks noChangeArrowheads="1"/>
          </p:cNvSpPr>
          <p:nvPr/>
        </p:nvSpPr>
        <p:spPr bwMode="auto">
          <a:xfrm>
            <a:off x="2195736" y="3573016"/>
            <a:ext cx="4995278" cy="52322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</a:rPr>
              <a:t>Экология – «наука о доме»</a:t>
            </a:r>
          </a:p>
        </p:txBody>
      </p:sp>
      <p:pic>
        <p:nvPicPr>
          <p:cNvPr id="4108" name="Picture 12" descr="https://2.bp.blogspot.com/-J445vTGM6L4/V9kGAba5ZPI/AAAAAAAAAAM/zOer_Qpr7VgD8oWoQBBbAuSgs6SBfVXEQCLcB/s1600/kids-background-abstract-hd-2-background.jpg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3997942"/>
            <a:ext cx="2880320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07504" y="116632"/>
            <a:ext cx="903649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dirty="0">
                <a:ln>
                  <a:noFill/>
                </a:ln>
                <a:solidFill>
                  <a:srgbClr val="DBE6B6">
                    <a:lumMod val="1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Попробуем объяснить. Но сначала надо разобраться, что это слово означает. Ребята, вы слышали это слово? Как вы думаете, что такое экология?</a:t>
            </a:r>
          </a:p>
        </p:txBody>
      </p:sp>
    </p:spTree>
    <p:extLst>
      <p:ext uri="{BB962C8B-B14F-4D97-AF65-F5344CB8AC3E}">
        <p14:creationId xmlns:p14="http://schemas.microsoft.com/office/powerpoint/2010/main" val="217391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252520" cy="688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07504" y="188640"/>
            <a:ext cx="9036496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700" b="1" i="1" u="sng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Экология</a:t>
            </a:r>
            <a:r>
              <a:rPr kumimoji="0" lang="ru-RU" sz="27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- это наука о связях между живыми существами и окружающей их средой, между человеком и природой</a:t>
            </a:r>
            <a:r>
              <a:rPr kumimoji="0" lang="ru-RU" sz="2700" b="1" i="1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.</a:t>
            </a:r>
            <a:r>
              <a:rPr kumimoji="0" lang="ru-RU" sz="4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j-ea"/>
                <a:cs typeface="+mj-cs"/>
              </a:rPr>
              <a:t/>
            </a:r>
            <a:br>
              <a:rPr kumimoji="0" lang="ru-RU" sz="4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j-ea"/>
                <a:cs typeface="+mj-cs"/>
              </a:rPr>
            </a:b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1412776"/>
            <a:ext cx="871296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1" u="sng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Окружающая среда</a:t>
            </a:r>
            <a:r>
              <a:rPr kumimoji="0" lang="ru-RU" sz="2800" b="1" i="1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- часть среды, непосредственно </a:t>
            </a:r>
            <a:b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окружающей некоторую живую систему (человека, животное растение) и состоящей из объектов живой и неживой</a:t>
            </a: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природы.</a:t>
            </a:r>
            <a:endParaRPr kumimoji="0" lang="ru-RU" sz="2800" b="1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9" name="Содержимое 3" descr="foto_330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3284984"/>
            <a:ext cx="3312368" cy="3312368"/>
          </a:xfrm>
          <a:prstGeom prst="rect">
            <a:avLst/>
          </a:prstGeom>
        </p:spPr>
      </p:pic>
      <p:pic>
        <p:nvPicPr>
          <p:cNvPr id="10" name="Содержимое 8" descr="05_2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92" y="3284984"/>
            <a:ext cx="3248900" cy="3303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7516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19" y="0"/>
            <a:ext cx="9169400" cy="68660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07504" y="116632"/>
            <a:ext cx="504056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Удивительный мир нас окружает – леса, поля, реки, моря, океаны, горы, небо, солнце, животные, птицы. Это природа.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707904" y="4005064"/>
            <a:ext cx="543609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en-US" sz="3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Из </a:t>
            </a:r>
            <a:r>
              <a:rPr lang="ru-RU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окружающей среды люди получают  кислород, продукты питания, сырье для промышленности, лекарство и </a:t>
            </a:r>
            <a:r>
              <a:rPr lang="ru-RU" sz="3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многое</a:t>
            </a:r>
            <a:r>
              <a:rPr lang="en-US" sz="3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другое</a:t>
            </a:r>
            <a:r>
              <a:rPr lang="ru-RU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1026" name="Picture 2" descr="http://dobrosvit.dn.ua/wordpress/wp-content/uploads/2012/12/raduga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260648"/>
            <a:ext cx="3864323" cy="3823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bugaga.ru/uploads/posts/2013-01/1358877120_mylnye-puzyri-1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3" y="2852936"/>
            <a:ext cx="3788154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7890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5400" y="-25400"/>
            <a:ext cx="9169400" cy="688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724128" y="260648"/>
            <a:ext cx="331236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1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Экология – наука о доме, о месте жительства.  Дом этот очень большой: вся Земля является домом для существ, на ней живущих.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43608" y="5301208"/>
            <a:ext cx="878497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i="1" kern="0" dirty="0" smtClean="0">
                <a:solidFill>
                  <a:prstClr val="black"/>
                </a:solidFill>
              </a:rPr>
              <a:t>Экология </a:t>
            </a:r>
            <a:r>
              <a:rPr lang="ru-RU" sz="2800" b="1" i="1" kern="0" dirty="0">
                <a:solidFill>
                  <a:prstClr val="black"/>
                </a:solidFill>
              </a:rPr>
              <a:t>– это наука, которая учит нас бережно относиться </a:t>
            </a:r>
            <a:r>
              <a:rPr lang="ru-RU" sz="2800" b="1" i="1" kern="0" dirty="0" smtClean="0">
                <a:solidFill>
                  <a:prstClr val="black"/>
                </a:solidFill>
              </a:rPr>
              <a:t>к </a:t>
            </a:r>
            <a:r>
              <a:rPr lang="ru-RU" sz="2800" b="1" i="1" kern="0" dirty="0">
                <a:solidFill>
                  <a:prstClr val="black"/>
                </a:solidFill>
              </a:rPr>
              <a:t>окружающему миру.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pic>
        <p:nvPicPr>
          <p:cNvPr id="8" name="Picture 2" descr="http://www.skoropuskovskiy.ru/www/2016/03/%D0%BB%D0%B5%D1%81-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88641"/>
            <a:ext cx="5025662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0287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835696" y="116632"/>
            <a:ext cx="5645392" cy="5847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>
                <a:solidFill>
                  <a:schemeClr val="bg1"/>
                </a:solidFill>
                <a:latin typeface="Arial" charset="0"/>
              </a:rPr>
              <a:t>Экология – «наука о доме»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07504" y="2492896"/>
            <a:ext cx="892899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50000"/>
              </a:spcBef>
              <a:spcAft>
                <a:spcPct val="0"/>
              </a:spcAft>
            </a:pPr>
            <a:r>
              <a:rPr lang="ru-RU" sz="3200" b="1" i="1" dirty="0">
                <a:solidFill>
                  <a:srgbClr val="008000"/>
                </a:solidFill>
                <a:latin typeface="Arial" charset="0"/>
              </a:rPr>
              <a:t>Экологи  защищают природу. Они учат нас бережно относиться к миру </a:t>
            </a:r>
            <a:r>
              <a:rPr lang="ru-RU" sz="3200" b="1" i="1" dirty="0" smtClean="0">
                <a:solidFill>
                  <a:srgbClr val="008000"/>
                </a:solidFill>
                <a:latin typeface="Arial" charset="0"/>
              </a:rPr>
              <a:t>         </a:t>
            </a:r>
          </a:p>
          <a:p>
            <a:pPr lvl="0" fontAlgn="base">
              <a:spcAft>
                <a:spcPct val="0"/>
              </a:spcAft>
            </a:pPr>
            <a:r>
              <a:rPr lang="ru-RU" sz="3200" b="1" i="1" dirty="0">
                <a:solidFill>
                  <a:srgbClr val="008000"/>
                </a:solidFill>
                <a:latin typeface="Arial" charset="0"/>
              </a:rPr>
              <a:t> </a:t>
            </a:r>
            <a:r>
              <a:rPr lang="ru-RU" sz="3200" b="1" i="1" dirty="0" smtClean="0">
                <a:solidFill>
                  <a:srgbClr val="008000"/>
                </a:solidFill>
                <a:latin typeface="Arial" charset="0"/>
              </a:rPr>
              <a:t>                                 природы</a:t>
            </a:r>
            <a:r>
              <a:rPr lang="ru-RU" sz="3200" b="1" i="1" dirty="0">
                <a:solidFill>
                  <a:srgbClr val="008000"/>
                </a:solidFill>
                <a:latin typeface="Arial" charset="0"/>
              </a:rPr>
              <a:t>: к воде, земле </a:t>
            </a:r>
            <a:r>
              <a:rPr lang="ru-RU" sz="3200" b="1" i="1" dirty="0" smtClean="0">
                <a:solidFill>
                  <a:srgbClr val="008000"/>
                </a:solidFill>
                <a:latin typeface="Arial" charset="0"/>
              </a:rPr>
              <a:t>   </a:t>
            </a:r>
          </a:p>
          <a:p>
            <a:pPr lvl="0" fontAlgn="base">
              <a:spcAft>
                <a:spcPct val="0"/>
              </a:spcAft>
            </a:pPr>
            <a:r>
              <a:rPr lang="ru-RU" sz="3200" b="1" i="1" dirty="0">
                <a:solidFill>
                  <a:srgbClr val="008000"/>
                </a:solidFill>
                <a:latin typeface="Arial" charset="0"/>
              </a:rPr>
              <a:t> </a:t>
            </a:r>
            <a:r>
              <a:rPr lang="ru-RU" sz="3200" b="1" i="1" dirty="0" smtClean="0">
                <a:solidFill>
                  <a:srgbClr val="008000"/>
                </a:solidFill>
                <a:latin typeface="Arial" charset="0"/>
              </a:rPr>
              <a:t>                                 и </a:t>
            </a:r>
            <a:r>
              <a:rPr lang="ru-RU" sz="3200" b="1" i="1" dirty="0">
                <a:solidFill>
                  <a:srgbClr val="008000"/>
                </a:solidFill>
                <a:latin typeface="Arial" charset="0"/>
              </a:rPr>
              <a:t>воздуху, к растениям </a:t>
            </a:r>
            <a:endParaRPr lang="ru-RU" sz="3200" b="1" i="1" dirty="0" smtClean="0">
              <a:solidFill>
                <a:srgbClr val="008000"/>
              </a:solidFill>
              <a:latin typeface="Arial" charset="0"/>
            </a:endParaRPr>
          </a:p>
          <a:p>
            <a:pPr lvl="0" fontAlgn="base">
              <a:spcAft>
                <a:spcPct val="0"/>
              </a:spcAft>
            </a:pPr>
            <a:r>
              <a:rPr lang="ru-RU" sz="3200" b="1" i="1" dirty="0">
                <a:solidFill>
                  <a:srgbClr val="008000"/>
                </a:solidFill>
                <a:latin typeface="Arial" charset="0"/>
              </a:rPr>
              <a:t> </a:t>
            </a:r>
            <a:r>
              <a:rPr lang="ru-RU" sz="3200" b="1" i="1" dirty="0" smtClean="0">
                <a:solidFill>
                  <a:srgbClr val="008000"/>
                </a:solidFill>
                <a:latin typeface="Arial" charset="0"/>
              </a:rPr>
              <a:t>                                 и </a:t>
            </a:r>
            <a:r>
              <a:rPr lang="ru-RU" sz="3200" b="1" i="1" dirty="0">
                <a:solidFill>
                  <a:srgbClr val="008000"/>
                </a:solidFill>
                <a:latin typeface="Arial" charset="0"/>
              </a:rPr>
              <a:t>грибам, к насекомым, </a:t>
            </a:r>
            <a:endParaRPr lang="ru-RU" sz="3200" b="1" i="1" dirty="0" smtClean="0">
              <a:solidFill>
                <a:srgbClr val="008000"/>
              </a:solidFill>
              <a:latin typeface="Arial" charset="0"/>
            </a:endParaRPr>
          </a:p>
          <a:p>
            <a:pPr lvl="0" fontAlgn="base">
              <a:spcAft>
                <a:spcPct val="0"/>
              </a:spcAft>
            </a:pPr>
            <a:r>
              <a:rPr lang="ru-RU" sz="3200" b="1" i="1" dirty="0">
                <a:solidFill>
                  <a:srgbClr val="008000"/>
                </a:solidFill>
                <a:latin typeface="Arial" charset="0"/>
              </a:rPr>
              <a:t> </a:t>
            </a:r>
            <a:r>
              <a:rPr lang="ru-RU" sz="3200" b="1" i="1" dirty="0" smtClean="0">
                <a:solidFill>
                  <a:srgbClr val="008000"/>
                </a:solidFill>
                <a:latin typeface="Arial" charset="0"/>
              </a:rPr>
              <a:t>                                 рыбам</a:t>
            </a:r>
            <a:r>
              <a:rPr lang="ru-RU" sz="3200" b="1" i="1" dirty="0">
                <a:solidFill>
                  <a:srgbClr val="008000"/>
                </a:solidFill>
                <a:latin typeface="Arial" charset="0"/>
              </a:rPr>
              <a:t>, птицам и </a:t>
            </a:r>
            <a:r>
              <a:rPr lang="ru-RU" sz="3200" b="1" i="1" dirty="0" smtClean="0">
                <a:solidFill>
                  <a:srgbClr val="008000"/>
                </a:solidFill>
                <a:latin typeface="Arial" charset="0"/>
              </a:rPr>
              <a:t>  </a:t>
            </a:r>
          </a:p>
          <a:p>
            <a:pPr lvl="0" fontAlgn="base">
              <a:spcAft>
                <a:spcPct val="0"/>
              </a:spcAft>
            </a:pPr>
            <a:r>
              <a:rPr lang="ru-RU" sz="3200" b="1" i="1" dirty="0">
                <a:solidFill>
                  <a:srgbClr val="008000"/>
                </a:solidFill>
                <a:latin typeface="Arial" charset="0"/>
              </a:rPr>
              <a:t> </a:t>
            </a:r>
            <a:r>
              <a:rPr lang="ru-RU" sz="3200" b="1" i="1" dirty="0" smtClean="0">
                <a:solidFill>
                  <a:srgbClr val="008000"/>
                </a:solidFill>
                <a:latin typeface="Arial" charset="0"/>
              </a:rPr>
              <a:t>                                 зверям</a:t>
            </a:r>
            <a:r>
              <a:rPr lang="ru-RU" sz="3200" b="1" i="1" dirty="0">
                <a:solidFill>
                  <a:srgbClr val="008000"/>
                </a:solidFill>
                <a:latin typeface="Arial" charset="0"/>
              </a:rPr>
              <a:t>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076056" y="1916832"/>
            <a:ext cx="34218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А кто такие экологи?</a:t>
            </a:r>
            <a:endParaRPr lang="ru-RU" sz="2800" b="1" dirty="0"/>
          </a:p>
        </p:txBody>
      </p:sp>
      <p:pic>
        <p:nvPicPr>
          <p:cNvPr id="2050" name="Picture 2" descr="http://images.myshared.ru/4/210250/slide_16.jpg"/>
          <p:cNvPicPr>
            <a:picLocks noChangeAspect="1" noChangeArrowheads="1"/>
          </p:cNvPicPr>
          <p:nvPr/>
        </p:nvPicPr>
        <p:blipFill rotWithShape="1"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7504" y="3789040"/>
            <a:ext cx="3816424" cy="2953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764704"/>
            <a:ext cx="84969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DBE6B6">
                    <a:lumMod val="1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От слова „экология“ произошло слово „эколог“. </a:t>
            </a:r>
            <a:endParaRPr kumimoji="0" lang="ru-RU" sz="2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196752"/>
            <a:ext cx="5402263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5400" y="-25400"/>
            <a:ext cx="9169400" cy="688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51907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10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504" y="188640"/>
            <a:ext cx="892899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i="0" u="none" strike="noStrike" kern="0" cap="none" spc="0" normalizeH="0" baseline="0" noProof="0" dirty="0">
                <a:ln>
                  <a:noFill/>
                </a:ln>
                <a:solidFill>
                  <a:srgbClr val="DBE6B6">
                    <a:lumMod val="1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Мир вокруг нас разноцветный, яркий. Но любимый цвет экологов – зелёный. Он стал символом защиты Земли. </a:t>
            </a:r>
          </a:p>
        </p:txBody>
      </p:sp>
      <p:pic>
        <p:nvPicPr>
          <p:cNvPr id="7" name="Picture 4" descr="Картинка 63 из 13866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268760"/>
            <a:ext cx="2927226" cy="42326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107504" y="5056360"/>
            <a:ext cx="885698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i="0" u="none" strike="noStrike" kern="0" cap="none" spc="0" normalizeH="0" baseline="0" noProof="0" dirty="0">
                <a:ln>
                  <a:noFill/>
                </a:ln>
                <a:solidFill>
                  <a:srgbClr val="DBE6B6">
                    <a:lumMod val="1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«Нужно бережно относиться к окружающему миру, к Земле, потому что это наш Зелёный дом. А дом нужно всегда беречь и защищать», -  говорят экологи.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5400" y="-25400"/>
            <a:ext cx="9169400" cy="688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51997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88640"/>
            <a:ext cx="89644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0" cap="none" spc="0" normalizeH="0" baseline="0" noProof="0" dirty="0">
                <a:ln>
                  <a:noFill/>
                </a:ln>
                <a:solidFill>
                  <a:srgbClr val="DBE6B6">
                    <a:lumMod val="1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Всё ли в порядке в нашем Зелёном доме?</a:t>
            </a:r>
          </a:p>
        </p:txBody>
      </p:sp>
      <p:pic>
        <p:nvPicPr>
          <p:cNvPr id="8" name="Picture 2" descr="Картинка 199 из 7344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1484784"/>
            <a:ext cx="6622616" cy="49685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2700" y="-12700"/>
            <a:ext cx="9169400" cy="688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37765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704</TotalTime>
  <Words>328</Words>
  <Application>Microsoft Office PowerPoint</Application>
  <PresentationFormat>Экран (4:3)</PresentationFormat>
  <Paragraphs>34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Algerian</vt:lpstr>
      <vt:lpstr>Arial</vt:lpstr>
      <vt:lpstr>Calibri</vt:lpstr>
      <vt:lpstr>Constantia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Krokoz™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Виктор</dc:creator>
  <cp:lastModifiedBy>Наталия В. Клюкина</cp:lastModifiedBy>
  <cp:revision>49</cp:revision>
  <dcterms:created xsi:type="dcterms:W3CDTF">2017-08-11T15:03:22Z</dcterms:created>
  <dcterms:modified xsi:type="dcterms:W3CDTF">2018-01-09T08:44:10Z</dcterms:modified>
</cp:coreProperties>
</file>