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85" r:id="rId2"/>
    <p:sldId id="286" r:id="rId3"/>
    <p:sldId id="287" r:id="rId4"/>
    <p:sldId id="288" r:id="rId5"/>
    <p:sldId id="257" r:id="rId6"/>
    <p:sldId id="281" r:id="rId7"/>
    <p:sldId id="262" r:id="rId8"/>
    <p:sldId id="263" r:id="rId9"/>
    <p:sldId id="289" r:id="rId10"/>
    <p:sldId id="290" r:id="rId11"/>
    <p:sldId id="291" r:id="rId12"/>
    <p:sldId id="292" r:id="rId13"/>
    <p:sldId id="293" r:id="rId14"/>
    <p:sldId id="294" r:id="rId15"/>
    <p:sldId id="296" r:id="rId16"/>
    <p:sldId id="295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  <p:sldId id="311" r:id="rId32"/>
    <p:sldId id="259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946E9-F578-4BF1-922C-DD8519692D8E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4F64F-4CD4-4674-9E3D-BB0820C1DD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70048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AC0D6-E25A-4B67-AED9-42F0F2A7485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A6430-96A3-4108-A191-FB1FB7711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4674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AC0D6-E25A-4B67-AED9-42F0F2A7485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A6430-96A3-4108-A191-FB1FB7711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9896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AC0D6-E25A-4B67-AED9-42F0F2A7485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A6430-96A3-4108-A191-FB1FB7711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8935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AC0D6-E25A-4B67-AED9-42F0F2A7485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A6430-96A3-4108-A191-FB1FB7711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1287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AC0D6-E25A-4B67-AED9-42F0F2A7485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A6430-96A3-4108-A191-FB1FB7711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5398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AC0D6-E25A-4B67-AED9-42F0F2A7485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A6430-96A3-4108-A191-FB1FB7711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1781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AC0D6-E25A-4B67-AED9-42F0F2A7485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A6430-96A3-4108-A191-FB1FB7711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1710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AC0D6-E25A-4B67-AED9-42F0F2A7485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A6430-96A3-4108-A191-FB1FB7711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5184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AC0D6-E25A-4B67-AED9-42F0F2A7485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A6430-96A3-4108-A191-FB1FB7711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57120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AC0D6-E25A-4B67-AED9-42F0F2A7485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A6430-96A3-4108-A191-FB1FB7711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94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AC0D6-E25A-4B67-AED9-42F0F2A7485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CA6430-96A3-4108-A191-FB1FB7711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0369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6000">
              <a:srgbClr val="FFF200">
                <a:alpha val="40000"/>
              </a:srgbClr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AC0D6-E25A-4B67-AED9-42F0F2A7485C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A6430-96A3-4108-A191-FB1FB77110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0194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cordis.fondsci.ru/assets/resources/stories/2016/shafieva.jpg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cordis.fondsci.ru/assets/resources/stories/2016/rajlyany.jpg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cordis.fondsci.ru/assets/resources/stories/2016/begynov.jpg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cordis.fondsci.ru/assets/resources/stories/2016/korobov.jpg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cordis.fondsci.ru/assets/resources/stories/2016/sherbakova.jpg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cordis.fondsci.ru/assets/resources/stories/2016/fetisov.jpg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cordis.fondsci.ru/assets/resources/stories/2016/fedorovicheva.jpg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cordis.fondsci.ru/assets/resources/stories/2016/vikylova.jpg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cordis.fondsci.ru/assets/resources/stories/2016/rozental.jpg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cordis.fondsci.ru/assets/resources/stories/2016/solovievm.jpg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cordis.fondsci.ru/assets/resources/stories/2016/belova.jpg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cordis.fondsci.ru/assets/resources/stories/2016/gydkova.jpg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cordis.fondsci.ru/assets/resources/stories/2016/krykova.jpg" TargetMode="Externa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4;&#1086;&#1089;&#1087;&#1080;&#1090;&#1072;&#1085;&#1080;&#1077;\&#1086;&#1073;&#1097;&#1077;&#1096;&#1082;&#1086;&#1083;&#1100;&#1085;&#1099;&#1077;%20&#1084;&#1077;&#1088;&#1086;&#1087;&#1088;&#1080;&#1103;&#1090;&#1080;&#1103;\&#1059;&#1088;&#1086;&#1082;%20&#1084;&#1091;&#1078;&#1077;&#1089;&#1090;&#1074;&#1072;%20&#1043;&#1086;&#1088;&#1103;&#1095;&#1077;&#1077;%20&#1089;&#1077;&#1088;&#1076;&#1094;&#1077;\Gimn_Gimn_Goryachih_serdec_(vmuzice.com).mp3" TargetMode="External"/><Relationship Id="rId4" Type="http://schemas.openxmlformats.org/officeDocument/2006/relationships/image" Target="../media/image4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cordis.fondsci.ru/assets/resources/stories/2016/filykov.jpg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bg2">
                    <a:lumMod val="10000"/>
                  </a:schemeClr>
                </a:solidFill>
              </a:rPr>
              <a:t>Урок мужества</a:t>
            </a:r>
            <a:br>
              <a:rPr lang="ru-RU" sz="72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7200" dirty="0" smtClean="0">
                <a:solidFill>
                  <a:schemeClr val="bg2">
                    <a:lumMod val="10000"/>
                  </a:schemeClr>
                </a:solidFill>
              </a:rPr>
              <a:t> «Горячее сердце»</a:t>
            </a:r>
            <a:endParaRPr lang="ru-RU" sz="7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2770" name="Picture 2" descr="http://www.playcast.club/muzs_alb/6934/28069/img/img2_cafe9110bb3ef946e5636a4ba9a2bc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131840" y="2636912"/>
            <a:ext cx="2952328" cy="39364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6529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Смелая и решительная защитница</a:t>
            </a:r>
          </a:p>
        </p:txBody>
      </p:sp>
      <p:pic>
        <p:nvPicPr>
          <p:cNvPr id="3" name="Рисунок 2" descr="Шафиева Айгуль">
            <a:hlinkClick r:id="rId2"/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34698"/>
            <a:ext cx="2314600" cy="285839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440694" y="4581128"/>
            <a:ext cx="4572000" cy="17912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Родилась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2007 году</a:t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Награжденa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2016 году</a:t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Деревня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Таллыкуль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Республика Башкортостан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1684127"/>
            <a:ext cx="324326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Айгуль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Шафиева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5 июля 2015 спасла из горевшего дома брата и сестру.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105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ОТЗЫВЧИВОЕ СЕРДЦЕ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Райляну Алексей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124743"/>
            <a:ext cx="2304256" cy="3144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57200" y="4653136"/>
            <a:ext cx="4572000" cy="1757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Родился в 2003 году</a:t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Награжден в 2016 году</a:t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Хутор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Ажинов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Ростовская область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1628800"/>
            <a:ext cx="4572000" cy="26407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Алексей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Райляну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дважды, в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2014 и 2015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годах, спасал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своего одноклассника Романа Махнова. Первый раз друг провалился под лед,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второй- от укуса змеи.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020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Мужественный человек семи лет</a:t>
            </a:r>
          </a:p>
        </p:txBody>
      </p:sp>
      <p:pic>
        <p:nvPicPr>
          <p:cNvPr id="3" name="Рисунок 2" descr="Бегунов Арсений">
            <a:hlinkClick r:id="rId2"/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40" y="1417638"/>
            <a:ext cx="2332659" cy="28034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4680824"/>
            <a:ext cx="4572000" cy="17639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Родился в 2008 году</a:t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Награжден в 2016 году</a:t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с. Островное, Чукотский автономный округ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43299" y="187737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Бегунов Арсений 24 мая 2015 года спас тонущую в яме с водой, образовавшуюся из-за размыва старого фундамента, девочку.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971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Стремление помогать людям</a:t>
            </a:r>
          </a:p>
        </p:txBody>
      </p:sp>
      <p:pic>
        <p:nvPicPr>
          <p:cNvPr id="3" name="Рисунок 2" descr="Коробов Егор">
            <a:hlinkClick r:id="rId2"/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17638"/>
            <a:ext cx="2242592" cy="287545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4608398"/>
            <a:ext cx="4572000" cy="13665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Родился в 2000 году</a:t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Награжден в 2016 году</a:t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Город Курск, Курская область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59238" y="1646490"/>
            <a:ext cx="4572000" cy="13665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Коробов Егор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27 сентября 2015 года спас из огня пожилых мужчину и женщину.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773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Жизненно важное решение</a:t>
            </a:r>
          </a:p>
        </p:txBody>
      </p:sp>
      <p:pic>
        <p:nvPicPr>
          <p:cNvPr id="3" name="Рисунок 2" descr="Щербакова Анна">
            <a:hlinkClick r:id="rId2"/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66" y="1700808"/>
            <a:ext cx="3213530" cy="230425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4653136"/>
            <a:ext cx="4572000" cy="17912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Родилась в 2002 году</a:t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Награжденa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2016 году</a:t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Село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Студенец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Калужская область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2011673"/>
            <a:ext cx="4572000" cy="1757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Щербакова Анна  13 апреля 2015 года спасла из канавы, полной талой воды, тонущего мальчика.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061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5" descr="1.bmp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28800"/>
            <a:ext cx="6346825" cy="43465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83568" y="152400"/>
            <a:ext cx="815563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Минувших  лет</a:t>
            </a:r>
          </a:p>
          <a:p>
            <a:pPr>
              <a:defRPr/>
            </a:pPr>
            <a:r>
              <a:rPr lang="ru-RU" sz="4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          святая память….</a:t>
            </a:r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2362200" y="5334000"/>
            <a:ext cx="45561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lang="ru-RU" altLang="ru-RU" sz="3600"/>
          </a:p>
          <a:p>
            <a:pPr eaLnBrk="1" hangingPunct="1"/>
            <a:r>
              <a:rPr lang="ru-RU" altLang="ru-RU" sz="3600"/>
              <a:t>ПИОНЕРЫ</a:t>
            </a:r>
            <a:r>
              <a:rPr lang="ru-RU" altLang="ru-RU" sz="4400"/>
              <a:t> -</a:t>
            </a:r>
            <a:r>
              <a:rPr lang="ru-RU" altLang="ru-RU" sz="3600"/>
              <a:t>ГЕРОИ</a:t>
            </a:r>
          </a:p>
        </p:txBody>
      </p:sp>
    </p:spTree>
    <p:extLst>
      <p:ext uri="{BB962C8B-B14F-4D97-AF65-F5344CB8AC3E}">
        <p14:creationId xmlns="" xmlns:p14="http://schemas.microsoft.com/office/powerpoint/2010/main" val="402923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39270" y="1057924"/>
            <a:ext cx="2268118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Юта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Бондаровская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img-fotki.yandex.ru/get/9764/10897943.1a/0_f2533_62cdb9c4_ori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68144" y="260648"/>
            <a:ext cx="2520280" cy="290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360192" y="3161991"/>
            <a:ext cx="2263376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Валя Котик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img-fotki.yandex.ru/get/9764/10897943.1a/0_f2534_d30a5182_ori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844824"/>
            <a:ext cx="2160240" cy="272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491880" y="5085184"/>
            <a:ext cx="1562899" cy="914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Марат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Казей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http://img-fotki.yandex.ru/get/9832/10897943.1a/0_f2535_7a336bbc_ori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68144" y="3645024"/>
            <a:ext cx="2664296" cy="299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6401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19828" y="980122"/>
            <a:ext cx="2365840" cy="4901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Зина Портнова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img-fotki.yandex.ru/get/9832/10897943.1a/0_f2536_ee7d1a6c_ori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91728" y="188640"/>
            <a:ext cx="2236106" cy="256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956318" y="3284984"/>
            <a:ext cx="1759698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Леня Голиков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img-fotki.yandex.ru/get/9764/10897943.1a/0_f2537_3fb03312_ori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1321" y="2420889"/>
            <a:ext cx="2464997" cy="269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992728" y="5126743"/>
            <a:ext cx="2199000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Галя Комлева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http://img-fotki.yandex.ru/get/9832/10897943.1a/0_f2538_5049498e_ori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91728" y="3501008"/>
            <a:ext cx="2232248" cy="2891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55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flipH="1">
            <a:off x="3232293" y="820631"/>
            <a:ext cx="3226474" cy="490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Костя Кравчук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img-fotki.yandex.ru/get/9764/10897943.1a/0_f2539_b3f8b64b_ori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44208" y="260648"/>
            <a:ext cx="2110497" cy="2952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721040" y="2797500"/>
            <a:ext cx="2439579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Лара Михеенко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img-fotki.yandex.ru/get/9832/10897943.1a/0_f253a_18e616eb_ori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700808"/>
            <a:ext cx="2463745" cy="3284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940829" y="5046334"/>
            <a:ext cx="169590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Вася Коробко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http://img-fotki.yandex.ru/get/9832/10897943.1a/0_f253b_6eaa31d3_ori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28184" y="3933056"/>
            <a:ext cx="2322483" cy="2830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37205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78267" y="764704"/>
            <a:ext cx="2448272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Саша Бородулин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img-fotki.yandex.ru/get/6100/10897943.1b/0_f2544_3d369e35_ori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16632"/>
            <a:ext cx="2592288" cy="3024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67844" y="2492896"/>
            <a:ext cx="2248372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Витя Хоменко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img-fotki.yandex.ru/get/9832/10897943.1a/0_f253c_baa0140d_ori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216" y="1300662"/>
            <a:ext cx="2337580" cy="2632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466340" y="5013176"/>
            <a:ext cx="2761911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Володя Казначеев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http://img-fotki.yandex.ru/get/9832/10897943.1a/0_f253d_b1e5ff3f_ori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8028" y="3501008"/>
            <a:ext cx="280831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56903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 Какие синонимы слова «мужество» вы знаете</a:t>
            </a:r>
            <a:r>
              <a:rPr lang="ru-RU" dirty="0" smtClean="0"/>
              <a:t>?».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108639"/>
            <a:ext cx="8712968" cy="4023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Смелость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храбрость, отвага, бесстрашие, неустрашимость, доблесть; непреклонность, твердость духа, стоицизм, неколебимость, стойкость, бесстрашность, дерзость, героизм, геройство, отважность, решимость, твердость, мужественность, непоколебимость, безбоязненность, </a:t>
            </a: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несгибаемость.  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429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26427" y="805804"/>
            <a:ext cx="263316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Надя Богданова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img-fotki.yandex.ru/get/5214/10897943.1a/0_f253e_9146343d_ori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88640"/>
            <a:ext cx="2664296" cy="2883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808222" y="2496375"/>
            <a:ext cx="2203938" cy="4901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Валя Зенкина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img-fotki.yandex.ru/get/5214/10897943.1b/0_f253f_59025102_ori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12160" y="1124744"/>
            <a:ext cx="2952328" cy="368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4437112"/>
            <a:ext cx="2717539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Нина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Куковерова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http://img-fotki.yandex.ru/get/5214/10897943.1b/0_f2540_812697c1_ori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717539" y="3429000"/>
            <a:ext cx="2725195" cy="325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1217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76938" y="692696"/>
            <a:ext cx="2158160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Аркадий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Каманин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img-fotki.yandex.ru/get/5214/10897943.1b/0_f2541_58a5a7a4_ori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88640"/>
            <a:ext cx="259228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758478" y="2791511"/>
            <a:ext cx="2112006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Лида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Вашкевич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img-fotki.yandex.ru/get/5214/10897943.1b/0_f2542_b424256e_ori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8144" y="1268760"/>
            <a:ext cx="2937123" cy="3609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939342" y="5085184"/>
            <a:ext cx="2484078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Володя Дубинин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6600" y="3284984"/>
            <a:ext cx="2549216" cy="3365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13070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Танцы на колясках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Фетисов Григорий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3099" y="976995"/>
            <a:ext cx="2354632" cy="3373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3247" y="4581128"/>
            <a:ext cx="2414484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Родился в 2001 году</a:t>
            </a:r>
            <a:b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Награжден в 2016 году</a:t>
            </a:r>
            <a:b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Город Воронеж, Воронежская область</a:t>
            </a:r>
            <a:endParaRPr lang="ru-RU" sz="1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976995"/>
            <a:ext cx="6444208" cy="6243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Хорошо танцевать можно, даже если не имеешь возможности ходить! Григорий Фетисов на протяжении трех лет блестяще доказывает этот парадокс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своем первом интервью Гриша сказал: «Я мечтаю стать чемпионом мира по танцам. Для меня это важно!» В 2014 году по результатам Чемпионата России по танцам на колясках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пятерку лучших спортсменов страны. Своим примером Григорий Фетисов доказывает,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ограничений у людей с ограниченными возможностями здоровья, если есть настоящая мечта и сила воли!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291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1425"/>
            <a:ext cx="8229600" cy="1143000"/>
          </a:xfrm>
        </p:spPr>
        <p:txBody>
          <a:bodyPr/>
          <a:lstStyle/>
          <a:p>
            <a:r>
              <a:rPr lang="ru-RU" dirty="0"/>
              <a:t>Рисующая душой</a:t>
            </a:r>
          </a:p>
        </p:txBody>
      </p:sp>
      <p:pic>
        <p:nvPicPr>
          <p:cNvPr id="4" name="Рисунок 3" descr="Фёдоровичева Татьяна">
            <a:hlinkClick r:id="rId2"/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2520280" cy="28803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8328" y="4619212"/>
            <a:ext cx="2465440" cy="122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Родилась в 1999 году</a:t>
            </a:r>
            <a:b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Награжденa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2016 году</a:t>
            </a:r>
            <a:b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Село Кузоватово, Ульяновская область</a:t>
            </a:r>
            <a:endParaRPr lang="ru-RU" sz="1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61456" y="1194425"/>
            <a:ext cx="6203032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Татьяна </a:t>
            </a:r>
            <a:r>
              <a:rPr lang="ru-RU" sz="23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Федоровичева</a:t>
            </a:r>
            <a:r>
              <a:rPr lang="ru-RU" sz="23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появилась </a:t>
            </a:r>
            <a:r>
              <a:rPr lang="ru-RU" sz="23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свет без обеих </a:t>
            </a:r>
            <a:r>
              <a:rPr lang="ru-RU" sz="23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ручек.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. Благодаря ежедневным занятиям </a:t>
            </a: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многому 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научила дочку. Таня может самостоятельно держать ложку и тарелку, чистить зубы, пользоваться расческой, делать макияж, складывать учебники и тетради в портфель, работать на компьютере и выполнять любую другую работу. </a:t>
            </a: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 в обычную школу, и у нее много друзей</a:t>
            </a: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еще Таня рисует. Рисует без рук, зажав карандаш или кисть пальцами ног. Талант и упорство, сила воли и труд, целеустремленность и самореализация – именно эти качества сделали </a:t>
            </a: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Таню настоящей </a:t>
            </a: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художницей. </a:t>
            </a:r>
          </a:p>
        </p:txBody>
      </p:sp>
    </p:spTree>
    <p:extLst>
      <p:ext uri="{BB962C8B-B14F-4D97-AF65-F5344CB8AC3E}">
        <p14:creationId xmlns="" xmlns:p14="http://schemas.microsoft.com/office/powerpoint/2010/main" val="355205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54822"/>
            <a:ext cx="8229600" cy="1143000"/>
          </a:xfrm>
        </p:spPr>
        <p:txBody>
          <a:bodyPr/>
          <a:lstStyle/>
          <a:p>
            <a:r>
              <a:rPr lang="ru-RU" dirty="0"/>
              <a:t>Только вперед!</a:t>
            </a:r>
          </a:p>
        </p:txBody>
      </p:sp>
      <p:pic>
        <p:nvPicPr>
          <p:cNvPr id="3" name="Рисунок 2" descr="Викулова Анастасия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124744"/>
            <a:ext cx="244827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3189" y="4581128"/>
            <a:ext cx="2682282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Родилась в 2001 году</a:t>
            </a:r>
            <a:b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Награжденa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2016 году</a:t>
            </a:r>
            <a:b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Село Большая Глушица, Самарская область</a:t>
            </a:r>
            <a:endParaRPr lang="ru-RU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79433" y="980728"/>
            <a:ext cx="6210197" cy="6217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Анастасия 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Викулова при </a:t>
            </a: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нулевом зрении 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успешно учится и в музыкальной школе по классу фортепиано, выступает на концертах. Но делом своей сегодняшней жизни считает спорт. Сразу, как только Анастасия пошла в школу, она начала заниматься в оздоровительной группе по плаванию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2015 году стала двукратным серебряным призером на Открытом турнире по плаванию на призы Олимпийского чемпиона В. Я. </a:t>
            </a: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Таяновича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проходившем в Башкирии.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Настя Викулова – увлеченный и талантливый человек. Она не видит, но ощущает жизнь лучше многих видящих. </a:t>
            </a:r>
            <a:endParaRPr lang="ru-RU" sz="22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284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Победа над собой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Розенталь Семён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5922" y="692696"/>
            <a:ext cx="244827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4293096"/>
            <a:ext cx="2422674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Родился в 1998 году</a:t>
            </a:r>
            <a:b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Награжден в 2016 году</a:t>
            </a:r>
            <a:b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Город Томск, Томская область</a:t>
            </a:r>
            <a:endParaRPr lang="ru-RU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616642"/>
            <a:ext cx="6365429" cy="6137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своих сверстников, приходящих на тренировки в спортивный зал, 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Семён </a:t>
            </a:r>
            <a:r>
              <a:rPr lang="ru-RU" sz="22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Розеталь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отличается ничем, кроме одного: со своим тренером он общается на языке жестов, так как почти ничего не слышит без слухового аппарата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Семён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двукратный победитель Первенства России по греко-римской борьбе среди лиц с нарушением слуха (2013 год).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2014 году принял участие в Спартакиаде учащихся России по греко-римской борьбе, где занял третье место. В этом же году он становится кандидатом в мастера спорта.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Свой немалый опыт в греко-римской борьбе </a:t>
            </a:r>
            <a:r>
              <a:rPr lang="ru-RU" sz="2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Сёмен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успехом передает юным спортсменам: он начал тренировать таких же, как он, ребят.</a:t>
            </a:r>
            <a:endParaRPr lang="ru-RU" sz="22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639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8356" y="620688"/>
            <a:ext cx="8507288" cy="60693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«Лишь сумма преодоленных препятствий является действительно правильным мерилом подвига и человека, совершившего этот подвиг»  (Цвейг С.).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«Если трудности и преграды встают на твоем пути, недостаточно оставаться невозмутимым и сохранять спокойствие. Смело и радостно устремляйся вперед, преодолевая одно препятствие за другим».  (</a:t>
            </a: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Ямамото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Цунэтомо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Хагакурэ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.)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294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792" y="-164776"/>
            <a:ext cx="8229600" cy="1143000"/>
          </a:xfrm>
        </p:spPr>
        <p:txBody>
          <a:bodyPr/>
          <a:lstStyle/>
          <a:p>
            <a:r>
              <a:rPr lang="ru-RU" dirty="0"/>
              <a:t>Связь поколений</a:t>
            </a:r>
          </a:p>
        </p:txBody>
      </p:sp>
      <p:pic>
        <p:nvPicPr>
          <p:cNvPr id="3" name="Рисунок 2" descr="Соловьёв Михаил">
            <a:hlinkClick r:id="rId2"/>
          </p:cNvPr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792" y="908720"/>
            <a:ext cx="243001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13792" y="4293096"/>
            <a:ext cx="2286000" cy="1331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Родился в 1994 году</a:t>
            </a:r>
            <a:b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Награжден в 2016 году</a:t>
            </a:r>
            <a:b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Поселок </a:t>
            </a:r>
            <a:r>
              <a:rPr lang="ru-RU" sz="1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Эркен-Шахар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Карачаево-Черкесская Республика</a:t>
            </a:r>
            <a:endParaRPr lang="ru-RU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77534" y="692696"/>
            <a:ext cx="6246440" cy="6356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Благодаря своим организационным и коммуникабельным качествам, Михаил Соловьёв смог реализовать важный социальный проект – собственными силами снял художественный фильм о Великой Отечественной войне. В основу сценария легли собранные лично им человеческие истории и архивные данные.</a:t>
            </a:r>
            <a:endParaRPr lang="ru-RU" sz="22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своей инициативе юноша посещал ветеранов войны, помогал им по дому, а потом, сидя за чашкой чая, внимательно слушал и записывал их 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воспоминания.</a:t>
            </a:r>
          </a:p>
          <a:p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 патриотическая лента рассказывает о том, какую цену заплатил советский народ за Великую Победу, и о вкладе в нее простых людей.</a:t>
            </a:r>
          </a:p>
          <a:p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757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ru-RU" dirty="0"/>
              <a:t>Мастер добрых дел</a:t>
            </a:r>
          </a:p>
        </p:txBody>
      </p:sp>
      <p:pic>
        <p:nvPicPr>
          <p:cNvPr id="3" name="Рисунок 2" descr="Белова Екатерина">
            <a:hlinkClick r:id="rId2"/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7601"/>
            <a:ext cx="2520280" cy="309634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03217" y="4293096"/>
            <a:ext cx="2461526" cy="815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Родилась в 1998 году</a:t>
            </a:r>
            <a:b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Награждена в 2016 году</a:t>
            </a:r>
            <a:b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 Елец, Липецкая область</a:t>
            </a:r>
            <a:endParaRPr lang="ru-RU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64743" y="777601"/>
            <a:ext cx="6599945" cy="5504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Екатерина Белова учится в Елецком лицее сферы бытовых услуг и является самым активным участником добровольческого социального проекта «Добрые руки». Девушка готовится стать мастером парикмахерского искусства. О том, что ее сердце и руки по-настоящему добрые, знают и воспитанники коррекционной школы-интерната № 5, и постояльцы Елецкого дома-интерната для престарелых и инвалидов.</a:t>
            </a: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рамках проекта «Добрые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руки».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воспитанникам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подопечным государственных учреждений регулярно оказываются бесплатные парикмахерские услуги, а делают это активисты добровольческого десанта из лицея сферы бытовых услуг, в числе которых и Екатерина Белова.</a:t>
            </a:r>
            <a:endParaRPr lang="ru-RU" sz="20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6288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6274"/>
            <a:ext cx="8229600" cy="1143000"/>
          </a:xfrm>
        </p:spPr>
        <p:txBody>
          <a:bodyPr/>
          <a:lstStyle/>
          <a:p>
            <a:r>
              <a:rPr lang="ru-RU" dirty="0"/>
              <a:t>Хрупкие танцы</a:t>
            </a:r>
          </a:p>
        </p:txBody>
      </p:sp>
      <p:pic>
        <p:nvPicPr>
          <p:cNvPr id="3" name="Рисунок 2" descr="Гудкова Валерия">
            <a:hlinkClick r:id="rId2"/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3" y="1199274"/>
            <a:ext cx="2880320" cy="204512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3244398"/>
            <a:ext cx="1944216" cy="1331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Родилась в 1996 году</a:t>
            </a:r>
            <a:b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Награжденa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2016 году</a:t>
            </a:r>
            <a:b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Город Воронеж, Воронежская область</a:t>
            </a:r>
            <a:endParaRPr lang="ru-RU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91102" y="908720"/>
            <a:ext cx="6347468" cy="6484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2015 года Валерия Гудкова является координатором социального проекта «Танец без границ».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Валерия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активно развивает практики добровольчества в сфере социокультурной и творческой реабилитации детей с поражением опорно-двигательного аппарата. Она стала лауреатом конкурса премий Молодежного правительства Воронежской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области. 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Весной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2014 года Валерия становится партнершей танцора-колясочника Гриши Фетисова.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 2015 году Валерия и Гриша стали лауреатами международного конкурса инклюзивного танца.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Параллельно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Валерия Гудкова развивает творческий проект «Песочная фея».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Вселять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уверенность в тех, кто ее потерял, – ради этого стоит работать.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742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268760"/>
            <a:ext cx="8424936" cy="4298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вы думаете что такое «мужество»? Какого человека называют мужественным? </a:t>
            </a:r>
            <a:r>
              <a:rPr lang="ru-RU" sz="4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 </a:t>
            </a:r>
            <a:r>
              <a:rPr lang="ru-RU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 думаете мужественный человек чувствует страх? Что помогает человеку быть мужественным? 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025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127724"/>
            <a:ext cx="8229600" cy="1143000"/>
          </a:xfrm>
        </p:spPr>
        <p:txBody>
          <a:bodyPr/>
          <a:lstStyle/>
          <a:p>
            <a:r>
              <a:rPr lang="ru-RU" dirty="0"/>
              <a:t>Помочь увидеть мир руками</a:t>
            </a:r>
          </a:p>
        </p:txBody>
      </p:sp>
      <p:pic>
        <p:nvPicPr>
          <p:cNvPr id="4" name="Рисунок 3" descr="Крюкова Юлия">
            <a:hlinkClick r:id="rId2"/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2664296" cy="28803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4535826"/>
            <a:ext cx="2448272" cy="1063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Родилась в 1995 году</a:t>
            </a:r>
            <a:b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Награжденa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2016 году</a:t>
            </a:r>
            <a:b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Город Екатеринбург, Свердловская область</a:t>
            </a:r>
            <a:endParaRPr lang="ru-RU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40771" y="692696"/>
            <a:ext cx="5976664" cy="6396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основу социального проекта Юлии Крюковой «Мир на кончиках пальцев» заложена благородная цель: помочь детям с дефектами зрения в адаптации к жизни, в том числе через познание мира книг и прежде всего – через детские сказки.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Юлия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помогает таким детям правильно и максимально четко формировать те или иные образы через осязание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или, вернее, ощупывая пальчиками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в тактильных книгах, разрабатываемых Юлией,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слепой ребенок знакомится со сказкой, природными явлениями, животным миром, предметами домашнего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обихода.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лавная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Юлина радость – это улыбка слепого ребенка, который читает ее сказку.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982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же такое мужество для вас?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413338"/>
            <a:ext cx="80752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Мужество– это способность человека оставаться человеком в любых ситуациях, постоянный осознанный выбор в пользу порядочности, честности, искренности. Это выбор, который делается не только  в серьезных испытаниях или поворотных событиях, но и 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повседневно.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471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43400" y="25360"/>
            <a:ext cx="540060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Гимн «Горячих сердец</a:t>
            </a:r>
            <a:r>
              <a:rPr lang="ru-RU" sz="2800" b="1" dirty="0" smtClean="0"/>
              <a:t>»</a:t>
            </a:r>
          </a:p>
          <a:p>
            <a:pPr algn="ctr"/>
            <a:r>
              <a:rPr lang="ru-RU" b="1" dirty="0" smtClean="0"/>
              <a:t>Музыка </a:t>
            </a:r>
            <a:r>
              <a:rPr lang="ru-RU" b="1" dirty="0"/>
              <a:t>Ф. </a:t>
            </a:r>
            <a:r>
              <a:rPr lang="ru-RU" b="1" dirty="0" smtClean="0"/>
              <a:t>Степанова, слова А. Михайличенко</a:t>
            </a:r>
          </a:p>
          <a:p>
            <a:pPr algn="ctr"/>
            <a:endParaRPr lang="ru-RU" sz="2200" b="1" dirty="0" smtClean="0"/>
          </a:p>
          <a:p>
            <a:pPr algn="ctr"/>
            <a:r>
              <a:rPr lang="ru-RU" sz="2200" b="1" dirty="0" smtClean="0"/>
              <a:t>Когда </a:t>
            </a:r>
            <a:r>
              <a:rPr lang="ru-RU" sz="2200" b="1" dirty="0"/>
              <a:t>б все юные сердца России,</a:t>
            </a:r>
          </a:p>
          <a:p>
            <a:pPr algn="ctr"/>
            <a:r>
              <a:rPr lang="ru-RU" sz="2200" b="1" dirty="0"/>
              <a:t>Одним горячим полыхнув </a:t>
            </a:r>
            <a:r>
              <a:rPr lang="ru-RU" sz="2200" b="1" dirty="0" smtClean="0"/>
              <a:t>огнём</a:t>
            </a:r>
            <a:r>
              <a:rPr lang="ru-RU" sz="2200" b="1" dirty="0"/>
              <a:t>,</a:t>
            </a:r>
          </a:p>
          <a:p>
            <a:pPr algn="ctr"/>
            <a:r>
              <a:rPr lang="ru-RU" sz="2200" b="1" dirty="0"/>
              <a:t>Объединили вдруг свои усилья,</a:t>
            </a:r>
          </a:p>
          <a:p>
            <a:pPr algn="ctr"/>
            <a:r>
              <a:rPr lang="ru-RU" sz="2200" b="1" dirty="0"/>
              <a:t>Все льдины зла растаяли бы в </a:t>
            </a:r>
            <a:r>
              <a:rPr lang="ru-RU" sz="2200" b="1" dirty="0" smtClean="0"/>
              <a:t>нём</a:t>
            </a:r>
            <a:r>
              <a:rPr lang="ru-RU" sz="2200" b="1" dirty="0"/>
              <a:t>!</a:t>
            </a:r>
          </a:p>
          <a:p>
            <a:pPr algn="ctr"/>
            <a:r>
              <a:rPr lang="ru-RU" sz="2200" b="1" dirty="0"/>
              <a:t>Я – Россиянин, я за </a:t>
            </a:r>
            <a:r>
              <a:rPr lang="ru-RU" sz="2200" b="1" dirty="0" smtClean="0"/>
              <a:t>всё </a:t>
            </a:r>
            <a:r>
              <a:rPr lang="ru-RU" sz="2200" b="1" dirty="0"/>
              <a:t>в ответе!</a:t>
            </a:r>
          </a:p>
          <a:p>
            <a:pPr algn="ctr"/>
            <a:r>
              <a:rPr lang="ru-RU" sz="2200" b="1" dirty="0"/>
              <a:t>Мне Родина дороже бытия!</a:t>
            </a:r>
          </a:p>
          <a:p>
            <a:pPr algn="ctr"/>
            <a:r>
              <a:rPr lang="ru-RU" sz="2200" b="1" dirty="0"/>
              <a:t>За </a:t>
            </a:r>
            <a:r>
              <a:rPr lang="ru-RU" sz="2200" b="1" dirty="0" smtClean="0"/>
              <a:t>всё, </a:t>
            </a:r>
            <a:r>
              <a:rPr lang="ru-RU" sz="2200" b="1" dirty="0"/>
              <a:t>что происходит на планете,</a:t>
            </a:r>
          </a:p>
          <a:p>
            <a:pPr algn="ctr"/>
            <a:r>
              <a:rPr lang="ru-RU" sz="2200" b="1" dirty="0"/>
              <a:t>Горячим сердцем отвечаю я</a:t>
            </a:r>
            <a:r>
              <a:rPr lang="ru-RU" sz="2200" b="1" dirty="0" smtClean="0"/>
              <a:t>!</a:t>
            </a:r>
          </a:p>
          <a:p>
            <a:pPr algn="ctr"/>
            <a:r>
              <a:rPr lang="ru-RU" sz="2200" b="1" dirty="0"/>
              <a:t>Я рядом с тем, кого беда застала,</a:t>
            </a:r>
          </a:p>
          <a:p>
            <a:pPr algn="ctr"/>
            <a:r>
              <a:rPr lang="ru-RU" sz="2200" b="1" dirty="0"/>
              <a:t>В огонь и в воду я готов идти!</a:t>
            </a:r>
          </a:p>
          <a:p>
            <a:pPr algn="ctr"/>
            <a:r>
              <a:rPr lang="ru-RU" sz="2200" b="1" dirty="0"/>
              <a:t>Сердцам горячим медлить не пристало,</a:t>
            </a:r>
          </a:p>
          <a:p>
            <a:pPr algn="ctr"/>
            <a:r>
              <a:rPr lang="ru-RU" sz="2200" b="1" dirty="0"/>
              <a:t>Чтоб малыша из пламени спасти!</a:t>
            </a:r>
          </a:p>
          <a:p>
            <a:pPr algn="ctr"/>
            <a:r>
              <a:rPr lang="ru-RU" sz="2200" b="1" dirty="0"/>
              <a:t>Я – Россиянин, я за </a:t>
            </a:r>
            <a:r>
              <a:rPr lang="ru-RU" sz="2200" b="1" dirty="0" smtClean="0"/>
              <a:t>всё </a:t>
            </a:r>
            <a:r>
              <a:rPr lang="ru-RU" sz="2200" b="1" dirty="0"/>
              <a:t>в ответе!</a:t>
            </a:r>
          </a:p>
          <a:p>
            <a:pPr algn="ctr"/>
            <a:r>
              <a:rPr lang="ru-RU" sz="2200" b="1" dirty="0"/>
              <a:t>Мне Родина дороже бытия!</a:t>
            </a:r>
          </a:p>
          <a:p>
            <a:pPr algn="ctr"/>
            <a:r>
              <a:rPr lang="ru-RU" sz="2200" b="1" dirty="0"/>
              <a:t>За </a:t>
            </a:r>
            <a:r>
              <a:rPr lang="ru-RU" sz="2200" b="1" dirty="0" smtClean="0"/>
              <a:t>всё, </a:t>
            </a:r>
            <a:r>
              <a:rPr lang="ru-RU" sz="2200" b="1" dirty="0"/>
              <a:t>что происходит на планете,</a:t>
            </a:r>
          </a:p>
          <a:p>
            <a:pPr algn="ctr"/>
            <a:r>
              <a:rPr lang="ru-RU" sz="2200" b="1" dirty="0"/>
              <a:t>Горячим сердцем отвечаю я!</a:t>
            </a:r>
          </a:p>
          <a:p>
            <a:endParaRPr lang="ru-RU" dirty="0"/>
          </a:p>
        </p:txBody>
      </p:sp>
      <p:pic>
        <p:nvPicPr>
          <p:cNvPr id="4" name="Gimn_Gimn_Goryachih_serdec_(vmuzice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755576" y="5589240"/>
            <a:ext cx="304800" cy="304800"/>
          </a:xfrm>
          <a:prstGeom prst="rect">
            <a:avLst/>
          </a:prstGeom>
        </p:spPr>
      </p:pic>
      <p:pic>
        <p:nvPicPr>
          <p:cNvPr id="5" name="Picture 2" descr="C:\Users\User\Desktop\эмблма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745730" cy="35665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3386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80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260648"/>
            <a:ext cx="892899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Сводная энциклопедия </a:t>
            </a:r>
            <a:r>
              <a:rPr lang="ru-RU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афоризмов</a:t>
            </a:r>
            <a:r>
              <a:rPr lang="ru-RU" sz="32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 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мужество – качество личностное, выражаемое в способности действовать решительно и целесообразно в сложной или опасной обстановке, контролировать импульсивные порывы, преодолевать возможное чувство страха и неуверенности,  в умении мобилизовать все силы для…  </a:t>
            </a:r>
            <a:endParaRPr lang="ru-RU" sz="32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Словарь </a:t>
            </a:r>
            <a:r>
              <a:rPr lang="ru-RU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русской </a:t>
            </a:r>
            <a:r>
              <a:rPr lang="ru-RU" sz="3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идиоматики: </a:t>
            </a: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мужество – одна из семи человеческих добродетелей, означающих стойкость  в беде и борьбе, духовную крепость, доблесть, храбрость, отвагу, спокойную смелость в бою и опасностях, терпение и постоянство.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26274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эмблема 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306326"/>
            <a:ext cx="4824536" cy="2942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Всероссийская общественно-государственная инициатива "Горячее сердце"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5660196"/>
            <a:ext cx="79415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Официальный сайт Инициативы «</a:t>
            </a: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Горячее сердце» http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://cordis.fondsci.ru/</a:t>
            </a:r>
            <a:endParaRPr lang="ru-RU" sz="24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5" name="Picture 2" descr="C:\Users\User\Desktop\эмблема 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38197"/>
            <a:ext cx="2232248" cy="3878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418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052736"/>
            <a:ext cx="777686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10000"/>
                  </a:schemeClr>
                </a:solidFill>
              </a:rPr>
              <a:t>Почётная книга «Горячее сердце» с рассказами о поступках награждённых ребят размещена на сайте инициативы в открытом </a:t>
            </a:r>
            <a:r>
              <a:rPr lang="ru-RU" sz="4000" b="1" dirty="0">
                <a:solidFill>
                  <a:schemeClr val="bg2">
                    <a:lumMod val="10000"/>
                  </a:schemeClr>
                </a:solidFill>
              </a:rPr>
              <a:t>доступе. </a:t>
            </a:r>
            <a:endParaRPr lang="ru-RU" sz="4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endParaRPr lang="ru-RU" sz="4000" b="1" dirty="0" smtClean="0"/>
          </a:p>
          <a:p>
            <a:pPr algn="ctr"/>
            <a:r>
              <a:rPr lang="ru-RU" sz="3200" b="1" dirty="0" smtClean="0"/>
              <a:t>Почётная </a:t>
            </a:r>
            <a:r>
              <a:rPr lang="ru-RU" sz="3200" b="1" dirty="0"/>
              <a:t>книга «Горячее сердце</a:t>
            </a:r>
            <a:r>
              <a:rPr lang="ru-RU" sz="3200" b="1" dirty="0" smtClean="0"/>
              <a:t>» - </a:t>
            </a:r>
            <a:r>
              <a:rPr lang="en-US" sz="3200" b="1" dirty="0"/>
              <a:t>htt://</a:t>
            </a:r>
            <a:r>
              <a:rPr lang="en-US" sz="3200" b="1" dirty="0" smtClean="0"/>
              <a:t>edu53.ru/np-includes/upload/2014/04/24/5248.pdf</a:t>
            </a:r>
            <a:r>
              <a:rPr lang="en-US" sz="3200" b="1" dirty="0"/>
              <a:t>.</a:t>
            </a:r>
            <a:endParaRPr lang="ru-RU" sz="3200" b="1" dirty="0" smtClean="0"/>
          </a:p>
          <a:p>
            <a:r>
              <a:rPr lang="ru-RU" dirty="0" smtClean="0"/>
              <a:t> 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2859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293096"/>
            <a:ext cx="81541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Дмитрий Булгаков из Приморского края. </a:t>
            </a:r>
            <a:endParaRPr lang="ru-RU" sz="3200" b="1" dirty="0" smtClean="0"/>
          </a:p>
          <a:p>
            <a:pPr algn="ctr"/>
            <a:r>
              <a:rPr lang="ru-RU" sz="3200" b="1" dirty="0" smtClean="0"/>
              <a:t>В </a:t>
            </a:r>
            <a:r>
              <a:rPr lang="ru-RU" sz="3200" b="1" dirty="0"/>
              <a:t>2012 году, будучи на каникулах в международном детском лагере в КНДР, </a:t>
            </a:r>
            <a:r>
              <a:rPr lang="ru-RU" sz="3200" b="1" dirty="0" smtClean="0"/>
              <a:t> </a:t>
            </a:r>
            <a:r>
              <a:rPr lang="ru-RU" sz="3200" b="1" dirty="0"/>
              <a:t>спас тонущих китайский детей. </a:t>
            </a:r>
          </a:p>
        </p:txBody>
      </p:sp>
      <p:pic>
        <p:nvPicPr>
          <p:cNvPr id="5122" name="Picture 2" descr="C:\Users\User\Desktop\2633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6367"/>
            <a:ext cx="6081168" cy="40591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8305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293096"/>
            <a:ext cx="784887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Полина </a:t>
            </a:r>
            <a:r>
              <a:rPr lang="ru-RU" sz="2800" b="1" dirty="0" err="1"/>
              <a:t>Бушина</a:t>
            </a:r>
            <a:r>
              <a:rPr lang="ru-RU" sz="2800" b="1" dirty="0"/>
              <a:t> из Красноярска </a:t>
            </a:r>
            <a:r>
              <a:rPr lang="ru-RU" sz="2400" dirty="0" smtClean="0"/>
              <a:t> </a:t>
            </a:r>
          </a:p>
          <a:p>
            <a:pPr algn="ctr"/>
            <a:r>
              <a:rPr lang="ru-RU" sz="2400" b="1" dirty="0"/>
              <a:t>В</a:t>
            </a:r>
            <a:r>
              <a:rPr lang="ru-RU" sz="2400" b="1" dirty="0" smtClean="0"/>
              <a:t> </a:t>
            </a:r>
            <a:r>
              <a:rPr lang="ru-RU" sz="2400" b="1" dirty="0"/>
              <a:t>один из жарких летних дней </a:t>
            </a:r>
            <a:r>
              <a:rPr lang="ru-RU" sz="2400" b="1" dirty="0" smtClean="0"/>
              <a:t>спасла жизнь </a:t>
            </a:r>
            <a:r>
              <a:rPr lang="ru-RU" sz="2400" b="1" dirty="0"/>
              <a:t>годовалому ребенку, которого родители случайно оставили в автомобиле. Девочка сразу позвонила в полицию и, пока специалисты ехали на место, создавала тень для ребенка своим телом.</a:t>
            </a:r>
          </a:p>
        </p:txBody>
      </p:sp>
      <p:pic>
        <p:nvPicPr>
          <p:cNvPr id="6146" name="Picture 2" descr="C:\Users\User\Desktop\GRrWW71kDjg-300x19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320" y="144627"/>
            <a:ext cx="6077351" cy="40313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8308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Решительный, верный и надежный</a:t>
            </a:r>
          </a:p>
        </p:txBody>
      </p:sp>
      <p:pic>
        <p:nvPicPr>
          <p:cNvPr id="3" name="Рисунок 2" descr="Филиппов Андрей">
            <a:hlinkClick r:id="rId2"/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56792"/>
            <a:ext cx="2962672" cy="331236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515719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Родился в 2003 году</a:t>
            </a:r>
            <a:br>
              <a:rPr lang="ru-RU" sz="2400" b="1" dirty="0"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</a:br>
            <a:r>
              <a:rPr lang="ru-RU" sz="2400" b="1" dirty="0"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Награжден в 2016 году</a:t>
            </a:r>
            <a:br>
              <a:rPr lang="ru-RU" sz="2400" b="1" dirty="0"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</a:br>
            <a:r>
              <a:rPr lang="ru-RU" sz="2400" b="1" dirty="0" err="1"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Cело</a:t>
            </a:r>
            <a:r>
              <a:rPr lang="ru-RU" sz="2400" b="1" dirty="0"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 </a:t>
            </a:r>
            <a:r>
              <a:rPr lang="ru-RU" sz="2400" b="1" dirty="0" err="1"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Троицкое,Республика</a:t>
            </a:r>
            <a:r>
              <a:rPr lang="ru-RU" sz="2400" b="1" dirty="0"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 Калмыкия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170567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28 января 2015 года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Филюков Артем спас шестилетнего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мальчика: он провалился в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воду.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468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1524</Words>
  <Application>Microsoft Office PowerPoint</Application>
  <PresentationFormat>Экран (4:3)</PresentationFormat>
  <Paragraphs>119</Paragraphs>
  <Slides>32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Урок мужества  «Горячее сердце»</vt:lpstr>
      <vt:lpstr> Какие синонимы слова «мужество» вы знаете?». </vt:lpstr>
      <vt:lpstr>Слайд 3</vt:lpstr>
      <vt:lpstr>Слайд 4</vt:lpstr>
      <vt:lpstr>Всероссийская общественно-государственная инициатива "Горячее сердце"</vt:lpstr>
      <vt:lpstr>Слайд 6</vt:lpstr>
      <vt:lpstr>Слайд 7</vt:lpstr>
      <vt:lpstr>Слайд 8</vt:lpstr>
      <vt:lpstr>Решительный, верный и надежный</vt:lpstr>
      <vt:lpstr>Смелая и решительная защитница</vt:lpstr>
      <vt:lpstr>ОТЗЫВЧИВОЕ СЕРДЦЕ </vt:lpstr>
      <vt:lpstr>Мужественный человек семи лет</vt:lpstr>
      <vt:lpstr>Стремление помогать людям</vt:lpstr>
      <vt:lpstr>Жизненно важное решение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Танцы на колясках </vt:lpstr>
      <vt:lpstr>Рисующая душой</vt:lpstr>
      <vt:lpstr>Только вперед!</vt:lpstr>
      <vt:lpstr>Победа над собой </vt:lpstr>
      <vt:lpstr>Слайд 26</vt:lpstr>
      <vt:lpstr>Связь поколений</vt:lpstr>
      <vt:lpstr>Мастер добрых дел</vt:lpstr>
      <vt:lpstr>Хрупкие танцы</vt:lpstr>
      <vt:lpstr>Помочь увидеть мир руками</vt:lpstr>
      <vt:lpstr>Что же такое мужество для вас?</vt:lpstr>
      <vt:lpstr>Слайд 32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Всероссийская общественно-государственная инициатива "Горячее сердце"</dc:title>
  <dc:creator>User</dc:creator>
  <cp:lastModifiedBy>Фоминская школа</cp:lastModifiedBy>
  <cp:revision>45</cp:revision>
  <dcterms:created xsi:type="dcterms:W3CDTF">2015-02-19T07:07:48Z</dcterms:created>
  <dcterms:modified xsi:type="dcterms:W3CDTF">2018-01-09T08:17:10Z</dcterms:modified>
</cp:coreProperties>
</file>