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19" r:id="rId2"/>
    <p:sldId id="257" r:id="rId3"/>
    <p:sldId id="324" r:id="rId4"/>
    <p:sldId id="332" r:id="rId5"/>
    <p:sldId id="331" r:id="rId6"/>
    <p:sldId id="330" r:id="rId7"/>
    <p:sldId id="329" r:id="rId8"/>
    <p:sldId id="290" r:id="rId9"/>
    <p:sldId id="336" r:id="rId10"/>
    <p:sldId id="335" r:id="rId11"/>
    <p:sldId id="334" r:id="rId12"/>
    <p:sldId id="333" r:id="rId13"/>
    <p:sldId id="296" r:id="rId14"/>
    <p:sldId id="341" r:id="rId15"/>
    <p:sldId id="344" r:id="rId16"/>
    <p:sldId id="343" r:id="rId17"/>
    <p:sldId id="342" r:id="rId18"/>
    <p:sldId id="295" r:id="rId19"/>
    <p:sldId id="340" r:id="rId20"/>
    <p:sldId id="339" r:id="rId21"/>
    <p:sldId id="338" r:id="rId22"/>
    <p:sldId id="33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800000"/>
    <a:srgbClr val="000099"/>
    <a:srgbClr val="007635"/>
    <a:srgbClr val="3366CC"/>
    <a:srgbClr val="7A5100"/>
    <a:srgbClr val="BEAA12"/>
    <a:srgbClr val="264B96"/>
    <a:srgbClr val="70578F"/>
    <a:srgbClr val="FF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016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787918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488402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36828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1758613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2664962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585599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5582107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308333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929651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80214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8843186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9684312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3722486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342796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798514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62172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41515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07839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742078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508254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89601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8.xml"/><Relationship Id="rId18" Type="http://schemas.openxmlformats.org/officeDocument/2006/relationships/slide" Target="slide13.xml"/><Relationship Id="rId26" Type="http://schemas.openxmlformats.org/officeDocument/2006/relationships/image" Target="../media/image10.png"/><Relationship Id="rId3" Type="http://schemas.openxmlformats.org/officeDocument/2006/relationships/slide" Target="slide3.xml"/><Relationship Id="rId21" Type="http://schemas.openxmlformats.org/officeDocument/2006/relationships/slide" Target="slide16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22.xml"/><Relationship Id="rId25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image" Target="../media/image8.png"/><Relationship Id="rId5" Type="http://schemas.openxmlformats.org/officeDocument/2006/relationships/slide" Target="slide5.xml"/><Relationship Id="rId15" Type="http://schemas.openxmlformats.org/officeDocument/2006/relationships/slide" Target="slide20.xml"/><Relationship Id="rId23" Type="http://schemas.openxmlformats.org/officeDocument/2006/relationships/image" Target="../media/image7.gif"/><Relationship Id="rId10" Type="http://schemas.openxmlformats.org/officeDocument/2006/relationships/slide" Target="slide10.xml"/><Relationship Id="rId19" Type="http://schemas.openxmlformats.org/officeDocument/2006/relationships/slide" Target="slide14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9.xml"/><Relationship Id="rId22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3728" y="534642"/>
            <a:ext cx="4896544" cy="30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Интеллектуальная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111552" y="5730799"/>
            <a:ext cx="403244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/>
            <a:r>
              <a:rPr lang="ru-RU" sz="1400" b="1" i="1" dirty="0">
                <a:latin typeface="Times New Roman" pitchFamily="18" charset="0"/>
              </a:rPr>
              <a:t>Выполнила: </a:t>
            </a:r>
          </a:p>
          <a:p>
            <a:pPr algn="ctr" eaLnBrk="1" hangingPunct="1"/>
            <a:r>
              <a:rPr lang="ru-RU" sz="1400" b="1" i="1" dirty="0">
                <a:latin typeface="Times New Roman" pitchFamily="18" charset="0"/>
              </a:rPr>
              <a:t>учитель начальных классов </a:t>
            </a:r>
            <a:r>
              <a:rPr lang="ru-RU" sz="1400" b="1" i="1" dirty="0" smtClean="0">
                <a:latin typeface="Times New Roman" pitchFamily="18" charset="0"/>
              </a:rPr>
              <a:t>ГБОУ лицей №533</a:t>
            </a:r>
          </a:p>
          <a:p>
            <a:pPr algn="ctr" eaLnBrk="1" hangingPunct="1"/>
            <a:r>
              <a:rPr lang="ru-RU" sz="1400" b="1" i="1" dirty="0" smtClean="0">
                <a:latin typeface="Times New Roman" pitchFamily="18" charset="0"/>
              </a:rPr>
              <a:t> </a:t>
            </a:r>
            <a:r>
              <a:rPr lang="ru-RU" sz="1400" b="1" i="1" dirty="0">
                <a:latin typeface="Times New Roman" pitchFamily="18" charset="0"/>
              </a:rPr>
              <a:t>г.</a:t>
            </a:r>
            <a:r>
              <a:rPr lang="en-US" sz="1400" b="1" i="1" dirty="0">
                <a:latin typeface="Times New Roman" pitchFamily="18" charset="0"/>
              </a:rPr>
              <a:t> </a:t>
            </a:r>
            <a:r>
              <a:rPr lang="ru-RU" sz="1400" b="1" i="1" dirty="0" smtClean="0">
                <a:latin typeface="Times New Roman" pitchFamily="18" charset="0"/>
              </a:rPr>
              <a:t>Санкт-Петербург </a:t>
            </a:r>
            <a:endParaRPr lang="ru-RU" sz="1400" b="1" i="1" dirty="0">
              <a:latin typeface="Times New Roman" pitchFamily="18" charset="0"/>
            </a:endParaRPr>
          </a:p>
          <a:p>
            <a:pPr algn="ctr" eaLnBrk="1" hangingPunct="1"/>
            <a:r>
              <a:rPr lang="ru-RU" sz="2400" b="1" i="1" dirty="0" err="1" smtClean="0">
                <a:latin typeface="Times New Roman" pitchFamily="18" charset="0"/>
              </a:rPr>
              <a:t>Прибышина</a:t>
            </a:r>
            <a:r>
              <a:rPr lang="ru-RU" sz="2400" b="1" i="1" smtClean="0">
                <a:latin typeface="Times New Roman" pitchFamily="18" charset="0"/>
              </a:rPr>
              <a:t> Н.В.</a:t>
            </a:r>
            <a:endParaRPr lang="ru-RU" sz="2400" b="1" i="1" dirty="0">
              <a:latin typeface="Times New Roman" pitchFamily="18" charset="0"/>
            </a:endParaRPr>
          </a:p>
        </p:txBody>
      </p:sp>
      <p:sp>
        <p:nvSpPr>
          <p:cNvPr id="2067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745" y="2636912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7" name="Picture 12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473" y="481857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6" descr="http://img1.liveinternet.ru/images/attach/b/2/2/633/2633622_6076627_5283499_i102714521_6641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543" y="1059362"/>
            <a:ext cx="206692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08720"/>
            <a:ext cx="7540900" cy="2490465"/>
          </a:xfrm>
          <a:prstGeom prst="rect">
            <a:avLst/>
          </a:prstGeom>
        </p:spPr>
      </p:pic>
      <p:pic>
        <p:nvPicPr>
          <p:cNvPr id="55" name="Рисунок 54" descr="Рисунок19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62330" y="4798431"/>
            <a:ext cx="2405814" cy="320775"/>
          </a:xfrm>
          <a:prstGeom prst="rect">
            <a:avLst/>
          </a:prstGeom>
        </p:spPr>
      </p:pic>
      <p:pic>
        <p:nvPicPr>
          <p:cNvPr id="56" name="Рисунок 55" descr="Рисунок18.png">
            <a:hlinkClick r:id="" action="ppaction://noaction"/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6413" y="5933513"/>
            <a:ext cx="1080120" cy="242096"/>
          </a:xfrm>
          <a:prstGeom prst="rect">
            <a:avLst/>
          </a:prstGeom>
        </p:spPr>
      </p:pic>
      <p:pic>
        <p:nvPicPr>
          <p:cNvPr id="1028" name="Picture 4" descr="http://www.playcast.ru/uploads/2014/12/10/11021752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266429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07504" y="1340768"/>
            <a:ext cx="90364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800000"/>
                </a:solidFill>
              </a:rPr>
              <a:t>По указу какого царя датой празднования Нового года на Руси стало 1 января?</a:t>
            </a: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>
                <a:solidFill>
                  <a:srgbClr val="990033"/>
                </a:solidFill>
              </a:rPr>
              <a:t>Петра </a:t>
            </a:r>
            <a:r>
              <a:rPr lang="en-US" sz="4800" b="1" i="1" dirty="0">
                <a:solidFill>
                  <a:srgbClr val="990033"/>
                </a:solidFill>
              </a:rPr>
              <a:t>I</a:t>
            </a:r>
            <a:endParaRPr lang="ru-RU" sz="4800" b="1" i="1" dirty="0">
              <a:solidFill>
                <a:srgbClr val="990033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365104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79512" y="1511627"/>
            <a:ext cx="885698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800000"/>
                </a:solidFill>
              </a:rPr>
              <a:t>Когда встречали Новый год в допетровской Руси XVIII </a:t>
            </a:r>
            <a:r>
              <a:rPr lang="ru-RU" sz="3200" b="1" dirty="0" smtClean="0">
                <a:solidFill>
                  <a:srgbClr val="800000"/>
                </a:solidFill>
              </a:rPr>
              <a:t>века?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>
                <a:solidFill>
                  <a:srgbClr val="990033"/>
                </a:solidFill>
              </a:rPr>
              <a:t>1 сентября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1412776"/>
            <a:ext cx="88924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 smtClean="0">
                <a:solidFill>
                  <a:srgbClr val="800000"/>
                </a:solidFill>
              </a:rPr>
              <a:t>Назовите родину Снегурки и её день </a:t>
            </a:r>
            <a:r>
              <a:rPr lang="ru-RU" sz="3200" b="1" dirty="0">
                <a:solidFill>
                  <a:srgbClr val="800000"/>
                </a:solidFill>
              </a:rPr>
              <a:t>рождения </a:t>
            </a:r>
            <a:r>
              <a:rPr lang="ru-RU" sz="3200" b="1" dirty="0" smtClean="0">
                <a:solidFill>
                  <a:srgbClr val="800000"/>
                </a:solidFill>
              </a:rPr>
              <a:t>. </a:t>
            </a:r>
            <a:endParaRPr lang="ru-RU" sz="3200" b="1" dirty="0">
              <a:solidFill>
                <a:srgbClr val="800000"/>
              </a:solidFill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547664" y="3501008"/>
            <a:ext cx="727280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4400" b="1" i="1" dirty="0">
                <a:solidFill>
                  <a:srgbClr val="990033"/>
                </a:solidFill>
              </a:rPr>
              <a:t>Кострома. 2 апреля, рождена с последним </a:t>
            </a:r>
            <a:r>
              <a:rPr lang="ru-RU" sz="4400" b="1" i="1" dirty="0" smtClean="0">
                <a:solidFill>
                  <a:srgbClr val="990033"/>
                </a:solidFill>
              </a:rPr>
              <a:t>снегом. 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11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7635"/>
                </a:solidFill>
                <a:latin typeface="Helvetica"/>
                <a:ea typeface="Times New Roman"/>
                <a:cs typeface="Times New Roman"/>
              </a:rPr>
              <a:t>Как звали собачку из сказки В.И. Даля «Девочка Снегурочка»?</a:t>
            </a:r>
            <a:endParaRPr lang="ru-RU" sz="3200" b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987824" y="4653136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>
                <a:solidFill>
                  <a:srgbClr val="990033"/>
                </a:solidFill>
              </a:rPr>
              <a:t>Жучка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899592" y="1844824"/>
            <a:ext cx="76490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7635"/>
                </a:solidFill>
                <a:latin typeface="Helvetica"/>
                <a:ea typeface="Calibri"/>
                <a:cs typeface="Times New Roman"/>
              </a:rPr>
              <a:t>Как звали пса Микки-Мауса?</a:t>
            </a:r>
            <a:endParaRPr lang="ru-RU" sz="3200" b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err="1">
                <a:solidFill>
                  <a:srgbClr val="990033"/>
                </a:solidFill>
              </a:rPr>
              <a:t>Плуто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5697" y="1340768"/>
            <a:ext cx="91440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i="1" dirty="0">
                <a:solidFill>
                  <a:srgbClr val="007635"/>
                </a:solidFill>
                <a:latin typeface="Arial"/>
                <a:ea typeface="Calibri"/>
              </a:rPr>
              <a:t>Осколки чего сделали </a:t>
            </a:r>
            <a:r>
              <a:rPr lang="ru-RU" sz="3200" b="1" i="1" dirty="0" smtClean="0">
                <a:solidFill>
                  <a:srgbClr val="007635"/>
                </a:solidFill>
                <a:latin typeface="Arial"/>
                <a:ea typeface="Calibri"/>
              </a:rPr>
              <a:t>сказочного героя </a:t>
            </a:r>
            <a:r>
              <a:rPr lang="ru-RU" sz="3200" b="1" i="1" dirty="0">
                <a:solidFill>
                  <a:srgbClr val="007635"/>
                </a:solidFill>
                <a:latin typeface="Arial"/>
                <a:ea typeface="Calibri"/>
              </a:rPr>
              <a:t>одной зимней сказки </a:t>
            </a:r>
            <a:r>
              <a:rPr lang="ru-RU" sz="3200" b="1" i="1" dirty="0" smtClean="0">
                <a:solidFill>
                  <a:srgbClr val="007635"/>
                </a:solidFill>
                <a:latin typeface="Arial"/>
                <a:ea typeface="Calibri"/>
              </a:rPr>
              <a:t>злым, бесчувственным?</a:t>
            </a:r>
            <a:endParaRPr lang="ru-RU" sz="3200" b="1" i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11760" y="4797152"/>
            <a:ext cx="63052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000" b="1" i="1" dirty="0" smtClean="0">
                <a:solidFill>
                  <a:srgbClr val="990033"/>
                </a:solidFill>
              </a:rPr>
              <a:t>Осколки зеркала</a:t>
            </a:r>
            <a:endParaRPr lang="ru-RU" sz="4000" b="1" i="1" dirty="0">
              <a:solidFill>
                <a:srgbClr val="990033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1511627"/>
            <a:ext cx="87129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800" b="1" dirty="0">
                <a:solidFill>
                  <a:srgbClr val="007635"/>
                </a:solidFill>
                <a:latin typeface="Helvetica"/>
                <a:ea typeface="Times New Roman"/>
                <a:cs typeface="Times New Roman"/>
              </a:rPr>
              <a:t>В какую новогоднюю игрушку превратила молодого принца королева мышей </a:t>
            </a:r>
            <a:r>
              <a:rPr lang="ru-RU" sz="2800" b="1" dirty="0" err="1">
                <a:solidFill>
                  <a:srgbClr val="007635"/>
                </a:solidFill>
                <a:latin typeface="Helvetica"/>
                <a:ea typeface="Times New Roman"/>
                <a:cs typeface="Times New Roman"/>
              </a:rPr>
              <a:t>Мышильда</a:t>
            </a:r>
            <a:r>
              <a:rPr lang="ru-RU" sz="2800" b="1" dirty="0">
                <a:solidFill>
                  <a:srgbClr val="007635"/>
                </a:solidFill>
                <a:latin typeface="Helvetica"/>
                <a:ea typeface="Times New Roman"/>
                <a:cs typeface="Times New Roman"/>
              </a:rPr>
              <a:t> из сказки Э.Т.А. Гофмана ?</a:t>
            </a:r>
            <a:endParaRPr lang="ru-RU" sz="2800" b="1" dirty="0">
              <a:solidFill>
                <a:srgbClr val="007635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555776" y="4869160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smtClean="0">
                <a:solidFill>
                  <a:srgbClr val="990033"/>
                </a:solidFill>
              </a:rPr>
              <a:t>В Щелкунчика 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0" y="1511627"/>
            <a:ext cx="8964487" cy="122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3200" b="1" dirty="0">
                <a:solidFill>
                  <a:srgbClr val="007635"/>
                </a:solidFill>
                <a:latin typeface="Arial"/>
                <a:ea typeface="Times New Roman"/>
                <a:cs typeface="Times New Roman"/>
              </a:rPr>
              <a:t>Кто исполнял роль Снегурочки в мультфильме «Ну, погоди!»?</a:t>
            </a:r>
            <a:endParaRPr lang="ru-RU" sz="3200" b="1" dirty="0">
              <a:solidFill>
                <a:srgbClr val="007635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НОМИНАЦИЯ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04631" y="4941168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>
                <a:solidFill>
                  <a:srgbClr val="990033"/>
                </a:solidFill>
              </a:rPr>
              <a:t>Волк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7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Введите вопрос.</a:t>
            </a:r>
            <a:endParaRPr lang="ru-RU" sz="2800" dirty="0"/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38794" y="5229200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smtClean="0">
                <a:solidFill>
                  <a:srgbClr val="990033"/>
                </a:solidFill>
              </a:rPr>
              <a:t>лайка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docviewer.yandex.ru/view/0/htmlimage?id=6fhf-cq3get9x0fktbm8qwh2sujyeoc46lda8chc41zmfpa8ik0kjuswpmqqijx9agwvw7m4w55s22607wp9sm2cofwz39preffjd3ob&amp;name=image-TCtm2BMnXTcCQ7e4aL.png&amp;dsid=31dfacfef1b7dfeb0738d3b9f1b1c96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052737"/>
            <a:ext cx="506949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6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Введите вопрос.</a:t>
            </a:r>
            <a:endParaRPr lang="ru-RU" sz="2800" dirty="0"/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563888" y="4869160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smtClean="0">
                <a:solidFill>
                  <a:srgbClr val="990033"/>
                </a:solidFill>
              </a:rPr>
              <a:t>такса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docviewer.yandex.ru/view/0/htmlimage?id=7vkr-dj7nyv3ynv95d5sa5317attskyr99dmr2gp9fuj6yck9box746bz73b4s3uy6r8xsz12ub7lksmxowojotl6ab9x6k1ku2g3vr4&amp;name=image-uS4MHFRcnOFF7atv0B.png&amp;dsid=6119ef9206101288f9117a13946b9654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1196752"/>
            <a:ext cx="4104456" cy="215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669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069657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00469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941320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7945" y="1844253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812982" y="1844253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069657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00469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941320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77945" y="270892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9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812982" y="270892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779674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0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069977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1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00501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2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941640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3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78265" y="443711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4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813302" y="443711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696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5" name="AutoShape 63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4061719" y="357301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005015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941640" y="3577164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9497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9" name="AutoShape 67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813302" y="3577164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995D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611560" y="1844253"/>
            <a:ext cx="2880320" cy="719138"/>
          </a:xfrm>
          <a:prstGeom prst="bevel">
            <a:avLst>
              <a:gd name="adj" fmla="val 7727"/>
            </a:avLst>
          </a:prstGeom>
          <a:gradFill rotWithShape="1">
            <a:gsLst>
              <a:gs pos="6000">
                <a:schemeClr val="accent1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традиции</a:t>
            </a:r>
            <a:endParaRPr lang="ru-RU" sz="2000" b="1" cap="all" dirty="0"/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611880" y="3577164"/>
            <a:ext cx="2880000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3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сказки</a:t>
            </a:r>
            <a:endParaRPr lang="ru-RU" sz="2000" b="1" cap="all" dirty="0"/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611560" y="2708920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Из истории</a:t>
            </a:r>
            <a:endParaRPr lang="ru-RU" sz="2000" b="1" cap="all" dirty="0"/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611880" y="4438699"/>
            <a:ext cx="2880000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4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4">
                  <a:lumMod val="40000"/>
                  <a:lumOff val="60000"/>
                </a:schemeClr>
              </a:gs>
            </a:gsLst>
            <a:lin ang="5400000" scaled="1"/>
          </a:gradFill>
          <a:ln>
            <a:noFill/>
          </a:ln>
          <a:effectLst>
            <a:prstShdw prst="shdw17" dist="17961" dir="2700000">
              <a:srgbClr val="997199">
                <a:alpha val="50000"/>
              </a:srgbClr>
            </a:prstShdw>
          </a:effectLst>
          <a:extLst/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ребусы</a:t>
            </a:r>
            <a:endParaRPr lang="ru-RU" sz="2000" b="1" cap="all" dirty="0"/>
          </a:p>
        </p:txBody>
      </p:sp>
      <p:sp>
        <p:nvSpPr>
          <p:cNvPr id="7" name="AutoShape 47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49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51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53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55" descr="yH5BAEAAAAALAAAAAABAAEAAAIBRAA7"/>
          <p:cNvSpPr>
            <a:spLocks noChangeAspect="1" noChangeArrowheads="1"/>
          </p:cNvSpPr>
          <p:nvPr/>
        </p:nvSpPr>
        <p:spPr bwMode="auto">
          <a:xfrm>
            <a:off x="4780857" y="320422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4083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://domashniirestoran.ru/images/star-511-106(3).gif"/>
          <p:cNvPicPr>
            <a:picLocks noChangeAspect="1" noChangeArrowheads="1" noCrop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5419" y="1078238"/>
            <a:ext cx="2241336" cy="46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699" y="526721"/>
            <a:ext cx="5617440" cy="716484"/>
          </a:xfrm>
          <a:prstGeom prst="rect">
            <a:avLst/>
          </a:prstGeom>
        </p:spPr>
      </p:pic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80312" y="6245055"/>
            <a:ext cx="1152128" cy="3008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763688" cy="176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Введите вопрос.</a:t>
            </a:r>
            <a:endParaRPr lang="ru-RU" sz="2800" dirty="0"/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203848" y="5157192"/>
            <a:ext cx="6305206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err="1" smtClean="0">
                <a:solidFill>
                  <a:srgbClr val="990033"/>
                </a:solidFill>
              </a:rPr>
              <a:t>хаски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docviewer.yandex.ru/view/0/htmlimage?id=6co2-hyp2ga4irhmb61jshdnbb193ps5ymhfw1ne1vk414d0hq7o90huqtpp1hrzx7620fayen01f7b1nysus19x2siispzjrdl7js67&amp;name=image-NL2n4Fn25tlPH4sJkj.png&amp;dsid=70eff967d8abb444d5a318dbce0b9bcc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124744"/>
            <a:ext cx="4030299" cy="242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5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Введите вопрос.</a:t>
            </a:r>
            <a:endParaRPr lang="ru-RU" sz="2800" dirty="0"/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131840" y="4797152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 smtClean="0">
                <a:solidFill>
                  <a:srgbClr val="990033"/>
                </a:solidFill>
              </a:rPr>
              <a:t>овчарка</a:t>
            </a:r>
            <a:endParaRPr lang="ru-RU" sz="4800" b="1" i="1" dirty="0">
              <a:solidFill>
                <a:srgbClr val="990033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docviewer.yandex.ru/view/0/htmlimage?id=3hpo-ibya533ii5oibfhkuncafzu1pjocl4m54qj8t8mp7bxv0ofkjkvnm9grq32q8mx5ojauzt5uuw7bcmnp9g2d7j95rphibq1no2n&amp;name=image-xMITIVU5dmURY8Fy6T.png&amp;dsid=868d305c0e53f227957dcc2464b93d00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268759"/>
            <a:ext cx="5760640" cy="2901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42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0459" y="1511627"/>
            <a:ext cx="76490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dirty="0" smtClean="0"/>
              <a:t>Введите вопрос.</a:t>
            </a:r>
            <a:endParaRPr lang="ru-RU" sz="2800" dirty="0"/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73424" y="4941168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 smtClean="0">
                <a:solidFill>
                  <a:srgbClr val="990033"/>
                </a:solidFill>
              </a:rPr>
              <a:t>бульдог</a:t>
            </a:r>
            <a:endParaRPr lang="ru-RU" sz="4800" b="1" i="1" dirty="0">
              <a:solidFill>
                <a:srgbClr val="990033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251520" y="1196752"/>
            <a:ext cx="6192688" cy="2880320"/>
            <a:chOff x="-381000" y="1224895"/>
            <a:chExt cx="9525000" cy="4650099"/>
          </a:xfrm>
        </p:grpSpPr>
        <p:pic>
          <p:nvPicPr>
            <p:cNvPr id="15" name="Picture 2" descr="https://docviewer.yandex.ru/view/0/htmlimage?id=9omj-d586g7j30nspmzsodaj4gq4scu8x8tvrd2x6n3eouox21xmxi3754jgy3f2dijbte0nykcwze6y9nmdwjk5q95a90awvb6xoo70&amp;name=image-5lXJS5rysB4FTpxJCD.png&amp;dsid=c7e68de69844c86fa4f5b49b5601e436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81000" y="1224895"/>
              <a:ext cx="9525000" cy="46500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8234742" y="1508895"/>
              <a:ext cx="728091" cy="93818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8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148064" y="1052737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г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202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1556792"/>
            <a:ext cx="86764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0099"/>
                </a:solidFill>
              </a:rPr>
              <a:t>Старинный ритуальный танец у елки. </a:t>
            </a:r>
            <a:endParaRPr lang="ru-RU" sz="3200" b="1" i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>
                <a:solidFill>
                  <a:srgbClr val="990033"/>
                </a:solidFill>
              </a:rPr>
              <a:t>Хоровод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365104"/>
            <a:ext cx="1186061" cy="1186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611560" y="1340768"/>
            <a:ext cx="792599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800" b="1" dirty="0" smtClean="0">
                <a:solidFill>
                  <a:srgbClr val="000099"/>
                </a:solidFill>
              </a:rPr>
              <a:t>Сколько </a:t>
            </a:r>
            <a:r>
              <a:rPr lang="ru-RU" sz="2800" b="1" dirty="0">
                <a:solidFill>
                  <a:srgbClr val="000099"/>
                </a:solidFill>
              </a:rPr>
              <a:t>раз, согласно древней традиции, Дед Мороз должен ударить о землю своим посохом, чтобы чудо свершилось?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555776" y="4437112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 smtClean="0">
                <a:solidFill>
                  <a:srgbClr val="990033"/>
                </a:solidFill>
              </a:rPr>
              <a:t>Три раза</a:t>
            </a:r>
            <a:endParaRPr lang="ru-RU" sz="4800" b="1" i="1" dirty="0">
              <a:solidFill>
                <a:srgbClr val="99003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15008" y="1340768"/>
            <a:ext cx="892899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0099"/>
                </a:solidFill>
              </a:rPr>
              <a:t>Сколько лошадей в упряжке Деда Мороза? Почему?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03648" y="4077072"/>
            <a:ext cx="774035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4400" b="1" i="1" dirty="0" smtClean="0">
                <a:solidFill>
                  <a:srgbClr val="990033"/>
                </a:solidFill>
              </a:rPr>
              <a:t>Три белых коня. В сезоне три месяца.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365104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15008" y="1268760"/>
            <a:ext cx="892899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0099"/>
                </a:solidFill>
              </a:rPr>
              <a:t>Три необходимых вещи, без которых Дед Мороз не может появиться «на людях</a:t>
            </a:r>
            <a:r>
              <a:rPr lang="ru-RU" sz="3200" b="1" dirty="0" smtClean="0">
                <a:solidFill>
                  <a:srgbClr val="000099"/>
                </a:solidFill>
              </a:rPr>
              <a:t>». 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400" b="1" i="1" dirty="0" smtClean="0">
                <a:solidFill>
                  <a:srgbClr val="990033"/>
                </a:solidFill>
              </a:rPr>
              <a:t>Без </a:t>
            </a:r>
            <a:r>
              <a:rPr lang="ru-RU" sz="4400" b="1" i="1" dirty="0">
                <a:solidFill>
                  <a:srgbClr val="990033"/>
                </a:solidFill>
              </a:rPr>
              <a:t>бороды, посоха и </a:t>
            </a:r>
            <a:r>
              <a:rPr lang="ru-RU" sz="4400" b="1" i="1" dirty="0" smtClean="0">
                <a:solidFill>
                  <a:srgbClr val="990033"/>
                </a:solidFill>
              </a:rPr>
              <a:t>подарков</a:t>
            </a:r>
            <a:endParaRPr lang="ru-RU" sz="4400" b="1" i="1" dirty="0">
              <a:solidFill>
                <a:srgbClr val="99003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1268760"/>
            <a:ext cx="821995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000099"/>
                </a:solidFill>
              </a:rPr>
              <a:t>Сколько раз отмечают россияне Новый год?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264B96"/>
                </a:solidFill>
              </a:rPr>
              <a:t>НОМИНАЦИЯ</a:t>
            </a:r>
            <a:endParaRPr lang="ru-RU" sz="3600" b="1" dirty="0">
              <a:ln w="11430"/>
              <a:solidFill>
                <a:srgbClr val="264B96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331640" y="3140968"/>
            <a:ext cx="727680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4000" b="1" i="1" dirty="0" smtClean="0">
                <a:solidFill>
                  <a:srgbClr val="990033"/>
                </a:solidFill>
              </a:rPr>
              <a:t>Дважды</a:t>
            </a:r>
            <a:r>
              <a:rPr lang="ru-RU" sz="4000" b="1" i="1" dirty="0">
                <a:solidFill>
                  <a:srgbClr val="990033"/>
                </a:solidFill>
              </a:rPr>
              <a:t>: первого января по новому стилю и четырнадцатого – по старому</a:t>
            </a:r>
            <a:r>
              <a:rPr lang="ru-RU" sz="4000" b="1" i="1" dirty="0" smtClean="0">
                <a:solidFill>
                  <a:srgbClr val="990033"/>
                </a:solidFill>
              </a:rPr>
              <a:t>.</a:t>
            </a:r>
            <a:endParaRPr lang="ru-RU" sz="4000" b="1" i="1" dirty="0">
              <a:solidFill>
                <a:srgbClr val="990033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09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79512" y="1556792"/>
            <a:ext cx="889248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3200" b="1" dirty="0">
                <a:solidFill>
                  <a:srgbClr val="990033"/>
                </a:solidFill>
              </a:rPr>
              <a:t>Где находится поместье Российского Деда Мороза? </a:t>
            </a: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 smtClean="0">
                <a:solidFill>
                  <a:srgbClr val="990033"/>
                </a:solidFill>
              </a:rPr>
              <a:t>Великий Устюг</a:t>
            </a:r>
            <a:endParaRPr lang="ru-RU" sz="4800" b="1" i="1" dirty="0">
              <a:solidFill>
                <a:srgbClr val="990033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179512" y="1511627"/>
            <a:ext cx="885698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3200" b="1" dirty="0" smtClean="0">
                <a:solidFill>
                  <a:srgbClr val="800000"/>
                </a:solidFill>
              </a:rPr>
              <a:t>Кто </a:t>
            </a:r>
            <a:r>
              <a:rPr lang="ru-RU" sz="3200" b="1" dirty="0">
                <a:solidFill>
                  <a:srgbClr val="800000"/>
                </a:solidFill>
              </a:rPr>
              <a:t>был «прапрадедом» Деда Мороза? </a:t>
            </a: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1" y="5924823"/>
            <a:ext cx="744537" cy="74453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8657" y="406405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2">
                    <a:lumMod val="75000"/>
                  </a:schemeClr>
                </a:solidFill>
              </a:rPr>
              <a:t>НОМИНАЦИЯ</a:t>
            </a:r>
            <a:endParaRPr lang="ru-RU" sz="3600" b="1" dirty="0">
              <a:ln w="11430"/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720806" y="546692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295747"/>
            <a:ext cx="2191737" cy="1258152"/>
          </a:xfrm>
          <a:prstGeom prst="rect">
            <a:avLst/>
          </a:prstGeom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443257" y="4152900"/>
            <a:ext cx="63052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4800" b="1" i="1" dirty="0">
                <a:solidFill>
                  <a:srgbClr val="990033"/>
                </a:solidFill>
              </a:rPr>
              <a:t>Морозко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37112"/>
            <a:ext cx="1182687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E36C09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1177</TotalTime>
  <Words>341</Words>
  <Application>Microsoft Office PowerPoint</Application>
  <PresentationFormat>Экран (4:3)</PresentationFormat>
  <Paragraphs>132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Georgia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Наталия В. Клюкина</cp:lastModifiedBy>
  <cp:revision>85</cp:revision>
  <dcterms:created xsi:type="dcterms:W3CDTF">2015-05-04T12:07:23Z</dcterms:created>
  <dcterms:modified xsi:type="dcterms:W3CDTF">2018-01-09T08:50:15Z</dcterms:modified>
</cp:coreProperties>
</file>