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1" r:id="rId3"/>
    <p:sldId id="258" r:id="rId4"/>
    <p:sldId id="281" r:id="rId5"/>
    <p:sldId id="287" r:id="rId6"/>
    <p:sldId id="282" r:id="rId7"/>
    <p:sldId id="288" r:id="rId8"/>
    <p:sldId id="284" r:id="rId9"/>
    <p:sldId id="289" r:id="rId10"/>
    <p:sldId id="278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971" autoAdjust="0"/>
  </p:normalViewPr>
  <p:slideViewPr>
    <p:cSldViewPr>
      <p:cViewPr varScale="1">
        <p:scale>
          <a:sx n="65" d="100"/>
          <a:sy n="65" d="100"/>
        </p:scale>
        <p:origin x="-130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346930-B223-4A53-97AF-7E21627C7926}" type="datetimeFigureOut">
              <a:rPr lang="ru-RU" smtClean="0"/>
              <a:pPr/>
              <a:t>06.09.2017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E1D82E-BD35-4895-9E71-3138CF7AC7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29660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1D82E-BD35-4895-9E71-3138CF7AC730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484776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E1D82E-BD35-4895-9E71-3138CF7AC730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429154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06.09.2017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06.09.2017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06.09.2017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06.09.2017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06.09.2017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06.09.2017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06.09.2017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357290" y="3717033"/>
            <a:ext cx="7358063" cy="1640794"/>
          </a:xfrm>
        </p:spPr>
        <p:txBody>
          <a:bodyPr/>
          <a:lstStyle/>
          <a:p>
            <a:endParaRPr lang="ru-RU" b="1" i="1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260648"/>
            <a:ext cx="7400925" cy="1785950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МО г. Краснодар « Центр – детский сад №46»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fontAlgn="auto"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воспитатель </a:t>
            </a:r>
            <a:r>
              <a:rPr lang="ru-RU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Мугу</a:t>
            </a:r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Татьяна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Викторовна</a:t>
            </a:r>
          </a:p>
          <a:p>
            <a:pPr algn="r" fontAlgn="auto">
              <a:spcAft>
                <a:spcPts val="0"/>
              </a:spcAft>
              <a:defRPr/>
            </a:pPr>
            <a:endPara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707904" y="6453336"/>
            <a:ext cx="14009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Краснодар 2015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691680" y="3573016"/>
            <a:ext cx="626469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помочь ребенку адаптироваться к детскому саду. </a:t>
            </a:r>
            <a:endParaRPr lang="ru-RU" sz="4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57752" y="285728"/>
            <a:ext cx="32948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Лекция-консультация 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 воспитателей.</a:t>
            </a:r>
            <a:endParaRPr lang="ru-RU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691680" y="3933056"/>
            <a:ext cx="69847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 </a:t>
            </a:r>
            <a:endParaRPr lang="ru-RU" sz="4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3797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2" y="0"/>
            <a:ext cx="9127858" cy="6858000"/>
          </a:xfrm>
          <a:prstGeom prst="rect">
            <a:avLst/>
          </a:prstGeo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2643174" y="0"/>
            <a:ext cx="5143536" cy="2304256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sz="2000" i="1" u="sng" dirty="0" smtClean="0"/>
          </a:p>
          <a:p>
            <a:pPr algn="ctr"/>
            <a:r>
              <a:rPr lang="ru-RU" sz="3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cs typeface="Arial" pitchFamily="34" charset="0"/>
              </a:rPr>
              <a:t>Адаптация как </a:t>
            </a:r>
            <a:r>
              <a:rPr lang="ru-RU" sz="3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cs typeface="Arial" pitchFamily="34" charset="0"/>
              </a:rPr>
              <a:t>процесс</a:t>
            </a:r>
          </a:p>
          <a:p>
            <a:pPr algn="ctr"/>
            <a:r>
              <a:rPr lang="ru-RU" sz="3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cs typeface="Arial" pitchFamily="34" charset="0"/>
              </a:rPr>
              <a:t> </a:t>
            </a:r>
            <a:r>
              <a:rPr lang="ru-RU" sz="3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cs typeface="Arial" pitchFamily="34" charset="0"/>
              </a:rPr>
              <a:t>с </a:t>
            </a:r>
            <a:r>
              <a:rPr lang="ru-RU" sz="3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cs typeface="Arial" pitchFamily="34" charset="0"/>
              </a:rPr>
              <a:t>позиции </a:t>
            </a:r>
            <a:r>
              <a:rPr lang="ru-RU" sz="3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cs typeface="Arial" pitchFamily="34" charset="0"/>
              </a:rPr>
              <a:t>ребёнка</a:t>
            </a:r>
            <a:endParaRPr lang="ru-RU" sz="36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cs typeface="Arial" pitchFamily="34" charset="0"/>
            </a:endParaRPr>
          </a:p>
          <a:p>
            <a:endParaRPr lang="ru-RU" u="sng" dirty="0" smtClean="0"/>
          </a:p>
          <a:p>
            <a:endParaRPr lang="ru-RU" u="sng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286116" y="928670"/>
            <a:ext cx="4357718" cy="4143403"/>
          </a:xfrm>
        </p:spPr>
        <p:txBody>
          <a:bodyPr/>
          <a:lstStyle/>
          <a:p>
            <a:pPr marL="0" indent="0">
              <a:buNone/>
            </a:pPr>
            <a:endParaRPr lang="ru-RU" sz="2000" b="1" dirty="0" smtClean="0"/>
          </a:p>
          <a:p>
            <a:pPr marL="0" indent="0" algn="just">
              <a:buNone/>
            </a:pPr>
            <a:endParaRPr lang="ru-RU" sz="2000" b="1" dirty="0"/>
          </a:p>
          <a:p>
            <a:pPr marL="0" indent="0" algn="just">
              <a:buNone/>
            </a:pPr>
            <a:r>
              <a:rPr lang="ru-RU" sz="2000" b="1" dirty="0" smtClean="0"/>
              <a:t>   </a:t>
            </a:r>
            <a:r>
              <a:rPr lang="ru-RU" sz="2800" dirty="0" smtClean="0"/>
              <a:t>Приспособление </a:t>
            </a:r>
            <a:r>
              <a:rPr lang="ru-RU" sz="2800" dirty="0"/>
              <a:t>организма к новой обстановке, а для ребенка детский сад, несомненно, является новым, еще неизвестным пространством, с новым окружением и новыми отношениями.</a:t>
            </a:r>
          </a:p>
          <a:p>
            <a:pPr algn="ctr">
              <a:buNone/>
            </a:pP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875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6115050" cy="1154112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Этапы развития адаптации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500063" y="908720"/>
            <a:ext cx="6143625" cy="5760368"/>
          </a:xfrm>
        </p:spPr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algn="ctr">
              <a:buFont typeface="Wingdings" panose="05000000000000000000" pitchFamily="2" charset="2"/>
              <a:buChar char="v"/>
            </a:pPr>
            <a:r>
              <a:rPr lang="ru-RU" dirty="0" smtClean="0"/>
              <a:t>Подготовительный</a:t>
            </a:r>
          </a:p>
          <a:p>
            <a:pPr algn="ctr">
              <a:buFont typeface="Wingdings" panose="05000000000000000000" pitchFamily="2" charset="2"/>
              <a:buChar char="v"/>
            </a:pPr>
            <a:r>
              <a:rPr lang="ru-RU" dirty="0" smtClean="0"/>
              <a:t>Основной</a:t>
            </a:r>
          </a:p>
          <a:p>
            <a:pPr algn="ctr">
              <a:buFont typeface="Wingdings" panose="05000000000000000000" pitchFamily="2" charset="2"/>
              <a:buChar char="v"/>
            </a:pPr>
            <a:r>
              <a:rPr lang="ru-RU" dirty="0" smtClean="0"/>
              <a:t>Заключительный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sz="2800" dirty="0" smtClean="0"/>
              <a:t>Продолжительность каждого этапа зависит от многих факторов, оказывающих влияние на ребенка.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9" y="0"/>
            <a:ext cx="912785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71538" y="214290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Факторы, </a:t>
            </a:r>
            <a:r>
              <a:rPr lang="ru-RU" sz="3600" b="1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влияющие на </a:t>
            </a:r>
            <a:r>
              <a:rPr lang="ru-RU" sz="3600" b="1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адаптацию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61018" y="734010"/>
            <a:ext cx="6264695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+mn-lt"/>
              </a:rPr>
              <a:t>Возраст ребенка, его уровень психического и физического развития.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+mn-lt"/>
              </a:rPr>
              <a:t>Состояние здоровья.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+mn-lt"/>
              </a:rPr>
              <a:t>Характеристика </a:t>
            </a:r>
            <a:r>
              <a:rPr lang="ru-RU" sz="2000" dirty="0">
                <a:latin typeface="+mn-lt"/>
              </a:rPr>
              <a:t>нервной </a:t>
            </a:r>
            <a:r>
              <a:rPr lang="ru-RU" sz="2000" dirty="0" smtClean="0">
                <a:latin typeface="+mn-lt"/>
              </a:rPr>
              <a:t>системы.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+mn-lt"/>
              </a:rPr>
              <a:t>Умение </a:t>
            </a:r>
            <a:r>
              <a:rPr lang="ru-RU" sz="2000" dirty="0">
                <a:latin typeface="+mn-lt"/>
              </a:rPr>
              <a:t>общаться с взрослыми и </a:t>
            </a:r>
            <a:r>
              <a:rPr lang="ru-RU" sz="2000" dirty="0" smtClean="0">
                <a:latin typeface="+mn-lt"/>
              </a:rPr>
              <a:t>сверстниками.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+mn-lt"/>
              </a:rPr>
              <a:t>Темперамент ребенка.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+mn-lt"/>
              </a:rPr>
              <a:t>Форма воспитания в семье.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+mn-lt"/>
              </a:rPr>
              <a:t>Сформированность </a:t>
            </a:r>
            <a:r>
              <a:rPr lang="ru-RU" sz="2000" dirty="0">
                <a:latin typeface="+mn-lt"/>
              </a:rPr>
              <a:t>предметной и игровой </a:t>
            </a:r>
            <a:r>
              <a:rPr lang="ru-RU" sz="2000" dirty="0" smtClean="0">
                <a:latin typeface="+mn-lt"/>
              </a:rPr>
              <a:t>деятельности.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+mn-lt"/>
              </a:rPr>
              <a:t>Приближенность </a:t>
            </a:r>
            <a:r>
              <a:rPr lang="ru-RU" sz="2000" dirty="0">
                <a:latin typeface="+mn-lt"/>
              </a:rPr>
              <a:t>домашнего режима к режиму детского сада</a:t>
            </a:r>
            <a:r>
              <a:rPr lang="ru-RU" sz="2000" dirty="0" smtClean="0">
                <a:latin typeface="+mn-lt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+mn-lt"/>
              </a:rPr>
              <a:t>Другие </a:t>
            </a:r>
            <a:r>
              <a:rPr lang="ru-RU" altLang="ru-RU" sz="2000" dirty="0" smtClean="0">
                <a:latin typeface="+mn-lt"/>
              </a:rPr>
              <a:t>биологические </a:t>
            </a:r>
            <a:r>
              <a:rPr lang="ru-RU" altLang="ru-RU" sz="2000" dirty="0">
                <a:latin typeface="+mn-lt"/>
              </a:rPr>
              <a:t>и социальные факторы.</a:t>
            </a:r>
          </a:p>
          <a:p>
            <a:r>
              <a:rPr lang="ru-RU" dirty="0">
                <a:latin typeface="+mn-lt"/>
              </a:rPr>
              <a:t/>
            </a:r>
            <a:br>
              <a:rPr lang="ru-RU" dirty="0">
                <a:latin typeface="+mn-lt"/>
              </a:rPr>
            </a:br>
            <a:r>
              <a:rPr lang="ru-RU" dirty="0">
                <a:latin typeface="+mn-lt"/>
              </a:rPr>
              <a:t/>
            </a:r>
            <a:br>
              <a:rPr lang="ru-RU" dirty="0">
                <a:latin typeface="+mn-lt"/>
              </a:rPr>
            </a:br>
            <a:endParaRPr lang="ru-RU" dirty="0">
              <a:latin typeface="+mn-lt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5867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9" y="0"/>
            <a:ext cx="912785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99592" y="188640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Задачи</a:t>
            </a:r>
            <a:endParaRPr lang="ru-RU" sz="3200" b="1" dirty="0" smtClean="0">
              <a:solidFill>
                <a:srgbClr val="002060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61018" y="734010"/>
            <a:ext cx="62646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endParaRPr lang="ru-RU" dirty="0" smtClean="0"/>
          </a:p>
          <a:p>
            <a:pPr marL="285750" indent="-285750" algn="ctr"/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285852" y="1714488"/>
            <a:ext cx="650085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z="1600" dirty="0" smtClean="0">
              <a:solidFill>
                <a:schemeClr val="tx2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1285860"/>
            <a:ext cx="75724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ü"/>
            </a:pPr>
            <a:r>
              <a:rPr lang="ru-RU" sz="2400" dirty="0" smtClean="0">
                <a:latin typeface="+mn-lt"/>
                <a:cs typeface="Arial" pitchFamily="34" charset="0"/>
              </a:rPr>
              <a:t>Создание эмоционально благоприятной атмосферы в        группе.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dirty="0" smtClean="0">
                <a:latin typeface="+mn-lt"/>
                <a:cs typeface="Arial" pitchFamily="34" charset="0"/>
              </a:rPr>
              <a:t>Снижение импульсивности, тревожности, агрессии у детей.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dirty="0" smtClean="0">
                <a:latin typeface="+mn-lt"/>
                <a:cs typeface="Arial" pitchFamily="34" charset="0"/>
              </a:rPr>
              <a:t>Формирование чувства уверенности в окружающем.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dirty="0" smtClean="0">
                <a:latin typeface="+mn-lt"/>
                <a:cs typeface="Arial" pitchFamily="34" charset="0"/>
              </a:rPr>
              <a:t>Формирование у детей доверия к воспитателю.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dirty="0" smtClean="0">
                <a:latin typeface="+mn-lt"/>
                <a:cs typeface="Arial" pitchFamily="34" charset="0"/>
              </a:rPr>
              <a:t>Развитие навыков взаимодействия детей друг с другом.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dirty="0" smtClean="0">
                <a:latin typeface="+mn-lt"/>
                <a:cs typeface="Arial" pitchFamily="34" charset="0"/>
              </a:rPr>
              <a:t>Помощь ребенку в освоении новой среды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425867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2785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5720" y="0"/>
            <a:ext cx="85725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Путь к успешной адаптации ребенка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61018" y="734010"/>
            <a:ext cx="62646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endParaRPr lang="ru-RU" dirty="0" smtClean="0"/>
          </a:p>
          <a:p>
            <a:pPr marL="285750" indent="-285750" algn="ctr"/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285852" y="1714488"/>
            <a:ext cx="650085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z="1600" dirty="0" smtClean="0">
              <a:solidFill>
                <a:schemeClr val="tx2"/>
              </a:solidFill>
            </a:endParaRPr>
          </a:p>
        </p:txBody>
      </p:sp>
      <p:sp>
        <p:nvSpPr>
          <p:cNvPr id="4100" name="AutoShape 4" descr="https://jili-bili.ru/files/products/0/medium/13829639344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2" name="AutoShape 6" descr="https://jili-bili.ru/files/products/0/medium/13829639344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4" name="AutoShape 8" descr="https://jili-bili.ru/files/products/0/medium/13829639344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Picture 2" descr="http://www.stihi.ru/pics/2014/01/03/63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928670"/>
            <a:ext cx="2272392" cy="2034664"/>
          </a:xfrm>
          <a:prstGeom prst="rect">
            <a:avLst/>
          </a:prstGeom>
          <a:noFill/>
        </p:spPr>
      </p:pic>
      <p:pic>
        <p:nvPicPr>
          <p:cNvPr id="8" name="Picture 4" descr="http://static4.depositphotos.com/1004674/341/v/170/depositphotos_3412288-Caree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1000108"/>
            <a:ext cx="2608736" cy="1847856"/>
          </a:xfrm>
          <a:prstGeom prst="rect">
            <a:avLst/>
          </a:prstGeom>
          <a:noFill/>
        </p:spPr>
      </p:pic>
      <p:sp>
        <p:nvSpPr>
          <p:cNvPr id="9" name="AutoShape 6" descr="https://krgora-ds37.edumsko.ru/uploads/3000/2861/section/199257/hello_html_m24ea9fc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8" descr="https://krgora-ds37.edumsko.ru/uploads/3000/2861/section/199257/hello_html_m24ea9fc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0" descr="https://krgora-ds37.edumsko.ru/uploads/3000/2861/section/199257/hello_html_m24ea9fc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8" name="AutoShape 12" descr="https://krgora-ds37.edumsko.ru/uploads/3000/2861/section/199257/hello_html_m24ea9fc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10" name="Picture 14" descr="http://mdou37-59591.narod.ru/images/dkpkartinka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3240" y="3000372"/>
            <a:ext cx="3108335" cy="2020418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642910" y="3000372"/>
            <a:ext cx="26520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«Спокойная мама-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спокойный ребенок!»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286512" y="2786058"/>
            <a:ext cx="196073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«</a:t>
            </a:r>
            <a:r>
              <a:rPr lang="ru-RU" b="1" dirty="0" err="1" smtClean="0">
                <a:solidFill>
                  <a:srgbClr val="002060"/>
                </a:solidFill>
              </a:rPr>
              <a:t>Ступеньчатая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адаптация»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286116" y="5000636"/>
            <a:ext cx="30065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Играть вместе с детьми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586739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64" y="0"/>
            <a:ext cx="912785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5720" y="0"/>
            <a:ext cx="85725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Игры , которые заинтересуют ребенка во время адаптации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61018" y="734010"/>
            <a:ext cx="62646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endParaRPr lang="ru-RU" dirty="0" smtClean="0"/>
          </a:p>
          <a:p>
            <a:pPr marL="285750" indent="-285750" algn="ctr"/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285852" y="1714488"/>
            <a:ext cx="650085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z="1600" dirty="0" smtClean="0">
              <a:solidFill>
                <a:schemeClr val="tx2"/>
              </a:solidFill>
            </a:endParaRPr>
          </a:p>
        </p:txBody>
      </p:sp>
      <p:pic>
        <p:nvPicPr>
          <p:cNvPr id="1028" name="Picture 4" descr="http://images.vfl.ru/ii/1484467107/72e8fc07/15682311_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3143248"/>
            <a:ext cx="2571768" cy="1571636"/>
          </a:xfrm>
          <a:prstGeom prst="rect">
            <a:avLst/>
          </a:prstGeom>
          <a:noFill/>
        </p:spPr>
      </p:pic>
      <p:pic>
        <p:nvPicPr>
          <p:cNvPr id="1030" name="Picture 6" descr="http://blog.entropy.com.au/wp-content/uploads/2013/04/Sun-Bistro-Pizza-Bakery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3214686"/>
            <a:ext cx="2669654" cy="1571636"/>
          </a:xfrm>
          <a:prstGeom prst="rect">
            <a:avLst/>
          </a:prstGeom>
          <a:noFill/>
        </p:spPr>
      </p:pic>
      <p:pic>
        <p:nvPicPr>
          <p:cNvPr id="4098" name="Picture 2" descr="http://roomlady.ru/muzykalnaj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714356"/>
            <a:ext cx="2706152" cy="2046266"/>
          </a:xfrm>
          <a:prstGeom prst="rect">
            <a:avLst/>
          </a:prstGeom>
          <a:noFill/>
        </p:spPr>
      </p:pic>
      <p:sp>
        <p:nvSpPr>
          <p:cNvPr id="4100" name="AutoShape 4" descr="https://jili-bili.ru/files/products/0/medium/13829639344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2" name="AutoShape 6" descr="https://jili-bili.ru/files/products/0/medium/13829639344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4" name="AutoShape 8" descr="https://jili-bili.ru/files/products/0/medium/13829639344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6" name="Picture 10" descr="http://www.maam.ru/upload/blogs/detsad-182903-1395936567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86380" y="857232"/>
            <a:ext cx="2736932" cy="1801498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1071538" y="2643182"/>
            <a:ext cx="1876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Музыкальные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643570" y="2714620"/>
            <a:ext cx="21110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Сенсомоторные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14348" y="4786322"/>
            <a:ext cx="24865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Игры с прищепками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786446" y="4786322"/>
            <a:ext cx="18571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Игры с песком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586739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27858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61018" y="734010"/>
            <a:ext cx="62646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endParaRPr lang="ru-RU" dirty="0" smtClean="0"/>
          </a:p>
          <a:p>
            <a:pPr marL="285750" indent="-285750" algn="ctr"/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285852" y="1714488"/>
            <a:ext cx="650085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z="1600" dirty="0" smtClean="0">
              <a:solidFill>
                <a:schemeClr val="tx2"/>
              </a:solidFill>
            </a:endParaRPr>
          </a:p>
        </p:txBody>
      </p:sp>
      <p:pic>
        <p:nvPicPr>
          <p:cNvPr id="8" name="Рисунок 7" descr="http://itd1.mycdn.me/image?id=850562220905&amp;t=20&amp;plc=WEB&amp;tkn=*Z_bhgyndDKM_a7z2jrL1rLXHeBI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2714620"/>
            <a:ext cx="350046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2857496"/>
            <a:ext cx="2952739" cy="221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 descr="http://detsad.stargazern.tmweb.ru/images/slide1-n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71802" y="214290"/>
            <a:ext cx="3238490" cy="24288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258673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27858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61018" y="734010"/>
            <a:ext cx="62646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endParaRPr lang="ru-RU" dirty="0" smtClean="0"/>
          </a:p>
          <a:p>
            <a:pPr marL="285750" indent="-285750" algn="ctr"/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285852" y="1714488"/>
            <a:ext cx="650085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z="1600" dirty="0" smtClean="0">
              <a:solidFill>
                <a:schemeClr val="tx2"/>
              </a:solidFill>
            </a:endParaRPr>
          </a:p>
        </p:txBody>
      </p:sp>
      <p:pic>
        <p:nvPicPr>
          <p:cNvPr id="9" name="Рисунок 8" descr="http://3.bp.blogspot.com/-bgaFxY7O9pA/Vq01kBaaeMI/AAAAAAAAANo/6dUaXFr-AqQ/s1600/%25D0%2591%25D0%25B5%25D0%25B7%2B%25D0%25B8%25D0%25BC%25D0%25B5%25D0%25BD%25D0%25B8-1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5" y="285728"/>
            <a:ext cx="407196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mamaskoro.ru/wp-content/uploads/2013/06/wpid-Gc4WDsVsDlE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2714620"/>
            <a:ext cx="371477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mamaskoro.ru/wp-content/uploads/2013/06/wpid-eaRVbmln1LE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90" y="2643182"/>
            <a:ext cx="366713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Documents and Settings\User\Рабочий стол\счи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57752" y="285728"/>
            <a:ext cx="3429025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258673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Моя презентаци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834</TotalTime>
  <Words>211</Words>
  <Application>Microsoft Office PowerPoint</Application>
  <PresentationFormat>Экран (4:3)</PresentationFormat>
  <Paragraphs>66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Моя презентация</vt:lpstr>
      <vt:lpstr>Слайд 1</vt:lpstr>
      <vt:lpstr>Слайд 2</vt:lpstr>
      <vt:lpstr>Этапы развития адаптации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</dc:title>
  <dc:creator>Аслан и Таня</dc:creator>
  <cp:lastModifiedBy>СОШ №1411</cp:lastModifiedBy>
  <cp:revision>33</cp:revision>
  <dcterms:created xsi:type="dcterms:W3CDTF">2015-08-30T11:34:34Z</dcterms:created>
  <dcterms:modified xsi:type="dcterms:W3CDTF">2017-09-06T12:11:17Z</dcterms:modified>
</cp:coreProperties>
</file>