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255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16.11.2017</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16.11.2017</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16.11.2017</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16.11.2017</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755576" y="404664"/>
            <a:ext cx="7772400" cy="1037977"/>
          </a:xfrm>
          <a:effectLst>
            <a:outerShdw blurRad="50800" dist="38100" dir="13500000" algn="br" rotWithShape="0">
              <a:prstClr val="black">
                <a:alpha val="40000"/>
              </a:prstClr>
            </a:outerShdw>
          </a:effectLst>
        </p:spPr>
        <p:txBody>
          <a:bodyPr/>
          <a:lstStyle/>
          <a:p>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To be Russian in Europe</a:t>
            </a:r>
            <a:r>
              <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a:t>
            </a:r>
            <a:br>
              <a:rPr lang="ru-RU"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br>
            <a:r>
              <a:rPr lang="en-US"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pro and contra </a:t>
            </a:r>
            <a:endParaRPr lang="ru-RU"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484784"/>
            <a:ext cx="8229600" cy="4572000"/>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pPr algn="just">
              <a:buNone/>
            </a:pPr>
            <a:r>
              <a:rPr lang="en-US" dirty="0" smtClean="0">
                <a:ln w="50800"/>
                <a:solidFill>
                  <a:schemeClr val="bg1">
                    <a:shade val="50000"/>
                  </a:schemeClr>
                </a:solidFill>
                <a:latin typeface="Times New Roman" pitchFamily="18" charset="0"/>
                <a:cs typeface="Times New Roman" pitchFamily="18" charset="0"/>
              </a:rPr>
              <a:t>   One </a:t>
            </a:r>
            <a:r>
              <a:rPr lang="en-US" dirty="0" smtClean="0">
                <a:ln w="50800"/>
                <a:solidFill>
                  <a:schemeClr val="bg1">
                    <a:shade val="50000"/>
                  </a:schemeClr>
                </a:solidFill>
                <a:latin typeface="Times New Roman" pitchFamily="18" charset="0"/>
                <a:cs typeface="Times New Roman" pitchFamily="18" charset="0"/>
              </a:rPr>
              <a:t>of the most well-known similarities between </a:t>
            </a:r>
            <a:r>
              <a:rPr lang="en-US" dirty="0" smtClean="0">
                <a:ln w="50800"/>
                <a:solidFill>
                  <a:schemeClr val="bg1">
                    <a:shade val="50000"/>
                  </a:schemeClr>
                </a:solidFill>
                <a:latin typeface="Times New Roman" pitchFamily="18" charset="0"/>
                <a:cs typeface="Times New Roman" pitchFamily="18" charset="0"/>
              </a:rPr>
              <a:t>the Russians </a:t>
            </a:r>
            <a:r>
              <a:rPr lang="en-US" dirty="0" smtClean="0">
                <a:ln w="50800"/>
                <a:solidFill>
                  <a:schemeClr val="bg1">
                    <a:shade val="50000"/>
                  </a:schemeClr>
                </a:solidFill>
                <a:latin typeface="Times New Roman" pitchFamily="18" charset="0"/>
                <a:cs typeface="Times New Roman" pitchFamily="18" charset="0"/>
              </a:rPr>
              <a:t>and Europeans is culture. </a:t>
            </a:r>
            <a:r>
              <a:rPr lang="en-US" dirty="0" smtClean="0">
                <a:ln w="50800"/>
                <a:solidFill>
                  <a:schemeClr val="bg1">
                    <a:shade val="50000"/>
                  </a:schemeClr>
                </a:solidFill>
                <a:latin typeface="Times New Roman" pitchFamily="18" charset="0"/>
                <a:cs typeface="Times New Roman" pitchFamily="18" charset="0"/>
              </a:rPr>
              <a:t>The Russians </a:t>
            </a:r>
            <a:r>
              <a:rPr lang="en-US" dirty="0" smtClean="0">
                <a:ln w="50800"/>
                <a:solidFill>
                  <a:schemeClr val="bg1">
                    <a:shade val="50000"/>
                  </a:schemeClr>
                </a:solidFill>
                <a:latin typeface="Times New Roman" pitchFamily="18" charset="0"/>
                <a:cs typeface="Times New Roman" pitchFamily="18" charset="0"/>
              </a:rPr>
              <a:t>and Europeans share </a:t>
            </a:r>
            <a:r>
              <a:rPr lang="en-US" dirty="0" smtClean="0">
                <a:ln w="50800"/>
                <a:solidFill>
                  <a:schemeClr val="bg1">
                    <a:shade val="50000"/>
                  </a:schemeClr>
                </a:solidFill>
                <a:latin typeface="Times New Roman" pitchFamily="18" charset="0"/>
                <a:cs typeface="Times New Roman" pitchFamily="18" charset="0"/>
              </a:rPr>
              <a:t>the </a:t>
            </a:r>
            <a:r>
              <a:rPr lang="en-US" dirty="0" smtClean="0">
                <a:ln w="50800"/>
                <a:solidFill>
                  <a:schemeClr val="bg1">
                    <a:shade val="50000"/>
                  </a:schemeClr>
                </a:solidFill>
                <a:latin typeface="Times New Roman" pitchFamily="18" charset="0"/>
                <a:cs typeface="Times New Roman" pitchFamily="18" charset="0"/>
              </a:rPr>
              <a:t>history of intense cultural exchange in art: music, painting, but especially literature. </a:t>
            </a:r>
            <a:r>
              <a:rPr lang="en-US" dirty="0" smtClean="0">
                <a:ln w="50800"/>
                <a:solidFill>
                  <a:schemeClr val="bg1">
                    <a:shade val="50000"/>
                  </a:schemeClr>
                </a:solidFill>
                <a:latin typeface="Times New Roman" pitchFamily="18" charset="0"/>
                <a:cs typeface="Times New Roman" pitchFamily="18" charset="0"/>
              </a:rPr>
              <a:t>The Russians</a:t>
            </a:r>
            <a:r>
              <a:rPr lang="en-US" dirty="0" smtClean="0">
                <a:ln w="50800"/>
                <a:solidFill>
                  <a:schemeClr val="bg1">
                    <a:shade val="50000"/>
                  </a:schemeClr>
                </a:solidFill>
                <a:latin typeface="Times New Roman" pitchFamily="18" charset="0"/>
                <a:cs typeface="Times New Roman" pitchFamily="18" charset="0"/>
              </a:rPr>
              <a:t>’ love for Italian and French literature mirrors Europeans’ passion for great Russian classics such as Dostoevsky and Tolstoy. This shared cultural heritage helps us to become closer.</a:t>
            </a:r>
          </a:p>
          <a:p>
            <a:pPr algn="just">
              <a:buNone/>
            </a:pPr>
            <a:r>
              <a:rPr lang="en-US" dirty="0" smtClean="0">
                <a:ln w="50800"/>
                <a:solidFill>
                  <a:schemeClr val="bg1">
                    <a:shade val="50000"/>
                  </a:schemeClr>
                </a:solidFill>
                <a:latin typeface="Times New Roman" pitchFamily="18" charset="0"/>
                <a:cs typeface="Times New Roman" pitchFamily="18" charset="0"/>
              </a:rPr>
              <a:t>    I think that both </a:t>
            </a:r>
            <a:r>
              <a:rPr lang="en-US" dirty="0" smtClean="0">
                <a:ln w="50800"/>
                <a:solidFill>
                  <a:schemeClr val="bg1">
                    <a:shade val="50000"/>
                  </a:schemeClr>
                </a:solidFill>
                <a:latin typeface="Times New Roman" pitchFamily="18" charset="0"/>
                <a:cs typeface="Times New Roman" pitchFamily="18" charset="0"/>
              </a:rPr>
              <a:t>the Russians </a:t>
            </a:r>
            <a:r>
              <a:rPr lang="en-US" dirty="0" smtClean="0">
                <a:ln w="50800"/>
                <a:solidFill>
                  <a:schemeClr val="bg1">
                    <a:shade val="50000"/>
                  </a:schemeClr>
                </a:solidFill>
                <a:latin typeface="Times New Roman" pitchFamily="18" charset="0"/>
                <a:cs typeface="Times New Roman" pitchFamily="18" charset="0"/>
              </a:rPr>
              <a:t>and </a:t>
            </a:r>
            <a:r>
              <a:rPr lang="en-US" dirty="0" smtClean="0">
                <a:ln w="50800"/>
                <a:solidFill>
                  <a:schemeClr val="bg1">
                    <a:shade val="50000"/>
                  </a:schemeClr>
                </a:solidFill>
                <a:latin typeface="Times New Roman" pitchFamily="18" charset="0"/>
                <a:cs typeface="Times New Roman" pitchFamily="18" charset="0"/>
              </a:rPr>
              <a:t> </a:t>
            </a:r>
            <a:r>
              <a:rPr lang="en-US" dirty="0" smtClean="0">
                <a:ln w="50800"/>
                <a:solidFill>
                  <a:schemeClr val="bg1">
                    <a:shade val="50000"/>
                  </a:schemeClr>
                </a:solidFill>
                <a:latin typeface="Times New Roman" pitchFamily="18" charset="0"/>
                <a:cs typeface="Times New Roman" pitchFamily="18" charset="0"/>
              </a:rPr>
              <a:t>Europeans are educated people, especially in the field of </a:t>
            </a:r>
            <a:r>
              <a:rPr lang="en-US" dirty="0" smtClean="0">
                <a:ln w="50800"/>
                <a:solidFill>
                  <a:schemeClr val="bg1">
                    <a:shade val="50000"/>
                  </a:schemeClr>
                </a:solidFill>
                <a:latin typeface="Times New Roman" pitchFamily="18" charset="0"/>
                <a:cs typeface="Times New Roman" pitchFamily="18" charset="0"/>
              </a:rPr>
              <a:t>arts. </a:t>
            </a:r>
            <a:endParaRPr lang="en-US" dirty="0">
              <a:ln w="50800"/>
              <a:solidFill>
                <a:schemeClr val="bg1">
                  <a:shade val="50000"/>
                </a:schemeClr>
              </a:solidFill>
              <a:latin typeface="Times New Roman" pitchFamily="18" charset="0"/>
              <a:cs typeface="Times New Roman" pitchFamily="18" charset="0"/>
            </a:endParaRPr>
          </a:p>
        </p:txBody>
      </p:sp>
      <p:sp>
        <p:nvSpPr>
          <p:cNvPr id="2" name="Заголовок 1"/>
          <p:cNvSpPr>
            <a:spLocks noGrp="1"/>
          </p:cNvSpPr>
          <p:nvPr>
            <p:ph type="title"/>
          </p:nvPr>
        </p:nvSpPr>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600" b="1" spc="50" dirty="0" smtClean="0">
                <a:ln w="11430"/>
                <a:solidFill>
                  <a:srgbClr val="FF0000"/>
                </a:solidFill>
                <a:effectLst>
                  <a:outerShdw blurRad="76200" dist="50800" dir="5400000" algn="tl" rotWithShape="0">
                    <a:srgbClr val="000000">
                      <a:alpha val="65000"/>
                    </a:srgbClr>
                  </a:outerShdw>
                </a:effectLst>
              </a:rPr>
              <a:t>The Russians </a:t>
            </a:r>
            <a:r>
              <a:rPr lang="en-US" sz="3600" b="1" spc="50" dirty="0" smtClean="0">
                <a:ln w="11430"/>
                <a:solidFill>
                  <a:srgbClr val="FF0000"/>
                </a:solidFill>
                <a:effectLst>
                  <a:outerShdw blurRad="76200" dist="50800" dir="5400000" algn="tl" rotWithShape="0">
                    <a:srgbClr val="000000">
                      <a:alpha val="65000"/>
                    </a:srgbClr>
                  </a:outerShdw>
                </a:effectLst>
              </a:rPr>
              <a:t>and </a:t>
            </a:r>
            <a:r>
              <a:rPr lang="en-US" sz="3600" b="1" spc="50" dirty="0" smtClean="0">
                <a:ln w="11430"/>
                <a:solidFill>
                  <a:srgbClr val="FF0000"/>
                </a:solidFill>
                <a:effectLst>
                  <a:outerShdw blurRad="76200" dist="50800" dir="5400000" algn="tl" rotWithShape="0">
                    <a:srgbClr val="000000">
                      <a:alpha val="65000"/>
                    </a:srgbClr>
                  </a:outerShdw>
                </a:effectLst>
              </a:rPr>
              <a:t>Europeans.</a:t>
            </a:r>
            <a:r>
              <a:rPr lang="en-US" sz="3600" b="1" dirty="0" smtClean="0">
                <a:ln w="50800"/>
                <a:solidFill>
                  <a:schemeClr val="bg1">
                    <a:shade val="50000"/>
                  </a:schemeClr>
                </a:solidFill>
              </a:rPr>
              <a:t> </a:t>
            </a:r>
            <a:r>
              <a:rPr lang="en-US" sz="3600" b="1" dirty="0" smtClean="0">
                <a:ln w="50800"/>
                <a:solidFill>
                  <a:schemeClr val="bg1">
                    <a:shade val="50000"/>
                  </a:schemeClr>
                </a:solidFill>
              </a:rPr>
              <a:t/>
            </a:r>
            <a:br>
              <a:rPr lang="en-US" sz="3600" b="1" dirty="0" smtClean="0">
                <a:ln w="50800"/>
                <a:solidFill>
                  <a:schemeClr val="bg1">
                    <a:shade val="50000"/>
                  </a:schemeClr>
                </a:solidFill>
              </a:rPr>
            </a:br>
            <a:r>
              <a:rPr lang="en-US" sz="3600" dirty="0" smtClean="0">
                <a:ln w="50800"/>
                <a:solidFill>
                  <a:srgbClr val="FF0000"/>
                </a:solidFill>
                <a:latin typeface="Times New Roman" pitchFamily="18" charset="0"/>
                <a:cs typeface="Times New Roman" pitchFamily="18" charset="0"/>
              </a:rPr>
              <a:t>Culture </a:t>
            </a:r>
            <a:r>
              <a:rPr lang="en-US" sz="3600" dirty="0" smtClean="0">
                <a:ln w="50800"/>
                <a:solidFill>
                  <a:srgbClr val="FF0000"/>
                </a:solidFill>
                <a:latin typeface="Times New Roman" pitchFamily="18" charset="0"/>
                <a:cs typeface="Times New Roman" pitchFamily="18" charset="0"/>
              </a:rPr>
              <a:t>that joins.</a:t>
            </a:r>
            <a:endParaRPr lang="ru-RU" sz="3600" b="1" spc="50" dirty="0">
              <a:ln w="11430"/>
              <a:solidFill>
                <a:srgbClr val="FF0000"/>
              </a:solidFill>
              <a:effectLst>
                <a:outerShdw blurRad="76200" dist="50800" dir="5400000" algn="tl" rotWithShape="0">
                  <a:srgbClr val="000000">
                    <a:alpha val="6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just">
              <a:buNone/>
            </a:pPr>
            <a:r>
              <a:rPr lang="ru-RU" b="1" dirty="0" smtClean="0">
                <a:ln w="50800"/>
                <a:solidFill>
                  <a:schemeClr val="bg1">
                    <a:shade val="50000"/>
                  </a:schemeClr>
                </a:solidFill>
              </a:rPr>
              <a:t>  </a:t>
            </a:r>
            <a:r>
              <a:rPr lang="en-US" b="1" dirty="0" smtClean="0">
                <a:ln w="50800"/>
                <a:solidFill>
                  <a:schemeClr val="bg1">
                    <a:shade val="50000"/>
                  </a:schemeClr>
                </a:solidFill>
              </a:rPr>
              <a:t> </a:t>
            </a:r>
            <a:r>
              <a:rPr lang="en-US" b="1" dirty="0" smtClean="0">
                <a:ln w="50800"/>
                <a:solidFill>
                  <a:schemeClr val="bg1">
                    <a:shade val="50000"/>
                  </a:schemeClr>
                </a:solidFill>
              </a:rPr>
              <a:t>  </a:t>
            </a:r>
            <a:r>
              <a:rPr lang="en-US" dirty="0" smtClean="0">
                <a:ln w="50800"/>
                <a:solidFill>
                  <a:schemeClr val="bg1">
                    <a:shade val="50000"/>
                  </a:schemeClr>
                </a:solidFill>
                <a:latin typeface="Times New Roman" pitchFamily="18" charset="0"/>
                <a:cs typeface="Times New Roman" pitchFamily="18" charset="0"/>
              </a:rPr>
              <a:t>Of </a:t>
            </a:r>
            <a:r>
              <a:rPr lang="en-US" dirty="0" smtClean="0">
                <a:ln w="50800"/>
                <a:solidFill>
                  <a:schemeClr val="bg1">
                    <a:shade val="50000"/>
                  </a:schemeClr>
                </a:solidFill>
                <a:latin typeface="Times New Roman" pitchFamily="18" charset="0"/>
                <a:cs typeface="Times New Roman" pitchFamily="18" charset="0"/>
              </a:rPr>
              <a:t>course, it is not easy to live abroad, as our way of </a:t>
            </a:r>
            <a:r>
              <a:rPr lang="en-US" dirty="0" smtClean="0">
                <a:ln w="50800"/>
                <a:solidFill>
                  <a:schemeClr val="bg1">
                    <a:shade val="50000"/>
                  </a:schemeClr>
                </a:solidFill>
                <a:latin typeface="Times New Roman" pitchFamily="18" charset="0"/>
                <a:cs typeface="Times New Roman" pitchFamily="18" charset="0"/>
              </a:rPr>
              <a:t>life and our </a:t>
            </a:r>
            <a:r>
              <a:rPr lang="en-US" dirty="0" smtClean="0">
                <a:ln w="50800"/>
                <a:solidFill>
                  <a:schemeClr val="bg1">
                    <a:shade val="50000"/>
                  </a:schemeClr>
                </a:solidFill>
                <a:latin typeface="Times New Roman" pitchFamily="18" charset="0"/>
                <a:cs typeface="Times New Roman" pitchFamily="18" charset="0"/>
              </a:rPr>
              <a:t>mentality </a:t>
            </a:r>
            <a:r>
              <a:rPr lang="en-US" dirty="0" smtClean="0">
                <a:ln w="50800"/>
                <a:solidFill>
                  <a:schemeClr val="bg1">
                    <a:shade val="50000"/>
                  </a:schemeClr>
                </a:solidFill>
                <a:latin typeface="Times New Roman" pitchFamily="18" charset="0"/>
                <a:cs typeface="Times New Roman" pitchFamily="18" charset="0"/>
              </a:rPr>
              <a:t>differ </a:t>
            </a:r>
            <a:r>
              <a:rPr lang="en-US" dirty="0" smtClean="0">
                <a:ln w="50800"/>
                <a:solidFill>
                  <a:schemeClr val="bg1">
                    <a:shade val="50000"/>
                  </a:schemeClr>
                </a:solidFill>
                <a:latin typeface="Times New Roman" pitchFamily="18" charset="0"/>
                <a:cs typeface="Times New Roman" pitchFamily="18" charset="0"/>
              </a:rPr>
              <a:t>a lot. </a:t>
            </a:r>
            <a:r>
              <a:rPr lang="en-US" dirty="0" smtClean="0">
                <a:ln w="50800"/>
                <a:solidFill>
                  <a:schemeClr val="bg1">
                    <a:shade val="50000"/>
                  </a:schemeClr>
                </a:solidFill>
                <a:latin typeface="Times New Roman" pitchFamily="18" charset="0"/>
                <a:cs typeface="Times New Roman" pitchFamily="18" charset="0"/>
              </a:rPr>
              <a:t>That is why, at first the Russians may face some difficulties. </a:t>
            </a:r>
          </a:p>
          <a:p>
            <a:pPr algn="just">
              <a:buNone/>
            </a:pPr>
            <a:r>
              <a:rPr lang="ru-RU" b="1" dirty="0" smtClean="0">
                <a:ln w="50800"/>
                <a:solidFill>
                  <a:schemeClr val="bg1">
                    <a:shade val="50000"/>
                  </a:schemeClr>
                </a:solidFill>
              </a:rPr>
              <a:t> </a:t>
            </a:r>
            <a:r>
              <a:rPr lang="en-US" b="1" dirty="0" smtClean="0">
                <a:ln w="50800"/>
                <a:solidFill>
                  <a:schemeClr val="bg1">
                    <a:shade val="50000"/>
                  </a:schemeClr>
                </a:solidFill>
              </a:rPr>
              <a:t>   </a:t>
            </a:r>
            <a:r>
              <a:rPr lang="en-US" dirty="0" smtClean="0">
                <a:ln w="50800"/>
                <a:solidFill>
                  <a:schemeClr val="bg1">
                    <a:shade val="50000"/>
                  </a:schemeClr>
                </a:solidFill>
              </a:rPr>
              <a:t>W</a:t>
            </a:r>
            <a:r>
              <a:rPr lang="en-US" dirty="0" smtClean="0">
                <a:ln w="50800"/>
                <a:solidFill>
                  <a:schemeClr val="bg1">
                    <a:shade val="50000"/>
                  </a:schemeClr>
                </a:solidFill>
                <a:latin typeface="Times New Roman" pitchFamily="18" charset="0"/>
                <a:cs typeface="Times New Roman" pitchFamily="18" charset="0"/>
              </a:rPr>
              <a:t>hen </a:t>
            </a:r>
            <a:r>
              <a:rPr lang="en-US" dirty="0" smtClean="0">
                <a:ln w="50800"/>
                <a:solidFill>
                  <a:schemeClr val="bg1">
                    <a:shade val="50000"/>
                  </a:schemeClr>
                </a:solidFill>
                <a:latin typeface="Times New Roman" pitchFamily="18" charset="0"/>
                <a:cs typeface="Times New Roman" pitchFamily="18" charset="0"/>
              </a:rPr>
              <a:t>I asked my European friends whether </a:t>
            </a:r>
            <a:r>
              <a:rPr lang="en-US" dirty="0" smtClean="0">
                <a:ln w="50800"/>
                <a:solidFill>
                  <a:schemeClr val="bg1">
                    <a:shade val="50000"/>
                  </a:schemeClr>
                </a:solidFill>
                <a:latin typeface="Times New Roman" pitchFamily="18" charset="0"/>
                <a:cs typeface="Times New Roman" pitchFamily="18" charset="0"/>
              </a:rPr>
              <a:t>the Russians </a:t>
            </a:r>
            <a:r>
              <a:rPr lang="en-US" dirty="0" smtClean="0">
                <a:ln w="50800"/>
                <a:solidFill>
                  <a:schemeClr val="bg1">
                    <a:shade val="50000"/>
                  </a:schemeClr>
                </a:solidFill>
                <a:latin typeface="Times New Roman" pitchFamily="18" charset="0"/>
                <a:cs typeface="Times New Roman" pitchFamily="18" charset="0"/>
              </a:rPr>
              <a:t>are very different from them or not, I was not surprised that all of them answered </a:t>
            </a:r>
            <a:r>
              <a:rPr lang="en-US" dirty="0" smtClean="0">
                <a:ln w="50800"/>
                <a:solidFill>
                  <a:schemeClr val="bg1">
                    <a:shade val="50000"/>
                  </a:schemeClr>
                </a:solidFill>
                <a:latin typeface="Times New Roman" pitchFamily="18" charset="0"/>
                <a:cs typeface="Times New Roman" pitchFamily="18" charset="0"/>
              </a:rPr>
              <a:t>“No”. </a:t>
            </a:r>
            <a:r>
              <a:rPr lang="en-US" dirty="0" smtClean="0">
                <a:ln w="50800"/>
                <a:solidFill>
                  <a:schemeClr val="bg1">
                    <a:shade val="50000"/>
                  </a:schemeClr>
                </a:solidFill>
                <a:latin typeface="Times New Roman" pitchFamily="18" charset="0"/>
                <a:cs typeface="Times New Roman" pitchFamily="18" charset="0"/>
              </a:rPr>
              <a:t>However, I was astonished how enthusiastically they described the similarities between life in Moscow and in their home countries. </a:t>
            </a:r>
            <a:endParaRPr lang="en-US" dirty="0" smtClean="0">
              <a:ln w="50800"/>
              <a:solidFill>
                <a:schemeClr val="bg1">
                  <a:shade val="5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b="1" spc="50" dirty="0" smtClean="0">
                <a:ln w="11430"/>
                <a:solidFill>
                  <a:srgbClr val="FF0000"/>
                </a:solidFill>
                <a:effectLst>
                  <a:outerShdw blurRad="76200" dist="50800" dir="5400000" algn="tl" rotWithShape="0">
                    <a:srgbClr val="000000">
                      <a:alpha val="65000"/>
                    </a:srgbClr>
                  </a:outerShdw>
                </a:effectLst>
              </a:rPr>
              <a:t>Closer than we think</a:t>
            </a:r>
            <a:endParaRPr lang="ru-RU" b="1" spc="50" dirty="0">
              <a:ln w="11430"/>
              <a:solidFill>
                <a:srgbClr val="FF0000"/>
              </a:solidFill>
              <a:effectLst>
                <a:outerShdw blurRad="76200" dist="50800" dir="5400000" algn="tl" rotWithShape="0">
                  <a:srgbClr val="000000">
                    <a:alpha val="65000"/>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scene3d>
              <a:camera prst="orthographicFront"/>
              <a:lightRig rig="balanced" dir="t">
                <a:rot lat="0" lon="0" rev="2100000"/>
              </a:lightRig>
            </a:scene3d>
            <a:sp3d extrusionH="57150" prstMaterial="metal">
              <a:bevelT w="38100" h="25400"/>
              <a:contourClr>
                <a:schemeClr val="bg2"/>
              </a:contourClr>
            </a:sp3d>
          </a:bodyPr>
          <a:lstStyle/>
          <a:p>
            <a:pPr algn="just">
              <a:buNone/>
            </a:pPr>
            <a:r>
              <a:rPr lang="ru-RU" dirty="0" smtClean="0">
                <a:ln w="50800"/>
                <a:solidFill>
                  <a:schemeClr val="bg1">
                    <a:shade val="50000"/>
                  </a:schemeClr>
                </a:solidFill>
                <a:latin typeface="Times New Roman" pitchFamily="18" charset="0"/>
                <a:cs typeface="Times New Roman" pitchFamily="18" charset="0"/>
              </a:rPr>
              <a:t> </a:t>
            </a:r>
            <a:r>
              <a:rPr lang="en-US" dirty="0" smtClean="0">
                <a:ln w="50800"/>
                <a:solidFill>
                  <a:schemeClr val="bg1">
                    <a:shade val="50000"/>
                  </a:schemeClr>
                </a:solidFill>
                <a:latin typeface="Times New Roman" pitchFamily="18" charset="0"/>
                <a:cs typeface="Times New Roman" pitchFamily="18" charset="0"/>
              </a:rPr>
              <a:t>  The Russian </a:t>
            </a:r>
            <a:r>
              <a:rPr lang="en-US" dirty="0" smtClean="0">
                <a:ln w="50800"/>
                <a:solidFill>
                  <a:schemeClr val="bg1">
                    <a:shade val="50000"/>
                  </a:schemeClr>
                </a:solidFill>
                <a:latin typeface="Times New Roman" pitchFamily="18" charset="0"/>
                <a:cs typeface="Times New Roman" pitchFamily="18" charset="0"/>
              </a:rPr>
              <a:t>and European youth are very similar in their everyday </a:t>
            </a:r>
            <a:r>
              <a:rPr lang="en-US" dirty="0" err="1" smtClean="0">
                <a:ln w="50800"/>
                <a:solidFill>
                  <a:schemeClr val="bg1">
                    <a:shade val="50000"/>
                  </a:schemeClr>
                </a:solidFill>
                <a:latin typeface="Times New Roman" pitchFamily="18" charset="0"/>
                <a:cs typeface="Times New Roman" pitchFamily="18" charset="0"/>
              </a:rPr>
              <a:t>behaviour</a:t>
            </a:r>
            <a:r>
              <a:rPr lang="en-US" dirty="0" smtClean="0">
                <a:ln w="50800"/>
                <a:solidFill>
                  <a:schemeClr val="bg1">
                    <a:shade val="50000"/>
                  </a:schemeClr>
                </a:solidFill>
                <a:latin typeface="Times New Roman" pitchFamily="18" charset="0"/>
                <a:cs typeface="Times New Roman" pitchFamily="18" charset="0"/>
              </a:rPr>
              <a:t>. </a:t>
            </a:r>
            <a:r>
              <a:rPr lang="en-US" dirty="0" smtClean="0">
                <a:ln w="50800"/>
                <a:solidFill>
                  <a:schemeClr val="bg1">
                    <a:shade val="50000"/>
                  </a:schemeClr>
                </a:solidFill>
                <a:latin typeface="Times New Roman" pitchFamily="18" charset="0"/>
                <a:cs typeface="Times New Roman" pitchFamily="18" charset="0"/>
              </a:rPr>
              <a:t>Both like </a:t>
            </a:r>
            <a:r>
              <a:rPr lang="en-US" dirty="0" smtClean="0">
                <a:ln w="50800"/>
                <a:solidFill>
                  <a:schemeClr val="bg1">
                    <a:shade val="50000"/>
                  </a:schemeClr>
                </a:solidFill>
                <a:latin typeface="Times New Roman" pitchFamily="18" charset="0"/>
                <a:cs typeface="Times New Roman" pitchFamily="18" charset="0"/>
              </a:rPr>
              <a:t>travelling and learning foreign languages, the history and the culture of other </a:t>
            </a:r>
            <a:r>
              <a:rPr lang="en-US" dirty="0" smtClean="0">
                <a:ln w="50800"/>
                <a:solidFill>
                  <a:schemeClr val="bg1">
                    <a:shade val="50000"/>
                  </a:schemeClr>
                </a:solidFill>
                <a:latin typeface="Times New Roman" pitchFamily="18" charset="0"/>
                <a:cs typeface="Times New Roman" pitchFamily="18" charset="0"/>
              </a:rPr>
              <a:t>nations. I </a:t>
            </a:r>
            <a:r>
              <a:rPr lang="en-US" dirty="0" smtClean="0">
                <a:ln w="50800"/>
                <a:solidFill>
                  <a:schemeClr val="bg1">
                    <a:shade val="50000"/>
                  </a:schemeClr>
                </a:solidFill>
                <a:latin typeface="Times New Roman" pitchFamily="18" charset="0"/>
                <a:cs typeface="Times New Roman" pitchFamily="18" charset="0"/>
              </a:rPr>
              <a:t>also think that a feature of the young Russian and European generation is that they do not want to live in order to work, as earlier generations did. Today, they prefer to work in order to live – even if it means having less money, they want to spend time enjoying life, and I like </a:t>
            </a:r>
            <a:r>
              <a:rPr lang="en-US" dirty="0" smtClean="0">
                <a:ln w="50800"/>
                <a:solidFill>
                  <a:schemeClr val="bg1">
                    <a:shade val="50000"/>
                  </a:schemeClr>
                </a:solidFill>
                <a:latin typeface="Times New Roman" pitchFamily="18" charset="0"/>
                <a:cs typeface="Times New Roman" pitchFamily="18" charset="0"/>
              </a:rPr>
              <a:t>this idea.</a:t>
            </a:r>
            <a:endParaRPr lang="ru-RU" dirty="0">
              <a:ln w="50800"/>
              <a:solidFill>
                <a:schemeClr val="bg1">
                  <a:shade val="50000"/>
                </a:schemeClr>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scene3d>
              <a:camera prst="orthographicFront"/>
              <a:lightRig rig="balanced" dir="t">
                <a:rot lat="0" lon="0" rev="2100000"/>
              </a:lightRig>
            </a:scene3d>
            <a:sp3d extrusionH="57150" prstMaterial="metal">
              <a:bevelT w="38100" h="25400"/>
              <a:contourClr>
                <a:schemeClr val="bg2"/>
              </a:contourClr>
            </a:sp3d>
          </a:bodyPr>
          <a:lstStyle/>
          <a:p>
            <a:pPr>
              <a:buNone/>
            </a:pPr>
            <a:r>
              <a:rPr lang="en-US" dirty="0" smtClean="0">
                <a:ln w="50800"/>
                <a:solidFill>
                  <a:schemeClr val="bg1">
                    <a:shade val="50000"/>
                  </a:schemeClr>
                </a:solidFill>
              </a:rPr>
              <a:t>   All </a:t>
            </a:r>
            <a:r>
              <a:rPr lang="en-US" dirty="0" smtClean="0">
                <a:ln w="50800"/>
                <a:solidFill>
                  <a:schemeClr val="bg1">
                    <a:shade val="50000"/>
                  </a:schemeClr>
                </a:solidFill>
              </a:rPr>
              <a:t>in all, </a:t>
            </a:r>
            <a:r>
              <a:rPr lang="en-US" dirty="0" smtClean="0">
                <a:ln w="50800"/>
                <a:solidFill>
                  <a:schemeClr val="bg1">
                    <a:shade val="50000"/>
                  </a:schemeClr>
                </a:solidFill>
              </a:rPr>
              <a:t>I can say that it </a:t>
            </a:r>
            <a:r>
              <a:rPr lang="en-US" dirty="0" smtClean="0">
                <a:ln w="50800"/>
                <a:solidFill>
                  <a:schemeClr val="bg1">
                    <a:shade val="50000"/>
                  </a:schemeClr>
                </a:solidFill>
              </a:rPr>
              <a:t>doesn’t matter </a:t>
            </a:r>
            <a:r>
              <a:rPr lang="en-US" dirty="0" smtClean="0">
                <a:ln w="50800"/>
                <a:solidFill>
                  <a:schemeClr val="bg1">
                    <a:shade val="50000"/>
                  </a:schemeClr>
                </a:solidFill>
              </a:rPr>
              <a:t> where  you </a:t>
            </a:r>
            <a:r>
              <a:rPr lang="en-US" dirty="0" smtClean="0">
                <a:ln w="50800"/>
                <a:solidFill>
                  <a:schemeClr val="bg1">
                    <a:shade val="50000"/>
                  </a:schemeClr>
                </a:solidFill>
              </a:rPr>
              <a:t>live or where you want to live. You can always find some </a:t>
            </a:r>
            <a:r>
              <a:rPr lang="en-US" dirty="0" smtClean="0">
                <a:ln w="50800"/>
                <a:solidFill>
                  <a:schemeClr val="bg1">
                    <a:shade val="50000"/>
                  </a:schemeClr>
                </a:solidFill>
              </a:rPr>
              <a:t> disadvantages  and </a:t>
            </a:r>
            <a:r>
              <a:rPr lang="en-US" dirty="0" smtClean="0">
                <a:ln w="50800"/>
                <a:solidFill>
                  <a:schemeClr val="bg1">
                    <a:shade val="50000"/>
                  </a:schemeClr>
                </a:solidFill>
              </a:rPr>
              <a:t>advantages</a:t>
            </a:r>
            <a:r>
              <a:rPr lang="ru-RU" dirty="0" smtClean="0">
                <a:ln w="50800"/>
                <a:solidFill>
                  <a:schemeClr val="bg1">
                    <a:shade val="50000"/>
                  </a:schemeClr>
                </a:solidFill>
              </a:rPr>
              <a:t> </a:t>
            </a:r>
            <a:r>
              <a:rPr lang="en-US" dirty="0" smtClean="0">
                <a:ln w="50800"/>
                <a:solidFill>
                  <a:schemeClr val="bg1">
                    <a:shade val="50000"/>
                  </a:schemeClr>
                </a:solidFill>
              </a:rPr>
              <a:t>in every country. </a:t>
            </a:r>
            <a:endParaRPr lang="en-US" dirty="0" smtClean="0">
              <a:ln w="50800"/>
              <a:solidFill>
                <a:schemeClr val="bg1">
                  <a:shade val="50000"/>
                </a:schemeClr>
              </a:solidFill>
            </a:endParaRPr>
          </a:p>
          <a:p>
            <a:pPr>
              <a:buNone/>
            </a:pPr>
            <a:r>
              <a:rPr lang="en-US" dirty="0" smtClean="0">
                <a:ln w="50800"/>
                <a:solidFill>
                  <a:schemeClr val="bg1">
                    <a:shade val="50000"/>
                  </a:schemeClr>
                </a:solidFill>
              </a:rPr>
              <a:t>    Everything depends on you.</a:t>
            </a:r>
            <a:r>
              <a:rPr lang="en-US" dirty="0" smtClean="0">
                <a:ln w="50800"/>
                <a:solidFill>
                  <a:schemeClr val="bg1">
                    <a:shade val="50000"/>
                  </a:schemeClr>
                </a:solidFill>
              </a:rPr>
              <a:t/>
            </a:r>
            <a:br>
              <a:rPr lang="en-US" dirty="0" smtClean="0">
                <a:ln w="50800"/>
                <a:solidFill>
                  <a:schemeClr val="bg1">
                    <a:shade val="50000"/>
                  </a:schemeClr>
                </a:solidFill>
              </a:rPr>
            </a:br>
            <a:endParaRPr lang="ru-RU" dirty="0">
              <a:ln w="50800"/>
              <a:solidFill>
                <a:schemeClr val="bg1">
                  <a:shade val="50000"/>
                </a:schemeClr>
              </a:solidFill>
            </a:endParaRPr>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195</TotalTime>
  <Words>184</Words>
  <Application>Microsoft Office PowerPoint</Application>
  <PresentationFormat>Экран (4:3)</PresentationFormat>
  <Paragraphs>10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Бумажная</vt:lpstr>
      <vt:lpstr>To be Russian in Europe: pro and contra </vt:lpstr>
      <vt:lpstr>The Russians and Europeans.  Culture that joins.</vt:lpstr>
      <vt:lpstr>Слайд 3</vt:lpstr>
      <vt:lpstr>Closer than we think</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be Russian in Europe </dc:title>
  <dc:creator>Evgenii Kulaev</dc:creator>
  <cp:lastModifiedBy>Лили</cp:lastModifiedBy>
  <cp:revision>19</cp:revision>
  <dcterms:created xsi:type="dcterms:W3CDTF">2017-11-14T19:03:48Z</dcterms:created>
  <dcterms:modified xsi:type="dcterms:W3CDTF">2017-11-16T19:13:35Z</dcterms:modified>
</cp:coreProperties>
</file>