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82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4" r:id="rId15"/>
    <p:sldId id="273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3" r:id="rId24"/>
    <p:sldId id="27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84183-97AA-45D6-88F0-913B165E42C5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C00F4-242B-4395-8A2E-F03688090F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84183-97AA-45D6-88F0-913B165E42C5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C00F4-242B-4395-8A2E-F03688090F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84183-97AA-45D6-88F0-913B165E42C5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C00F4-242B-4395-8A2E-F03688090F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84183-97AA-45D6-88F0-913B165E42C5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C00F4-242B-4395-8A2E-F03688090F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84183-97AA-45D6-88F0-913B165E42C5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C00F4-242B-4395-8A2E-F03688090F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84183-97AA-45D6-88F0-913B165E42C5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C00F4-242B-4395-8A2E-F03688090F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84183-97AA-45D6-88F0-913B165E42C5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C00F4-242B-4395-8A2E-F03688090F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84183-97AA-45D6-88F0-913B165E42C5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C00F4-242B-4395-8A2E-F03688090F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84183-97AA-45D6-88F0-913B165E42C5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C00F4-242B-4395-8A2E-F03688090F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84183-97AA-45D6-88F0-913B165E42C5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C00F4-242B-4395-8A2E-F03688090F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84183-97AA-45D6-88F0-913B165E42C5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07C00F4-242B-4395-8A2E-F03688090F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F684183-97AA-45D6-88F0-913B165E42C5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07C00F4-242B-4395-8A2E-F03688090F6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000240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3200" u="sng" dirty="0" smtClean="0"/>
              <a:t>Мастер-класс для педагогов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u="sng" dirty="0" smtClean="0"/>
              <a:t>«Использование дидактических игр для развития фонематического слуха у детей с ТНР»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3786190"/>
            <a:ext cx="7854696" cy="1752600"/>
          </a:xfrm>
        </p:spPr>
        <p:txBody>
          <a:bodyPr/>
          <a:lstStyle/>
          <a:p>
            <a:pPr algn="ctr"/>
            <a:r>
              <a:rPr lang="ru-RU" dirty="0" smtClean="0"/>
              <a:t>Выполнила воспитатель старшей группы с ТНР:</a:t>
            </a:r>
          </a:p>
          <a:p>
            <a:pPr algn="ctr"/>
            <a:r>
              <a:rPr lang="ru-RU" dirty="0" smtClean="0"/>
              <a:t>Михайлова Наталья Викторовна</a:t>
            </a:r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642910" y="785794"/>
            <a:ext cx="7854696" cy="1285884"/>
          </a:xfrm>
          <a:prstGeom prst="rect">
            <a:avLst/>
          </a:prstGeom>
        </p:spPr>
        <p:txBody>
          <a:bodyPr vert="horz" lIns="0" rIns="18288">
            <a:normAutofit lnSpcReduction="10000"/>
          </a:bodyPr>
          <a:lstStyle/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Муниципальное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казенное дошкольное образовательное учреждение</a:t>
            </a:r>
          </a:p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2600" baseline="0" dirty="0" smtClean="0"/>
              <a:t>«Детский сад</a:t>
            </a:r>
            <a:r>
              <a:rPr lang="ru-RU" sz="2600" dirty="0" smtClean="0"/>
              <a:t> №23»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4338" name="Picture 2" descr="http://xn--221-pdd4c4a.xn--p1ai/wp-content/uploads/2015/02/cropped-bgu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857760"/>
            <a:ext cx="9144000" cy="200024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201053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Дидактические игры для развития фонематического слуха</a:t>
            </a:r>
            <a:endParaRPr lang="ru-RU" dirty="0"/>
          </a:p>
        </p:txBody>
      </p:sp>
      <p:pic>
        <p:nvPicPr>
          <p:cNvPr id="24578" name="Picture 2" descr="http://psichologvsadu.ru/images/2015/zanyatiya-s-detmi/1/zanyatie-chto-gde-kog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633979"/>
            <a:ext cx="5786478" cy="42240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85725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«Хлопни – топни»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164307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Взрослый предлагает ребёнку хлопать, если слова из пары звучат похоже, топать, если не похоже: дом — ком танк – кубик майка – сайка куст – банан тучка – ручка Таня – Ваня карета — нота жар – пар карта – книга палка – галка.</a:t>
            </a:r>
          </a:p>
          <a:p>
            <a:endParaRPr lang="ru-RU" dirty="0"/>
          </a:p>
        </p:txBody>
      </p:sp>
      <p:pic>
        <p:nvPicPr>
          <p:cNvPr id="6146" name="Picture 2" descr="C:\Users\123\Desktop\мой конкурс\Фото\IMG_20161010_11301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57290" y="3071810"/>
            <a:ext cx="6357950" cy="35763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07157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«Сигнальщик».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164307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Взрослый просит ребёнка подать заранее условленный сигнал (хлопок, удар рукой по столу и т.д.), когда услышит слог, отличающийся от других: </a:t>
            </a:r>
            <a:r>
              <a:rPr lang="ru-RU" dirty="0" err="1" smtClean="0"/>
              <a:t>па-па-ба-па</a:t>
            </a:r>
            <a:r>
              <a:rPr lang="ru-RU" dirty="0" smtClean="0"/>
              <a:t>, </a:t>
            </a:r>
            <a:r>
              <a:rPr lang="ru-RU" dirty="0" err="1" smtClean="0"/>
              <a:t>фа-ва-фа-фа</a:t>
            </a:r>
            <a:r>
              <a:rPr lang="ru-RU" dirty="0" smtClean="0"/>
              <a:t> и т.д.</a:t>
            </a:r>
          </a:p>
          <a:p>
            <a:endParaRPr lang="ru-RU" dirty="0"/>
          </a:p>
        </p:txBody>
      </p:sp>
      <p:pic>
        <p:nvPicPr>
          <p:cNvPr id="7170" name="Picture 2" descr="C:\Users\123\Desktop\мой конкурс\Фото\IMG_20161010_11303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14414" y="3071810"/>
            <a:ext cx="6500858" cy="36567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«Поймай звук»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200026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 начале игры ведущий называет звук, который ребенок должен поймать, если услышит в слове. Далее ведущий называет слова, делая акцент на заданном звуке. Ребенок услышав нужный звук должен хлопнуть в ладоши или выполнить другое, заранее условленное действие.</a:t>
            </a:r>
          </a:p>
        </p:txBody>
      </p:sp>
      <p:pic>
        <p:nvPicPr>
          <p:cNvPr id="8194" name="Picture 2" descr="C:\Users\123\Desktop\мой конкурс\Фото\IMG_20161010_1134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57422" y="3143248"/>
            <a:ext cx="6143668" cy="3455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Дидактическое пособие</a:t>
            </a:r>
            <a:br>
              <a:rPr lang="ru-RU" dirty="0" smtClean="0"/>
            </a:br>
            <a:r>
              <a:rPr lang="ru-RU" dirty="0" smtClean="0"/>
              <a:t>«Паровозик из </a:t>
            </a:r>
            <a:r>
              <a:rPr lang="ru-RU" dirty="0" err="1" smtClean="0"/>
              <a:t>Ромашково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1028" name="Picture 4" descr="C:\Users\123\Desktop\IMG_20161022_15404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714712" y="3571876"/>
            <a:ext cx="5429288" cy="2571768"/>
          </a:xfrm>
          <a:prstGeom prst="rect">
            <a:avLst/>
          </a:prstGeom>
          <a:noFill/>
        </p:spPr>
      </p:pic>
      <p:pic>
        <p:nvPicPr>
          <p:cNvPr id="1026" name="Picture 2" descr="C:\Users\123\Desktop\IMG_20161022_15385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-271734" y="2486256"/>
            <a:ext cx="4714908" cy="36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23\Desktop\IMG_20161022_15391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571480"/>
            <a:ext cx="4857784" cy="3600000"/>
          </a:xfrm>
          <a:prstGeom prst="rect">
            <a:avLst/>
          </a:prstGeom>
          <a:noFill/>
        </p:spPr>
      </p:pic>
      <p:pic>
        <p:nvPicPr>
          <p:cNvPr id="2051" name="Picture 3" descr="C:\Users\123\Desktop\IMG_20161022_15393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6314" y="3071810"/>
            <a:ext cx="3929090" cy="36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Игра «Веселые пассажиры»</a:t>
            </a:r>
            <a:endParaRPr lang="ru-RU" dirty="0"/>
          </a:p>
        </p:txBody>
      </p:sp>
      <p:pic>
        <p:nvPicPr>
          <p:cNvPr id="3074" name="Picture 2" descr="C:\Users\123\Desktop\IMG_20161022_15441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2000240"/>
            <a:ext cx="8143932" cy="4580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Игра «Рассади пассажиров по вагонам»</a:t>
            </a:r>
            <a:endParaRPr lang="ru-RU" dirty="0"/>
          </a:p>
        </p:txBody>
      </p:sp>
      <p:pic>
        <p:nvPicPr>
          <p:cNvPr id="4098" name="Picture 2" descr="C:\Users\123\Desktop\IMG_20161022_15482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2000239"/>
            <a:ext cx="8358246" cy="4701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Игра «Зайчики»</a:t>
            </a:r>
            <a:endParaRPr lang="ru-RU" dirty="0"/>
          </a:p>
        </p:txBody>
      </p:sp>
      <p:pic>
        <p:nvPicPr>
          <p:cNvPr id="5122" name="Picture 2" descr="C:\Users\123\Desktop\IMG_20161022_15512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1857363"/>
            <a:ext cx="8429684" cy="47416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Игра «Найди братцев»</a:t>
            </a:r>
            <a:endParaRPr lang="ru-RU" dirty="0"/>
          </a:p>
        </p:txBody>
      </p:sp>
      <p:pic>
        <p:nvPicPr>
          <p:cNvPr id="6146" name="Picture 2" descr="C:\Users\123\Desktop\IMG_20161022_16274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1928802"/>
            <a:ext cx="8358246" cy="4701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857232"/>
            <a:ext cx="8229600" cy="2824162"/>
          </a:xfrm>
        </p:spPr>
        <p:txBody>
          <a:bodyPr/>
          <a:lstStyle/>
          <a:p>
            <a:r>
              <a:rPr lang="ru-RU" dirty="0" smtClean="0"/>
              <a:t>Умение сосредоточиться на звуке – очень важная особенность человека. Без нее нельзя научиться слушать и понимать речь. Так же важно различать, анализировать и дифференцировать на слух фонемы (звуки, из которых состоит наша речь). Это умение называется фонематическим слухом.</a:t>
            </a:r>
            <a:endParaRPr lang="ru-RU" dirty="0"/>
          </a:p>
        </p:txBody>
      </p:sp>
      <p:pic>
        <p:nvPicPr>
          <p:cNvPr id="15362" name="Picture 2" descr="http://www.psychologos.ru/images/4/4f/Detskiy_s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3357562"/>
            <a:ext cx="5214974" cy="33056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Игра «Составь рассказ по картинкам»</a:t>
            </a:r>
            <a:endParaRPr lang="ru-RU" dirty="0"/>
          </a:p>
        </p:txBody>
      </p:sp>
      <p:pic>
        <p:nvPicPr>
          <p:cNvPr id="7170" name="Picture 2" descr="C:\Users\123\Desktop\IMG_20161022_16002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1928801"/>
            <a:ext cx="8358246" cy="4701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Игра «Найди фигуру»</a:t>
            </a:r>
            <a:endParaRPr lang="ru-RU" dirty="0"/>
          </a:p>
        </p:txBody>
      </p:sp>
      <p:pic>
        <p:nvPicPr>
          <p:cNvPr id="8194" name="Picture 2" descr="C:\Users\123\Desktop\IMG_20161022_16043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928802"/>
            <a:ext cx="8358246" cy="4701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Игра «Дружная семейка»</a:t>
            </a:r>
            <a:endParaRPr lang="ru-RU" dirty="0"/>
          </a:p>
        </p:txBody>
      </p:sp>
      <p:pic>
        <p:nvPicPr>
          <p:cNvPr id="9218" name="Picture 2" descr="C:\Users\123\Desktop\IMG_20161022_16091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1928802"/>
            <a:ext cx="8215370" cy="46211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44" y="214290"/>
            <a:ext cx="4643438" cy="2611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90965" y="500042"/>
            <a:ext cx="4953035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2844" y="2928934"/>
            <a:ext cx="5429256" cy="3053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9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68011" y="3786190"/>
            <a:ext cx="4875989" cy="2742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4810" y="857232"/>
            <a:ext cx="4471990" cy="5467368"/>
          </a:xfrm>
        </p:spPr>
        <p:txBody>
          <a:bodyPr/>
          <a:lstStyle/>
          <a:p>
            <a:r>
              <a:rPr lang="ru-RU" b="1" dirty="0" smtClean="0"/>
              <a:t>Фонематический слух</a:t>
            </a:r>
            <a:r>
              <a:rPr lang="ru-RU" dirty="0" smtClean="0"/>
              <a:t> - это тонкий систематизированный слух, способность узнавать и различать звуки, составляющие слово. Без развитого фонематического слуха невозможно правильное произнесение звуков.</a:t>
            </a:r>
            <a:endParaRPr lang="ru-RU" dirty="0"/>
          </a:p>
        </p:txBody>
      </p:sp>
      <p:pic>
        <p:nvPicPr>
          <p:cNvPr id="1026" name="Picture 2" descr="http://cs21.babysfera.ru/3/3/c/9/151137672.156089793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643050"/>
            <a:ext cx="4299715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58204" cy="1285884"/>
          </a:xfrm>
        </p:spPr>
        <p:txBody>
          <a:bodyPr/>
          <a:lstStyle/>
          <a:p>
            <a:r>
              <a:rPr lang="ru-RU" dirty="0" smtClean="0"/>
              <a:t>Маленький ребенок не умеет управлять своим слухом, не может сравнивать звуки. Но его можно этому научить.</a:t>
            </a:r>
            <a:endParaRPr lang="ru-RU" dirty="0"/>
          </a:p>
        </p:txBody>
      </p:sp>
      <p:pic>
        <p:nvPicPr>
          <p:cNvPr id="1026" name="Picture 2" descr="C:\Users\123\Desktop\мой конкурс\Фото\IMG_20161010_11290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2143116"/>
            <a:ext cx="7929618" cy="44604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285728"/>
            <a:ext cx="640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 descr="http://raguda.ru/images/didakticheskie-igry-dlja-detej-doshkolnogo_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3000372"/>
            <a:ext cx="4958959" cy="3714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28586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Дидактические игры на слуховое внимание</a:t>
            </a:r>
            <a:endParaRPr lang="ru-RU" b="1" dirty="0"/>
          </a:p>
        </p:txBody>
      </p:sp>
      <p:pic>
        <p:nvPicPr>
          <p:cNvPr id="16386" name="Picture 2" descr="http://materinstvo.ru/content/article_images/articles_10289/zanyatia-v-detskom-sadu-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357430"/>
            <a:ext cx="5286412" cy="40541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42873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«Ушки - слушки»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2071702"/>
          </a:xfrm>
        </p:spPr>
        <p:txBody>
          <a:bodyPr>
            <a:normAutofit/>
          </a:bodyPr>
          <a:lstStyle/>
          <a:p>
            <a:r>
              <a:rPr lang="ru-RU" sz="1800" i="1" dirty="0" smtClean="0"/>
              <a:t>Цель:</a:t>
            </a:r>
            <a:r>
              <a:rPr lang="ru-RU" sz="1800" dirty="0" smtClean="0"/>
              <a:t> закреплять умение дифференцировать звуки, развивать слуховое внимание.</a:t>
            </a:r>
          </a:p>
          <a:p>
            <a:r>
              <a:rPr lang="ru-RU" sz="1800" dirty="0" smtClean="0"/>
              <a:t>Воспитатель показывает деревянные, металлические ложки, хрустальные рюмки. Дети называют эти предметы. Педагог предлагает послушать, как звучат эти предметы. Установив ширму, воспроизводит звучание этих предметов по очереди. Дети узнают звуки и называют предметы их издающие.</a:t>
            </a:r>
          </a:p>
        </p:txBody>
      </p:sp>
      <p:pic>
        <p:nvPicPr>
          <p:cNvPr id="3074" name="Picture 2" descr="C:\Users\123\Desktop\мой конкурс\Фото\IMG_20161010_11230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388" y="3428999"/>
            <a:ext cx="1928813" cy="3429001"/>
          </a:xfrm>
          <a:prstGeom prst="rect">
            <a:avLst/>
          </a:prstGeom>
          <a:noFill/>
        </p:spPr>
      </p:pic>
      <p:pic>
        <p:nvPicPr>
          <p:cNvPr id="3075" name="Picture 3" descr="C:\Users\123\Desktop\мой конкурс\Фото\IMG_20161010_11233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85786" y="3571876"/>
            <a:ext cx="5429256" cy="30539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42873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«Кто стоит у светофора?»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1928826"/>
          </a:xfrm>
        </p:spPr>
        <p:txBody>
          <a:bodyPr>
            <a:normAutofit/>
          </a:bodyPr>
          <a:lstStyle/>
          <a:p>
            <a:r>
              <a:rPr lang="ru-RU" sz="1800" i="1" dirty="0" smtClean="0"/>
              <a:t>Цель: </a:t>
            </a:r>
            <a:r>
              <a:rPr lang="ru-RU" sz="1800" dirty="0" smtClean="0"/>
              <a:t>развивать слуховое внимание, узнавать и называть виды транспорта.</a:t>
            </a:r>
          </a:p>
          <a:p>
            <a:r>
              <a:rPr lang="ru-RU" sz="1800" i="1" dirty="0" smtClean="0"/>
              <a:t>Материал:</a:t>
            </a:r>
            <a:r>
              <a:rPr lang="ru-RU" sz="1800" dirty="0" smtClean="0"/>
              <a:t> магнитофон и аудиозапись с шумами улицы.</a:t>
            </a:r>
          </a:p>
          <a:p>
            <a:r>
              <a:rPr lang="ru-RU" sz="1800" dirty="0" smtClean="0"/>
              <a:t>Воспитатель включает аудиозапись со звуками улицы. Дети слушают звуки и называют транспорт, остановившийся у светофора (легковую машину, грузовик, трактор, мотоцикл, телегу, трамвай).</a:t>
            </a:r>
            <a:endParaRPr lang="ru-RU" sz="1800" dirty="0"/>
          </a:p>
        </p:txBody>
      </p:sp>
      <p:pic>
        <p:nvPicPr>
          <p:cNvPr id="4098" name="Picture 2" descr="C:\Users\123\Desktop\мой конкурс\Фото\IMG_20161010_11274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71604" y="3429000"/>
            <a:ext cx="5857916" cy="32950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42873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«Шутки-минутки»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1928826"/>
          </a:xfrm>
        </p:spPr>
        <p:txBody>
          <a:bodyPr>
            <a:normAutofit fontScale="77500" lnSpcReduction="20000"/>
          </a:bodyPr>
          <a:lstStyle/>
          <a:p>
            <a:r>
              <a:rPr lang="ru-RU" sz="1800" i="1" dirty="0" smtClean="0"/>
              <a:t>Цель: </a:t>
            </a:r>
            <a:r>
              <a:rPr lang="ru-RU" sz="1800" dirty="0" smtClean="0"/>
              <a:t>Совершенствовать умение различать на слух слова, звучащие неправильно. Развивать фонематический слух. Развивать чувство юмора</a:t>
            </a:r>
          </a:p>
          <a:p>
            <a:r>
              <a:rPr lang="ru-RU" sz="1800" dirty="0" smtClean="0"/>
              <a:t>Воспитатель читает детям строчки из стихов, заменяя буквы в словах. Дети находят ошибку и исправляют её.</a:t>
            </a:r>
          </a:p>
          <a:p>
            <a:r>
              <a:rPr lang="ru-RU" sz="1800" dirty="0" smtClean="0"/>
              <a:t>Хвост с узорами,</a:t>
            </a:r>
            <a:br>
              <a:rPr lang="ru-RU" sz="1800" dirty="0" smtClean="0"/>
            </a:br>
            <a:r>
              <a:rPr lang="ru-RU" sz="1800" dirty="0" smtClean="0"/>
              <a:t>Сапоги со шторами.</a:t>
            </a:r>
            <a:br>
              <a:rPr lang="ru-RU" sz="1800" dirty="0" smtClean="0"/>
            </a:br>
            <a:r>
              <a:rPr lang="ru-RU" sz="1800" dirty="0" smtClean="0"/>
              <a:t>Кот плывёт по океану,</a:t>
            </a:r>
            <a:br>
              <a:rPr lang="ru-RU" sz="1800" dirty="0" smtClean="0"/>
            </a:br>
            <a:r>
              <a:rPr lang="ru-RU" sz="1800" dirty="0" smtClean="0"/>
              <a:t>Кит из блюдца ест сметану.</a:t>
            </a:r>
            <a:br>
              <a:rPr lang="ru-RU" sz="1800" dirty="0" smtClean="0"/>
            </a:br>
            <a:r>
              <a:rPr lang="ru-RU" sz="1800" dirty="0" smtClean="0"/>
              <a:t>Божья коробка, полети на небо,</a:t>
            </a:r>
            <a:br>
              <a:rPr lang="ru-RU" sz="1800" dirty="0" smtClean="0"/>
            </a:br>
            <a:r>
              <a:rPr lang="ru-RU" sz="1800" dirty="0" smtClean="0"/>
              <a:t>Принеси нам хлеба</a:t>
            </a:r>
          </a:p>
          <a:p>
            <a:endParaRPr lang="ru-RU" sz="1800" dirty="0"/>
          </a:p>
        </p:txBody>
      </p:sp>
      <p:pic>
        <p:nvPicPr>
          <p:cNvPr id="5122" name="Picture 2" descr="C:\Users\123\Desktop\мой конкурс\Фото\IMG_20161010_11290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71736" y="3286124"/>
            <a:ext cx="5929354" cy="33352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492</TotalTime>
  <Words>301</Words>
  <Application>Microsoft Office PowerPoint</Application>
  <PresentationFormat>Экран (4:3)</PresentationFormat>
  <Paragraphs>36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Поток</vt:lpstr>
      <vt:lpstr>Мастер-класс для педагогов  «Использование дидактических игр для развития фонематического слуха у детей с ТНР»</vt:lpstr>
      <vt:lpstr>Слайд 2</vt:lpstr>
      <vt:lpstr>Слайд 3</vt:lpstr>
      <vt:lpstr>Слайд 4</vt:lpstr>
      <vt:lpstr>Слайд 5</vt:lpstr>
      <vt:lpstr>Дидактические игры на слуховое внимание</vt:lpstr>
      <vt:lpstr>«Ушки - слушки»</vt:lpstr>
      <vt:lpstr>«Кто стоит у светофора?»</vt:lpstr>
      <vt:lpstr>«Шутки-минутки»</vt:lpstr>
      <vt:lpstr>Дидактические игры для развития фонематического слуха</vt:lpstr>
      <vt:lpstr>«Хлопни – топни»</vt:lpstr>
      <vt:lpstr>«Сигнальщик». </vt:lpstr>
      <vt:lpstr>«Поймай звук»</vt:lpstr>
      <vt:lpstr>Дидактическое пособие «Паровозик из Ромашково»</vt:lpstr>
      <vt:lpstr>Слайд 15</vt:lpstr>
      <vt:lpstr>Игра «Веселые пассажиры»</vt:lpstr>
      <vt:lpstr>Игра «Рассади пассажиров по вагонам»</vt:lpstr>
      <vt:lpstr>Игра «Зайчики»</vt:lpstr>
      <vt:lpstr>Игра «Найди братцев»</vt:lpstr>
      <vt:lpstr>Игра «Составь рассказ по картинкам»</vt:lpstr>
      <vt:lpstr>Игра «Найди фигуру»</vt:lpstr>
      <vt:lpstr>Игра «Дружная семейка»</vt:lpstr>
      <vt:lpstr>Слайд 23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для педагогов  «Использование дидактических игр для развития фонематического слуха у детей с ТНР»</dc:title>
  <dc:creator>123</dc:creator>
  <cp:lastModifiedBy>admin743</cp:lastModifiedBy>
  <cp:revision>37</cp:revision>
  <dcterms:created xsi:type="dcterms:W3CDTF">2016-10-08T14:50:33Z</dcterms:created>
  <dcterms:modified xsi:type="dcterms:W3CDTF">2018-01-09T06:47:42Z</dcterms:modified>
</cp:coreProperties>
</file>