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4" r:id="rId10"/>
    <p:sldId id="269" r:id="rId11"/>
    <p:sldId id="264" r:id="rId12"/>
    <p:sldId id="265" r:id="rId13"/>
    <p:sldId id="266" r:id="rId14"/>
    <p:sldId id="267" r:id="rId15"/>
    <p:sldId id="268" r:id="rId16"/>
    <p:sldId id="270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3" d="100"/>
          <a:sy n="43" d="100"/>
        </p:scale>
        <p:origin x="822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872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459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716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50518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0198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2045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358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3515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0475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454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3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274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694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102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721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226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38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358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591A6C0-B3F8-43F1-B933-A9E2ECDF22E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F037D7E-54D3-41AE-83D5-1AA053BDA9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043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5186997"/>
          </a:xfrm>
        </p:spPr>
        <p:txBody>
          <a:bodyPr>
            <a:normAutofit/>
          </a:bodyPr>
          <a:lstStyle/>
          <a:p>
            <a:r>
              <a:rPr lang="ru-RU" b="1" dirty="0" smtClean="0"/>
              <a:t>Мастер-класс учителя истории и обществознания</a:t>
            </a:r>
            <a:br>
              <a:rPr lang="ru-RU" b="1" dirty="0" smtClean="0"/>
            </a:br>
            <a:r>
              <a:rPr lang="ru-RU" b="1" dirty="0" smtClean="0"/>
              <a:t>МОУ СОШ № 3</a:t>
            </a:r>
            <a:br>
              <a:rPr lang="ru-RU" b="1" dirty="0" smtClean="0"/>
            </a:br>
            <a:r>
              <a:rPr lang="ru-RU" b="1" dirty="0" smtClean="0"/>
              <a:t>города Кыштыма</a:t>
            </a:r>
            <a:br>
              <a:rPr lang="ru-RU" b="1" dirty="0" smtClean="0"/>
            </a:br>
            <a:r>
              <a:rPr lang="ru-RU" b="1" i="1" dirty="0" err="1" smtClean="0"/>
              <a:t>Головановой</a:t>
            </a:r>
            <a:r>
              <a:rPr lang="ru-RU" b="1" i="1" dirty="0" smtClean="0"/>
              <a:t> Валентины Петровны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990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Как у каждого учителя у меня свои способы определения темы урока:</a:t>
            </a:r>
          </a:p>
          <a:p>
            <a:r>
              <a:rPr lang="ru-RU" dirty="0" smtClean="0"/>
              <a:t>1) Показ иллюстраций, с помощью которых обучающиеся должны определить тему урока и вопросы на которые должны обратить внимание.</a:t>
            </a:r>
          </a:p>
          <a:p>
            <a:r>
              <a:rPr lang="ru-RU" dirty="0" smtClean="0"/>
              <a:t>2) «Белые» и «Красные». Кто это? Какое историческое событие с этим связано? Хронологические рамки этого события?</a:t>
            </a:r>
          </a:p>
          <a:p>
            <a:r>
              <a:rPr lang="ru-RU" dirty="0" smtClean="0"/>
              <a:t>3) Фрагмент документа. Прочитав который должны определить: событие, время события, причинно-следственные связи событий этого периода.</a:t>
            </a:r>
          </a:p>
          <a:p>
            <a:r>
              <a:rPr lang="ru-RU" dirty="0" smtClean="0"/>
              <a:t>4) Персоналии, относящиеся к этому периоду истории и их роль.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0718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исторической науке существуют дискуссионные проблемы, по которым высказываются различные, часто противоречивые точки зрения. Ниже приведена одна из спорных точек зрения, существующих в исторической науке.</a:t>
            </a:r>
          </a:p>
          <a:p>
            <a:r>
              <a:rPr lang="ru-RU" dirty="0" smtClean="0"/>
              <a:t>«Политика опричнины способствовала укреплению Российского государства». Используя исторические знания. Приведите два аргумента, которыми можно подтвердить данную точку зрения, и два аргумента, которыми можно опровергнуть её. При изложении аргументов обязательно используйте исторические факты.</a:t>
            </a:r>
          </a:p>
          <a:p>
            <a:r>
              <a:rPr lang="ru-RU" dirty="0" smtClean="0"/>
              <a:t>Ответ запишите в виде таблицы: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757164"/>
              </p:ext>
            </p:extLst>
          </p:nvPr>
        </p:nvGraphicFramePr>
        <p:xfrm>
          <a:off x="2032000" y="5989320"/>
          <a:ext cx="81280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490194414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294678980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r>
                        <a:rPr lang="ru-RU" dirty="0" smtClean="0"/>
                        <a:t>Аргументы в подтверждение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Аргументы в опровержение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862167"/>
                  </a:ext>
                </a:extLst>
              </a:tr>
              <a:tr h="1447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4048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2346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Вам необходимо написать историческое сочинение об одном из периодов истории России: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1950-60 гг. ХХ века</a:t>
            </a:r>
          </a:p>
          <a:p>
            <a:r>
              <a:rPr lang="ru-RU" dirty="0" smtClean="0"/>
              <a:t>В сочинении необходимо:</a:t>
            </a:r>
          </a:p>
          <a:p>
            <a:r>
              <a:rPr lang="ru-RU" dirty="0" smtClean="0"/>
              <a:t>Указать не менее двух значимых событий (явлений, процессов), относящихся к данному периоду истории;</a:t>
            </a:r>
          </a:p>
          <a:p>
            <a:r>
              <a:rPr lang="ru-RU" dirty="0" smtClean="0"/>
              <a:t>Назвать две исторические личности, деятельность которых связана с указанными событиями (явлениями, процессами), и, используя знание исторических фактов, охарактеризуйте роли названных Вами личностей в этих событиях(явлениях, процессах);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342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Указать не менее двух причинно-следственных связей, характеризующих причины возникновения событий, происходивших в данный период;</a:t>
            </a:r>
          </a:p>
          <a:p>
            <a:r>
              <a:rPr lang="ru-RU" dirty="0" smtClean="0"/>
              <a:t>Используя знания исторических фактов и мнений историков, оценить влияние событий данного периода на дальнейшую историю России.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96816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того, чтобы выполнить это задание предлагается дополнительный материал из учебника или дополнительный материал.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9339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на знание исторических понятий, соответствующих данному периоду истории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Представители одного из направлений русской общественной мысли 40-50-х гг. Х1Х в., признававшие необходимость развития России по западноевропейскому пути.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7724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Запишите термин, о котором идёт речь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России в начале ХХ в. земельный участок, выделенный из общинной земли в единоличную крестьянскую собственность (без переноса усадьбы)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73354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Установите соответствие между памятниками культуры и их краткими характеристиками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712602"/>
              </p:ext>
            </p:extLst>
          </p:nvPr>
        </p:nvGraphicFramePr>
        <p:xfrm>
          <a:off x="914400" y="2366963"/>
          <a:ext cx="10363200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1600">
                  <a:extLst>
                    <a:ext uri="{9D8B030D-6E8A-4147-A177-3AD203B41FA5}">
                      <a16:colId xmlns:a16="http://schemas.microsoft.com/office/drawing/2014/main" val="1858968185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126258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Памятники культуры</a:t>
                      </a:r>
                      <a:endParaRPr lang="ru-RU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Характеристики</a:t>
                      </a:r>
                      <a:endParaRPr lang="ru-RU" dirty="0"/>
                    </a:p>
                  </a:txBody>
                  <a:tcPr marL="90115" marR="90115"/>
                </a:tc>
                <a:extLst>
                  <a:ext uri="{0D108BD9-81ED-4DB2-BD59-A6C34878D82A}">
                    <a16:rowId xmlns:a16="http://schemas.microsoft.com/office/drawing/2014/main" val="1381259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А) Софийский собор в Новгороде</a:t>
                      </a:r>
                    </a:p>
                    <a:p>
                      <a:r>
                        <a:rPr lang="ru-RU" dirty="0" smtClean="0"/>
                        <a:t>Б) царь-пушка</a:t>
                      </a:r>
                    </a:p>
                    <a:p>
                      <a:r>
                        <a:rPr lang="ru-RU" dirty="0" smtClean="0"/>
                        <a:t>В) дом Пашкова в Москве</a:t>
                      </a:r>
                    </a:p>
                    <a:p>
                      <a:r>
                        <a:rPr lang="ru-RU" dirty="0" smtClean="0"/>
                        <a:t>Г) поэма «Василий </a:t>
                      </a:r>
                      <a:r>
                        <a:rPr lang="ru-RU" dirty="0" err="1" smtClean="0"/>
                        <a:t>Тёркин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 marL="90115" marR="90115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ru-RU" dirty="0" smtClean="0"/>
                        <a:t>Автор – К.М. Симонов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dirty="0" smtClean="0"/>
                        <a:t>Автор</a:t>
                      </a:r>
                      <a:r>
                        <a:rPr lang="ru-RU" baseline="0" dirty="0" smtClean="0"/>
                        <a:t> – К.А. Тон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baseline="0" dirty="0" smtClean="0"/>
                        <a:t>Данный памятник культуры создан А. </a:t>
                      </a:r>
                      <a:r>
                        <a:rPr lang="ru-RU" baseline="0" dirty="0" err="1" smtClean="0"/>
                        <a:t>Чоховым</a:t>
                      </a:r>
                      <a:endParaRPr lang="ru-RU" baseline="0" dirty="0" smtClean="0"/>
                    </a:p>
                    <a:p>
                      <a:pPr marL="342900" indent="-342900">
                        <a:buAutoNum type="arabicParenR"/>
                      </a:pPr>
                      <a:r>
                        <a:rPr lang="ru-RU" baseline="0" dirty="0" smtClean="0"/>
                        <a:t>Данный памятник культуры создан в ХУ111 в.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baseline="0" dirty="0" smtClean="0"/>
                        <a:t>Памятник культуры посвящен солдату Великой Отечественной войны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baseline="0" dirty="0" smtClean="0"/>
                        <a:t>Данный памятник культуры был создан при жизни Ярослава Мудрого</a:t>
                      </a:r>
                      <a:endParaRPr lang="ru-RU" dirty="0"/>
                    </a:p>
                  </a:txBody>
                  <a:tcPr marL="90115" marR="90115"/>
                </a:tc>
                <a:extLst>
                  <a:ext uri="{0D108BD9-81ED-4DB2-BD59-A6C34878D82A}">
                    <a16:rowId xmlns:a16="http://schemas.microsoft.com/office/drawing/2014/main" val="33125104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14450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картами-схемами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Укажите век, когда в состав Российского государства вошёл город, обозначенный на схеме цифрой 1. Ответ запишите словом.</a:t>
            </a:r>
          </a:p>
          <a:p>
            <a:r>
              <a:rPr lang="ru-RU" dirty="0" smtClean="0"/>
              <a:t>Напишите название города, обозначенного на схеме цифрой «4»</a:t>
            </a:r>
          </a:p>
          <a:p>
            <a:r>
              <a:rPr lang="ru-RU" dirty="0" smtClean="0"/>
              <a:t>Назовите российского царя, в правление которого в состав Российского государства вошёл город, обозначенный на схеме цифрой «3».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2550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Просмотрите видеоряд и сформулируйте тему урока и вопросы, которые необходимо рассмотреть.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Развитие культуры в послевоенные годы.</a:t>
            </a:r>
          </a:p>
          <a:p>
            <a:r>
              <a:rPr lang="ru-RU" dirty="0" smtClean="0"/>
              <a:t>Наука и культура в 50-70-е годы.</a:t>
            </a:r>
          </a:p>
          <a:p>
            <a:r>
              <a:rPr lang="ru-RU" dirty="0" smtClean="0"/>
              <a:t>«Оттепель» в </a:t>
            </a:r>
            <a:r>
              <a:rPr lang="ru-RU" smtClean="0"/>
              <a:t>культурной жизни.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091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«Ученик на уроке устает не от деятельности, а от ее однообразия» К. Д. Ушинский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300" b="1" dirty="0" smtClean="0"/>
              <a:t>Тема</a:t>
            </a:r>
            <a:r>
              <a:rPr lang="ru-RU" sz="2300" b="1" dirty="0"/>
              <a:t>:</a:t>
            </a:r>
            <a:r>
              <a:rPr lang="ru-RU" sz="2300" dirty="0"/>
              <a:t> Приемы и методы </a:t>
            </a:r>
            <a:r>
              <a:rPr lang="ru-RU" sz="2300" dirty="0" smtClean="0"/>
              <a:t>познавательной </a:t>
            </a:r>
            <a:r>
              <a:rPr lang="ru-RU" sz="2300" dirty="0"/>
              <a:t>деятельности на уроках истории</a:t>
            </a:r>
          </a:p>
          <a:p>
            <a:pPr marL="0" indent="0">
              <a:buNone/>
            </a:pPr>
            <a:r>
              <a:rPr lang="ru-RU" sz="2300" dirty="0"/>
              <a:t> </a:t>
            </a:r>
          </a:p>
          <a:p>
            <a:r>
              <a:rPr lang="ru-RU" sz="2300" b="1" dirty="0"/>
              <a:t>Цель:</a:t>
            </a:r>
            <a:r>
              <a:rPr lang="ru-RU" sz="2300" dirty="0"/>
              <a:t> представить собственную систему работы, нацеленную на формирование </a:t>
            </a:r>
            <a:r>
              <a:rPr lang="ru-RU" sz="2300" dirty="0" smtClean="0"/>
              <a:t>  </a:t>
            </a:r>
            <a:r>
              <a:rPr lang="ru-RU" sz="2300" dirty="0"/>
              <a:t>познавательной деятельности </a:t>
            </a:r>
            <a:r>
              <a:rPr lang="ru-RU" sz="2300" dirty="0" smtClean="0"/>
              <a:t> обучающихся </a:t>
            </a:r>
            <a:r>
              <a:rPr lang="ru-RU" sz="2300" dirty="0"/>
              <a:t>через разнообразные приемы и методы  на уроках истории и обществознания.</a:t>
            </a:r>
          </a:p>
          <a:p>
            <a:r>
              <a:rPr lang="ru-RU" sz="2300" b="1" dirty="0"/>
              <a:t>Задачи: </a:t>
            </a:r>
            <a:endParaRPr lang="ru-RU" sz="2300" dirty="0"/>
          </a:p>
          <a:p>
            <a:r>
              <a:rPr lang="ru-RU" sz="2300" dirty="0"/>
              <a:t>– сформировать у участников М-К представление о собственной системе работы </a:t>
            </a:r>
            <a:r>
              <a:rPr lang="ru-RU" sz="2300" dirty="0" smtClean="0"/>
              <a:t> учителя, </a:t>
            </a:r>
            <a:r>
              <a:rPr lang="ru-RU" sz="2300" dirty="0"/>
              <a:t>через активизацию приемов и методов </a:t>
            </a:r>
            <a:r>
              <a:rPr lang="ru-RU" sz="2300" dirty="0" smtClean="0"/>
              <a:t>  </a:t>
            </a:r>
            <a:r>
              <a:rPr lang="ru-RU" sz="2300" dirty="0"/>
              <a:t>познавательной деятельности.</a:t>
            </a:r>
          </a:p>
          <a:p>
            <a:r>
              <a:rPr lang="ru-RU" sz="2300" dirty="0"/>
              <a:t>– продемонстрировать результаты </a:t>
            </a:r>
            <a:r>
              <a:rPr lang="ru-RU" sz="2300" dirty="0" smtClean="0"/>
              <a:t>деятельности обучающихся в </a:t>
            </a:r>
            <a:r>
              <a:rPr lang="ru-RU" sz="2300" dirty="0"/>
              <a:t>форме активного мыслительно-познавательного поиска различных конечных продуктов деятельности.</a:t>
            </a:r>
          </a:p>
          <a:p>
            <a:r>
              <a:rPr lang="ru-RU" sz="23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3502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Методическая тема, над которой я работаю последние несколько лет – “«Приемы и методы </a:t>
            </a:r>
            <a:r>
              <a:rPr lang="ru-RU" dirty="0" smtClean="0"/>
              <a:t>  </a:t>
            </a:r>
            <a:r>
              <a:rPr lang="ru-RU" dirty="0"/>
              <a:t>познавательной </a:t>
            </a:r>
            <a:r>
              <a:rPr lang="ru-RU" dirty="0" smtClean="0"/>
              <a:t>деятельности обучающихся на </a:t>
            </a:r>
            <a:r>
              <a:rPr lang="ru-RU" dirty="0"/>
              <a:t>уроках истории и </a:t>
            </a:r>
            <a:r>
              <a:rPr lang="ru-RU" dirty="0" smtClean="0"/>
              <a:t>обществознания с низкой познавательной активностью»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Эта тема выбрана </a:t>
            </a:r>
            <a:r>
              <a:rPr lang="ru-RU" dirty="0"/>
              <a:t>не </a:t>
            </a:r>
            <a:r>
              <a:rPr lang="ru-RU" dirty="0" smtClean="0"/>
              <a:t>случайно, </a:t>
            </a:r>
            <a:r>
              <a:rPr lang="ru-RU" dirty="0"/>
              <a:t>ВЕДЬ   приемы и методы ЭТО - формирование активности </a:t>
            </a:r>
            <a:r>
              <a:rPr lang="ru-RU" dirty="0" smtClean="0"/>
              <a:t>         обучающихся </a:t>
            </a:r>
            <a:r>
              <a:rPr lang="ru-RU" dirty="0"/>
              <a:t>,  направленные  не только </a:t>
            </a:r>
            <a:r>
              <a:rPr lang="ru-RU" dirty="0" smtClean="0"/>
              <a:t>  </a:t>
            </a:r>
            <a:r>
              <a:rPr lang="ru-RU" dirty="0"/>
              <a:t>к самой познавательной </a:t>
            </a:r>
            <a:r>
              <a:rPr lang="ru-RU" dirty="0" smtClean="0"/>
              <a:t>деятельности, а    способствующие саморазвитию личности обучающегося.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828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Цель </a:t>
            </a:r>
            <a:r>
              <a:rPr lang="ru-RU" b="1" dirty="0" smtClean="0"/>
              <a:t>  </a:t>
            </a:r>
            <a:r>
              <a:rPr lang="ru-RU" b="1" dirty="0"/>
              <a:t>познавательной деятельности</a:t>
            </a:r>
            <a:endParaRPr lang="ru-RU" dirty="0"/>
          </a:p>
          <a:p>
            <a:r>
              <a:rPr lang="ru-RU" dirty="0"/>
              <a:t>обучить не отдельным мыслительным операциям в  стихийно складывающемся порядке, а системе умственных действий для решения не стереотипных задач. </a:t>
            </a:r>
          </a:p>
          <a:p>
            <a:pPr lvl="0"/>
            <a:r>
              <a:rPr lang="ru-RU" dirty="0"/>
              <a:t>углубить знания при помощи ранее усвоенных знаний или новое применение прежних знаний. </a:t>
            </a:r>
          </a:p>
          <a:p>
            <a:pPr lvl="0"/>
            <a:r>
              <a:rPr lang="ru-RU" dirty="0"/>
              <a:t>научить анализировать, сравнивать, синтезируя и  обобщая, конкретизируя фактический материал, самому получать из него новую информацию.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9476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Историческое </a:t>
            </a:r>
            <a:r>
              <a:rPr lang="ru-RU" dirty="0"/>
              <a:t>образование, как и образование в целом  в настоящее время переживает сложный период – период модернизации, главная задача которого повышение доступности и качества образования.  Но вместе с этим получается противоречие с одной стороны  объем информации на уроках  истории увеличивается ,  а количество учебного времени  на изучение истории сокращается. Кроме этого современные психологи отмечают интенсивное  стремление  детей  к «взрослости»,   главной проблемой становится общение со сверстниками,  самоутверждение,  а интерес к учебе ослабевает. Поэтому активизация познавательной деятельности </a:t>
            </a:r>
            <a:r>
              <a:rPr lang="ru-RU" dirty="0" smtClean="0"/>
              <a:t> обучающихся относится </a:t>
            </a:r>
            <a:r>
              <a:rPr lang="ru-RU" dirty="0"/>
              <a:t>к числу наиболее актуальных проблем современной педагогической науки.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1115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опыта работы: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Одной из главных  своих задач   я вижу в организации учебной деятельности таким образом, чтобы  сформировать  у </a:t>
            </a:r>
            <a:r>
              <a:rPr lang="ru-RU" dirty="0" smtClean="0"/>
              <a:t> обучающихся  </a:t>
            </a:r>
            <a:r>
              <a:rPr lang="ru-RU" dirty="0"/>
              <a:t>потребность  овладения новыми  знаниями. Работать над активизацией  в первую очередь  - это, значит:</a:t>
            </a:r>
          </a:p>
          <a:p>
            <a:r>
              <a:rPr lang="ru-RU" dirty="0"/>
              <a:t>- формировать положительное отношение </a:t>
            </a:r>
            <a:r>
              <a:rPr lang="ru-RU" dirty="0" smtClean="0"/>
              <a:t> обучающихся к </a:t>
            </a:r>
            <a:r>
              <a:rPr lang="ru-RU" dirty="0"/>
              <a:t>учебной деятельности,</a:t>
            </a:r>
          </a:p>
          <a:p>
            <a:r>
              <a:rPr lang="ru-RU" dirty="0"/>
              <a:t>- развивать их стремление к глубокому познанию изучаемых предметов. </a:t>
            </a:r>
          </a:p>
          <a:p>
            <a:r>
              <a:rPr lang="ru-RU" dirty="0"/>
              <a:t> Применяя приемы и методы самостоятельной познавательной деятельности использую в первую </a:t>
            </a:r>
            <a:r>
              <a:rPr lang="ru-RU" dirty="0" smtClean="0"/>
              <a:t>очередь:</a:t>
            </a:r>
            <a:endParaRPr lang="ru-RU" dirty="0"/>
          </a:p>
          <a:p>
            <a:r>
              <a:rPr lang="ru-RU" dirty="0"/>
              <a:t>-  возрастные  особенности </a:t>
            </a:r>
            <a:r>
              <a:rPr lang="ru-RU" dirty="0" smtClean="0"/>
              <a:t> обучающихся;</a:t>
            </a:r>
            <a:endParaRPr lang="ru-RU" dirty="0"/>
          </a:p>
          <a:p>
            <a:r>
              <a:rPr lang="ru-RU" dirty="0"/>
              <a:t>- Выбираю такие  действия,  которые  соответствуют   возможностям </a:t>
            </a:r>
            <a:r>
              <a:rPr lang="ru-RU" dirty="0" smtClean="0"/>
              <a:t>обучающихся;</a:t>
            </a:r>
            <a:endParaRPr lang="ru-RU" dirty="0"/>
          </a:p>
          <a:p>
            <a:r>
              <a:rPr lang="ru-RU" dirty="0"/>
              <a:t>-  использую нестандартные формы проведения </a:t>
            </a:r>
            <a:r>
              <a:rPr lang="ru-RU" dirty="0" smtClean="0"/>
              <a:t>уроков;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0688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- Создаю  атмосферу  взаимопонимания и сотрудничества;</a:t>
            </a:r>
          </a:p>
          <a:p>
            <a:r>
              <a:rPr lang="ru-RU" dirty="0" smtClean="0"/>
              <a:t>- Использую  групповые и коллективные формы организации учебной деятельности;</a:t>
            </a:r>
          </a:p>
          <a:p>
            <a:r>
              <a:rPr lang="ru-RU" dirty="0" smtClean="0"/>
              <a:t>  игровые технологии;</a:t>
            </a:r>
          </a:p>
          <a:p>
            <a:r>
              <a:rPr lang="ru-RU" dirty="0" smtClean="0"/>
              <a:t>- стараюсь создать обстановку психологического комфорта на уроке, веру в свои силы у каждого не зависимо от его способностей. </a:t>
            </a:r>
          </a:p>
          <a:p>
            <a:r>
              <a:rPr lang="ru-RU" dirty="0" smtClean="0"/>
              <a:t>Для организации познавательной самостоятельности     использую  элементы проблемного обучения. Принцип </a:t>
            </a:r>
            <a:r>
              <a:rPr lang="ru-RU" dirty="0" err="1" smtClean="0"/>
              <a:t>проблемности</a:t>
            </a:r>
            <a:r>
              <a:rPr lang="ru-RU" dirty="0" smtClean="0"/>
              <a:t> - необходимое условие для зарождения исторического  мышления. Проблемное обучение оказывает позитивное влияние на усвоение всех четырех компонентов содержания образования (знания, умения и навыки, опыт творческой деятельности, ценностные ориентации) на каждом занятии. Элементы проблемного обучения мотивируют учащихся на самостоятельный поиск информации и активизацию  мышления.  </a:t>
            </a:r>
          </a:p>
          <a:p>
            <a:r>
              <a:rPr lang="ru-RU" dirty="0" smtClean="0"/>
              <a:t>В своей работе использую разнообразные методы, способы активизации познавательной деятельности и разные педагогические технологии. Сегодня на мастер-классе я представлю некоторые свои приёмы.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8655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Заголовок—окошко для взгляда вперёд,</a:t>
            </a:r>
            <a:endParaRPr lang="ru-RU" dirty="0"/>
          </a:p>
          <a:p>
            <a:r>
              <a:rPr lang="ru-RU" b="1" i="1" dirty="0"/>
              <a:t>Посмотри и подумай, что тебя ждёт.</a:t>
            </a:r>
            <a:endParaRPr lang="ru-RU" dirty="0"/>
          </a:p>
          <a:p>
            <a:r>
              <a:rPr lang="ru-RU" b="1" i="1" dirty="0"/>
              <a:t>Заголовок—это не просто слова:</a:t>
            </a:r>
            <a:endParaRPr lang="ru-RU" dirty="0"/>
          </a:p>
          <a:p>
            <a:r>
              <a:rPr lang="ru-RU" b="1" i="1" dirty="0"/>
              <a:t>Эти слова—всему голова</a:t>
            </a:r>
            <a:r>
              <a:rPr lang="ru-RU" i="1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106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Показ видео-ряда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 показа : Определить тему урока и главные вопросы, которые необходимо рассмотреть.</a:t>
            </a:r>
          </a:p>
          <a:p>
            <a:r>
              <a:rPr lang="ru-RU" dirty="0" smtClean="0"/>
              <a:t>Работа в группах.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7899903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134</TotalTime>
  <Words>1030</Words>
  <Application>Microsoft Office PowerPoint</Application>
  <PresentationFormat>Широкоэкранный</PresentationFormat>
  <Paragraphs>85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Tw Cen MT</vt:lpstr>
      <vt:lpstr>Капля</vt:lpstr>
      <vt:lpstr>Мастер-класс учителя истории и обществознания МОУ СОШ № 3 города Кыштыма Головановой Валентины Петровны</vt:lpstr>
      <vt:lpstr>«Ученик на уроке устает не от деятельности, а от ее однообразия» К. Д. Ушинский</vt:lpstr>
      <vt:lpstr>Презентация PowerPoint</vt:lpstr>
      <vt:lpstr>Презентация PowerPoint</vt:lpstr>
      <vt:lpstr>Актуальность</vt:lpstr>
      <vt:lpstr>Описание опыта работы:</vt:lpstr>
      <vt:lpstr>Презентация PowerPoint</vt:lpstr>
      <vt:lpstr>Презентация PowerPoint</vt:lpstr>
      <vt:lpstr>Показ видео-ряда</vt:lpstr>
      <vt:lpstr>Презентация PowerPoint</vt:lpstr>
      <vt:lpstr>Презентация PowerPoint</vt:lpstr>
      <vt:lpstr>Вам необходимо написать историческое сочинение об одном из периодов истории России:</vt:lpstr>
      <vt:lpstr>Презентация PowerPoint</vt:lpstr>
      <vt:lpstr>Презентация PowerPoint</vt:lpstr>
      <vt:lpstr>Задание на знание исторических понятий, соответствующих данному периоду истории</vt:lpstr>
      <vt:lpstr>Запишите термин, о котором идёт речь</vt:lpstr>
      <vt:lpstr>Установите соответствие между памятниками культуры и их краткими характеристиками</vt:lpstr>
      <vt:lpstr>Работа с картами-схемами</vt:lpstr>
      <vt:lpstr>Просмотрите видеоряд и сформулируйте тему урока и вопросы, которые необходимо рассмотреть.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учителя истории и обществознания МОУ СОШ № 3 города Кыштыма Головановой Валентины Петровны</dc:title>
  <dc:creator>Валентина Голованова</dc:creator>
  <cp:lastModifiedBy>Валентина Голованова</cp:lastModifiedBy>
  <cp:revision>17</cp:revision>
  <dcterms:created xsi:type="dcterms:W3CDTF">2017-10-23T12:57:36Z</dcterms:created>
  <dcterms:modified xsi:type="dcterms:W3CDTF">2018-01-09T13:17:02Z</dcterms:modified>
</cp:coreProperties>
</file>