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58" r:id="rId4"/>
    <p:sldId id="260" r:id="rId5"/>
    <p:sldId id="261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00" autoAdjust="0"/>
    <p:restoredTop sz="94660"/>
  </p:normalViewPr>
  <p:slideViewPr>
    <p:cSldViewPr>
      <p:cViewPr varScale="1">
        <p:scale>
          <a:sx n="84" d="100"/>
          <a:sy n="84" d="100"/>
        </p:scale>
        <p:origin x="-114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A0A0F-220E-4EF1-975E-58E9D1740493}" type="datetimeFigureOut">
              <a:rPr lang="ru-RU" smtClean="0"/>
              <a:t>03.12.2017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791DF-4184-4A5D-84EE-5E6BD1BB61DC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A0A0F-220E-4EF1-975E-58E9D1740493}" type="datetimeFigureOut">
              <a:rPr lang="ru-RU" smtClean="0"/>
              <a:t>03.12.2017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791DF-4184-4A5D-84EE-5E6BD1BB61D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A0A0F-220E-4EF1-975E-58E9D1740493}" type="datetimeFigureOut">
              <a:rPr lang="ru-RU" smtClean="0"/>
              <a:t>03.12.2017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791DF-4184-4A5D-84EE-5E6BD1BB61D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A0A0F-220E-4EF1-975E-58E9D1740493}" type="datetimeFigureOut">
              <a:rPr lang="ru-RU" smtClean="0"/>
              <a:t>03.12.2017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791DF-4184-4A5D-84EE-5E6BD1BB61D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A0A0F-220E-4EF1-975E-58E9D1740493}" type="datetimeFigureOut">
              <a:rPr lang="ru-RU" smtClean="0"/>
              <a:t>03.12.2017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558791DF-4184-4A5D-84EE-5E6BD1BB61DC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A0A0F-220E-4EF1-975E-58E9D1740493}" type="datetimeFigureOut">
              <a:rPr lang="ru-RU" smtClean="0"/>
              <a:t>03.12.2017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791DF-4184-4A5D-84EE-5E6BD1BB61D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A0A0F-220E-4EF1-975E-58E9D1740493}" type="datetimeFigureOut">
              <a:rPr lang="ru-RU" smtClean="0"/>
              <a:t>03.12.2017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791DF-4184-4A5D-84EE-5E6BD1BB61D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A0A0F-220E-4EF1-975E-58E9D1740493}" type="datetimeFigureOut">
              <a:rPr lang="ru-RU" smtClean="0"/>
              <a:t>03.12.2017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791DF-4184-4A5D-84EE-5E6BD1BB61D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A0A0F-220E-4EF1-975E-58E9D1740493}" type="datetimeFigureOut">
              <a:rPr lang="ru-RU" smtClean="0"/>
              <a:t>03.12.2017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791DF-4184-4A5D-84EE-5E6BD1BB61D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A0A0F-220E-4EF1-975E-58E9D1740493}" type="datetimeFigureOut">
              <a:rPr lang="ru-RU" smtClean="0"/>
              <a:t>03.12.2017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791DF-4184-4A5D-84EE-5E6BD1BB61D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A0A0F-220E-4EF1-975E-58E9D1740493}" type="datetimeFigureOut">
              <a:rPr lang="ru-RU" smtClean="0"/>
              <a:t>03.12.2017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791DF-4184-4A5D-84EE-5E6BD1BB61D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07A0A0F-220E-4EF1-975E-58E9D1740493}" type="datetimeFigureOut">
              <a:rPr lang="ru-RU" smtClean="0"/>
              <a:t>03.12.2017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58791DF-4184-4A5D-84EE-5E6BD1BB61DC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Переселение Богомолов в среднюю полосу России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Содержание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1. Вступление</a:t>
            </a:r>
          </a:p>
          <a:p>
            <a:r>
              <a:rPr lang="ru-RU" dirty="0" smtClean="0"/>
              <a:t>1.1. </a:t>
            </a:r>
            <a:r>
              <a:rPr lang="ru-RU" dirty="0" smtClean="0"/>
              <a:t>Кто такой богомол</a:t>
            </a:r>
            <a:endParaRPr lang="ru-RU" dirty="0" smtClean="0"/>
          </a:p>
          <a:p>
            <a:r>
              <a:rPr lang="ru-RU" dirty="0" smtClean="0"/>
              <a:t>1.2. Образ жизни богомола</a:t>
            </a:r>
          </a:p>
          <a:p>
            <a:r>
              <a:rPr lang="ru-RU" dirty="0" smtClean="0"/>
              <a:t>1.3. Ареал обитания богомола</a:t>
            </a:r>
          </a:p>
          <a:p>
            <a:r>
              <a:rPr lang="ru-RU" dirty="0" smtClean="0"/>
              <a:t>2. Основная часть</a:t>
            </a:r>
          </a:p>
          <a:p>
            <a:r>
              <a:rPr lang="ru-RU" dirty="0" smtClean="0"/>
              <a:t>2.1. Какие виды богомолов живут в России</a:t>
            </a:r>
          </a:p>
          <a:p>
            <a:r>
              <a:rPr lang="ru-RU" dirty="0" smtClean="0"/>
              <a:t>2.2. Появление богомола в средней полосе России</a:t>
            </a:r>
          </a:p>
          <a:p>
            <a:r>
              <a:rPr lang="ru-RU" dirty="0" smtClean="0"/>
              <a:t>2.3. Причины расширения ареала обитания богомола</a:t>
            </a:r>
          </a:p>
          <a:p>
            <a:r>
              <a:rPr lang="ru-RU" dirty="0" smtClean="0"/>
              <a:t>2.3.1. Изменение климата</a:t>
            </a:r>
          </a:p>
          <a:p>
            <a:r>
              <a:rPr lang="ru-RU" dirty="0" smtClean="0"/>
              <a:t>2.3.2. Вытеснение другими видами</a:t>
            </a:r>
          </a:p>
          <a:p>
            <a:r>
              <a:rPr lang="ru-RU" dirty="0" smtClean="0"/>
              <a:t>2.3.3. Человеческий фактор и т.д.</a:t>
            </a:r>
          </a:p>
          <a:p>
            <a:r>
              <a:rPr lang="ru-RU" dirty="0" smtClean="0"/>
              <a:t>3. Вывод</a:t>
            </a:r>
          </a:p>
          <a:p>
            <a:r>
              <a:rPr lang="ru-RU" dirty="0" smtClean="0"/>
              <a:t>4</a:t>
            </a:r>
            <a:r>
              <a:rPr lang="ru-RU" dirty="0" smtClean="0"/>
              <a:t>. Список литературы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1. Вступление</a:t>
            </a:r>
            <a:br>
              <a:rPr lang="ru-RU" dirty="0" smtClean="0"/>
            </a:br>
            <a:r>
              <a:rPr lang="ru-RU" dirty="0" smtClean="0"/>
              <a:t>1.1. Кто такой богомол 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>
            <a:normAutofit fontScale="32500" lnSpcReduction="20000"/>
          </a:bodyPr>
          <a:lstStyle/>
          <a:p>
            <a:pPr>
              <a:buNone/>
            </a:pPr>
            <a:r>
              <a:rPr lang="ru-RU" sz="5800" dirty="0" smtClean="0"/>
              <a:t>       Богомол </a:t>
            </a:r>
            <a:r>
              <a:rPr lang="ru-RU" sz="5800" dirty="0" smtClean="0"/>
              <a:t>– животное, относящееся к отряду насекомых. На данный момент известно около 3000 видов богомолов, большая часть которых составляет семейство настоящих богомолов (</a:t>
            </a:r>
            <a:r>
              <a:rPr lang="en-US" sz="5800" dirty="0" smtClean="0"/>
              <a:t>Mantidae</a:t>
            </a:r>
            <a:r>
              <a:rPr lang="ru-RU" sz="5800" dirty="0" smtClean="0"/>
              <a:t>). В основном  это насекомые с удлинённым телом, длиной до 11 см. Голова у них треугольная, с большими глазами, очень подвижная. Ротовые органы направлены вниз. </a:t>
            </a:r>
            <a:r>
              <a:rPr lang="ru-RU" sz="5800" dirty="0" smtClean="0"/>
              <a:t>Общая </a:t>
            </a:r>
            <a:r>
              <a:rPr lang="ru-RU" sz="5800" dirty="0" smtClean="0"/>
              <a:t>черта всех богомолов — специализированные передние ноги, предназначенные для хватания и удерживания добычи. В покое они находятся в сложенном состоянии, при этом голень вкладывается в желобок на бедре, подобно перочинному ножу. Бедро и голень имеют ряды острых шипов. У части видов передние ноги используются и для передвижения. </a:t>
            </a:r>
            <a:r>
              <a:rPr lang="ru-RU" sz="5800" dirty="0" smtClean="0"/>
              <a:t>Крылья, </a:t>
            </a:r>
            <a:r>
              <a:rPr lang="ru-RU" sz="5800" dirty="0" smtClean="0"/>
              <a:t>передние и задние, очень хорошо развиты и благодаря им богомолы могут совершать значительные перелёты</a:t>
            </a:r>
            <a:r>
              <a:rPr lang="ru-RU" sz="5800" dirty="0" smtClean="0"/>
              <a:t>. </a:t>
            </a:r>
            <a:endParaRPr lang="ru-RU" sz="5800" dirty="0" smtClean="0"/>
          </a:p>
          <a:p>
            <a:endParaRPr lang="ru-RU" dirty="0"/>
          </a:p>
        </p:txBody>
      </p:sp>
      <p:pic>
        <p:nvPicPr>
          <p:cNvPr id="2050" name="Picture 2" descr="http://insects.ucoz.ru/Statbi/2012/DguKxJnAK4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412776"/>
            <a:ext cx="3600400" cy="2700300"/>
          </a:xfrm>
          <a:prstGeom prst="rect">
            <a:avLst/>
          </a:prstGeom>
          <a:noFill/>
        </p:spPr>
      </p:pic>
      <p:sp>
        <p:nvSpPr>
          <p:cNvPr id="2054" name="AutoShape 6" descr="https://telegraf.com.ua/files/2017/07/1499694338_peygamber-devesi3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6" name="AutoShape 8" descr="https://static.fjcdn.com/pictures/Mantis_37d819_557139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8" name="Picture 10" descr="http://ic.pics.livejournal.com/marv/29043303/4206223/4206223_origina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4077073"/>
            <a:ext cx="3600399" cy="242576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1.2. Образ жизни богомола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/>
              <a:t>       Богомолы </a:t>
            </a:r>
            <a:r>
              <a:rPr lang="ru-RU" dirty="0" smtClean="0"/>
              <a:t>ведут хищный образ жизни, питаются обычно другими насекомыми и </a:t>
            </a:r>
            <a:r>
              <a:rPr lang="ru-RU" dirty="0" smtClean="0"/>
              <a:t>членистоногими. </a:t>
            </a:r>
            <a:r>
              <a:rPr lang="ru-RU" dirty="0" smtClean="0"/>
              <a:t>Крупные виды также охотятся на маленьких ящериц, змей, лягушек, птиц и даже </a:t>
            </a:r>
            <a:r>
              <a:rPr lang="ru-RU" dirty="0" smtClean="0"/>
              <a:t>грызунов.</a:t>
            </a:r>
            <a:r>
              <a:rPr lang="ru-RU" dirty="0" smtClean="0"/>
              <a:t> </a:t>
            </a:r>
            <a:r>
              <a:rPr lang="ru-RU" dirty="0" smtClean="0"/>
              <a:t>Самки </a:t>
            </a:r>
            <a:r>
              <a:rPr lang="ru-RU" dirty="0" smtClean="0"/>
              <a:t>некоторых видов могут поедать самцов при </a:t>
            </a:r>
            <a:r>
              <a:rPr lang="ru-RU" dirty="0" smtClean="0"/>
              <a:t>спаривании</a:t>
            </a:r>
            <a:r>
              <a:rPr lang="ru-RU" baseline="30000" dirty="0" smtClean="0"/>
              <a:t>.</a:t>
            </a:r>
            <a:r>
              <a:rPr lang="ru-RU" dirty="0" smtClean="0"/>
              <a:t> </a:t>
            </a:r>
            <a:r>
              <a:rPr lang="ru-RU" dirty="0" smtClean="0"/>
              <a:t>Самка начинает есть самца с головы (как, впрочем, и любую добычу), и если спаривание началось, движения самца могут стать даже более энергичными, увеличивая тем самым количество вводимой спермы</a:t>
            </a:r>
            <a:r>
              <a:rPr lang="ru-RU" dirty="0" smtClean="0"/>
              <a:t>.</a:t>
            </a:r>
            <a:r>
              <a:rPr lang="ru-RU" dirty="0" smtClean="0"/>
              <a:t> После спаривания самка откладывает от 10 до 400 яиц, которые, подобно таракановым, упаковывает в оотеки. Оотеки развешиваются на траву или на ветви деревьев и кустарников. В регионах с достаточно холодными зимами именно оотеки являются зимующей стадией</a:t>
            </a:r>
            <a:r>
              <a:rPr lang="ru-RU" dirty="0" smtClean="0"/>
              <a:t>. Богомол </a:t>
            </a:r>
            <a:r>
              <a:rPr lang="ru-RU" dirty="0" smtClean="0"/>
              <a:t>в первой личиночной стадии имеет червеобразную форму, а, покинув оотеку, линяет и приобретает характерный облик </a:t>
            </a:r>
            <a:r>
              <a:rPr lang="ru-RU" dirty="0" smtClean="0"/>
              <a:t>богомола. </a:t>
            </a:r>
            <a:r>
              <a:rPr lang="ru-RU" dirty="0" smtClean="0"/>
              <a:t>Богомолы отличаются каннибализмом, и могут при случае поедать собственное </a:t>
            </a:r>
            <a:r>
              <a:rPr lang="ru-RU" dirty="0" smtClean="0"/>
              <a:t>потомство. </a:t>
            </a:r>
            <a:endParaRPr lang="ru-RU" dirty="0"/>
          </a:p>
        </p:txBody>
      </p:sp>
      <p:pic>
        <p:nvPicPr>
          <p:cNvPr id="16386" name="Picture 2" descr="http://tomatoz.ru/uploads/posts/2010-11/1289881826_javapair4_resiz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412776"/>
            <a:ext cx="3528392" cy="2646295"/>
          </a:xfrm>
          <a:prstGeom prst="rect">
            <a:avLst/>
          </a:prstGeom>
          <a:noFill/>
        </p:spPr>
      </p:pic>
      <p:pic>
        <p:nvPicPr>
          <p:cNvPr id="16388" name="Picture 4" descr="http://wildwildworld.net.ua/sites/default/files/orhid-bogomol%20%286%2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3933056"/>
            <a:ext cx="3528392" cy="27363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1.3. Ареал обитания богомолов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 Богомолы обитают практически везде: центральная и южная Европа, Азия, северная и южная Америка, Африка, Австралия. Но с недавних пор богомолы появились северней, в Московской, Брянской, Калужской, Рязанской и Нижегородской областях.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mtClean="0"/>
              <a:t>2. Основная часть</a:t>
            </a:r>
            <a:br>
              <a:rPr lang="ru-RU" smtClean="0"/>
            </a:br>
            <a:r>
              <a:rPr lang="ru-RU" smtClean="0"/>
              <a:t>2.1. Какие виды богомолов живут в России</a:t>
            </a:r>
            <a:endParaRPr lang="ru-RU" dirty="0"/>
          </a:p>
        </p:txBody>
      </p:sp>
      <p:sp>
        <p:nvSpPr>
          <p:cNvPr id="21" name="Текст 20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7416" name="Picture 8" descr="Богомол древесный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5976" y="1484784"/>
            <a:ext cx="3528392" cy="2664296"/>
          </a:xfrm>
          <a:prstGeom prst="rect">
            <a:avLst/>
          </a:prstGeom>
          <a:noFill/>
        </p:spPr>
      </p:pic>
      <p:sp>
        <p:nvSpPr>
          <p:cNvPr id="22" name="Содержимое 2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В России обитает 3 вида богомолов: обыкновенный, древесный и пятнистый.</a:t>
            </a:r>
            <a:endParaRPr lang="ru-RU" dirty="0"/>
          </a:p>
        </p:txBody>
      </p:sp>
      <p:pic>
        <p:nvPicPr>
          <p:cNvPr id="17420" name="Picture 12" descr="https://ru2.anyfad.com/items/t1@32dd58a7-62cd-4d00-813b-1716e6e7c695/Bogomol-obyknovennyy-ili-bogomol-religioznyy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1484784"/>
            <a:ext cx="3981131" cy="2664296"/>
          </a:xfrm>
          <a:prstGeom prst="rect">
            <a:avLst/>
          </a:prstGeom>
          <a:noFill/>
        </p:spPr>
      </p:pic>
      <p:pic>
        <p:nvPicPr>
          <p:cNvPr id="17422" name="Picture 14" descr="http://s4.fotokto.ru/photo/full/439/439923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91680" y="4005064"/>
            <a:ext cx="4536504" cy="27068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2.2. Появление богомола в средней полосе России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 </a:t>
            </a:r>
            <a:r>
              <a:rPr lang="ru-RU" sz="1800" dirty="0" smtClean="0"/>
              <a:t>С 2012 года в Москве начали замечать первых богомолов. Первое насекомое было найдено 7 августа в 13:00 на Беловежской ул., 29 на 17-ом этаже. Далее люди всё чаще находили богомолов в домах и  на асфальте на улице. А я этим летом в Калужской области, д. Бардино, примерно в 11.30 утра нашёл богомола у себя на кухне.</a:t>
            </a:r>
            <a:endParaRPr lang="ru-RU" sz="1800" dirty="0"/>
          </a:p>
        </p:txBody>
      </p:sp>
      <p:pic>
        <p:nvPicPr>
          <p:cNvPr id="19460" name="Picture 4" descr="http://ecoelets.ru/wp-content/uploads/2012/08/ee-bogomol-v-moskve-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3" y="1484784"/>
            <a:ext cx="3312368" cy="2484276"/>
          </a:xfrm>
          <a:prstGeom prst="rect">
            <a:avLst/>
          </a:prstGeom>
          <a:noFill/>
        </p:spPr>
      </p:pic>
      <p:pic>
        <p:nvPicPr>
          <p:cNvPr id="19462" name="Picture 6" descr="http://ecoelets.ru/wp-content/uploads/2012/08/ee-bogomol-v-moskve-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3" y="3861048"/>
            <a:ext cx="3312368" cy="2484276"/>
          </a:xfrm>
          <a:prstGeom prst="rect">
            <a:avLst/>
          </a:prstGeom>
          <a:noFill/>
        </p:spPr>
      </p:pic>
      <p:sp>
        <p:nvSpPr>
          <p:cNvPr id="19464" name="AutoShape 8" descr="https://apf.mail.ru/cgi-bin/readmsg?id=15122872370000000826;0;2&amp;af_preview=1&amp;exif=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466" name="AutoShape 10" descr="https://apf.mail.ru/cgi-bin/readmsg?id=15122872370000000826;0;2&amp;af_preview=1&amp;exif=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468" name="AutoShape 12" descr="https://apf.mail.ru/cgi-bin/readmsg?id=15122872370000000826;0;2&amp;af_preview=1&amp;exif=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470" name="AutoShape 14" descr="https://apf.mail.ru/cgi-bin/readmsg?id=15122872370000000826;0;1&amp;af_preview=1&amp;exif=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9471" name="Picture 15" descr="C:\Users\Николай\Downloads\image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63888" y="2636912"/>
            <a:ext cx="3168352" cy="2376264"/>
          </a:xfrm>
          <a:prstGeom prst="rect">
            <a:avLst/>
          </a:prstGeom>
          <a:noFill/>
        </p:spPr>
      </p:pic>
      <p:pic>
        <p:nvPicPr>
          <p:cNvPr id="19472" name="Picture 16" descr="C:\Users\Николай\Downloads\image (2).jpe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652120" y="4149080"/>
            <a:ext cx="3312368" cy="24842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2.3. Причины расширения ареала обитания богомола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pPr marL="651510" indent="-514350">
              <a:buNone/>
            </a:pPr>
            <a:r>
              <a:rPr lang="ru-RU" dirty="0" smtClean="0"/>
              <a:t>       Изменение климата</a:t>
            </a:r>
          </a:p>
          <a:p>
            <a:pPr marL="651510" indent="-514350">
              <a:buNone/>
            </a:pPr>
            <a:r>
              <a:rPr lang="ru-RU" dirty="0" smtClean="0"/>
              <a:t>       Из-за глобального потепления в 2010 году, богомолы переселяются северней, в сторону Москвы. Они приспособились к условиям и остались на новом месте.</a:t>
            </a:r>
          </a:p>
          <a:p>
            <a:pPr marL="651510" indent="-514350">
              <a:buNone/>
            </a:pPr>
            <a:r>
              <a:rPr lang="ru-RU" dirty="0" smtClean="0"/>
              <a:t>       Вытеснение другими видами</a:t>
            </a:r>
          </a:p>
          <a:p>
            <a:pPr marL="651510" indent="-514350">
              <a:buNone/>
            </a:pPr>
            <a:r>
              <a:rPr lang="ru-RU" dirty="0" smtClean="0"/>
              <a:t> </a:t>
            </a:r>
            <a:r>
              <a:rPr lang="ru-RU" dirty="0" smtClean="0"/>
              <a:t>      Из-за того же потепления богомолы экзотических видов начали вытеснять обычные виды (обыкновенный богомол) северней от их ареала обитания.</a:t>
            </a:r>
          </a:p>
          <a:p>
            <a:pPr marL="651510" indent="-514350">
              <a:buNone/>
            </a:pPr>
            <a:r>
              <a:rPr lang="ru-RU" dirty="0" smtClean="0"/>
              <a:t>       Человеческий фактор</a:t>
            </a:r>
          </a:p>
          <a:p>
            <a:pPr marL="651510" indent="-514350">
              <a:buNone/>
            </a:pPr>
            <a:r>
              <a:rPr lang="ru-RU" dirty="0" smtClean="0"/>
              <a:t> </a:t>
            </a:r>
            <a:r>
              <a:rPr lang="ru-RU" dirty="0" smtClean="0"/>
              <a:t>      При перевозке товаров из южных стран, богомолы (вместе с товаром) переезжали северней и  размножались. </a:t>
            </a:r>
          </a:p>
          <a:p>
            <a:pPr marL="651510" indent="-514350">
              <a:buNone/>
            </a:pPr>
            <a:r>
              <a:rPr lang="ru-RU" dirty="0" smtClean="0"/>
              <a:t>      Таким образом количество богомолов в средней полосе России увеличилось многократно.</a:t>
            </a:r>
          </a:p>
        </p:txBody>
      </p:sp>
      <p:pic>
        <p:nvPicPr>
          <p:cNvPr id="20482" name="Picture 2" descr="http://i.ytimg.com/vi/5dSCKWNxDFY/mqdefaul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556792"/>
            <a:ext cx="3584398" cy="2160240"/>
          </a:xfrm>
          <a:prstGeom prst="rect">
            <a:avLst/>
          </a:prstGeom>
          <a:noFill/>
        </p:spPr>
      </p:pic>
      <p:pic>
        <p:nvPicPr>
          <p:cNvPr id="20484" name="Picture 4" descr="https://econet.ru/media/1077/kindeditor/image/201406/2014062905582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1" y="3717032"/>
            <a:ext cx="3592929" cy="26642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167</TotalTime>
  <Words>395</Words>
  <Application>Microsoft Office PowerPoint</Application>
  <PresentationFormat>Экран (4:3)</PresentationFormat>
  <Paragraphs>33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Апекс</vt:lpstr>
      <vt:lpstr>Переселение Богомолов в среднюю полосу России</vt:lpstr>
      <vt:lpstr>Содержание</vt:lpstr>
      <vt:lpstr>1. Вступление 1.1. Кто такой богомол </vt:lpstr>
      <vt:lpstr>1.2. Образ жизни богомола</vt:lpstr>
      <vt:lpstr>1.3. Ареал обитания богомолов</vt:lpstr>
      <vt:lpstr>2. Основная часть 2.1. Какие виды богомолов живут в России</vt:lpstr>
      <vt:lpstr>2.2. Появление богомола в средней полосе России</vt:lpstr>
      <vt:lpstr>2.3. Причины расширения ареала обитания богомола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Переселение Богомолов в среднюю полосу России</dc:title>
  <dc:creator>Николай</dc:creator>
  <cp:lastModifiedBy>Николай</cp:lastModifiedBy>
  <cp:revision>15</cp:revision>
  <dcterms:created xsi:type="dcterms:W3CDTF">2017-12-03T06:42:38Z</dcterms:created>
  <dcterms:modified xsi:type="dcterms:W3CDTF">2017-12-03T09:29:59Z</dcterms:modified>
</cp:coreProperties>
</file>