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96" r:id="rId2"/>
    <p:sldId id="287" r:id="rId3"/>
    <p:sldId id="262" r:id="rId4"/>
    <p:sldId id="288" r:id="rId5"/>
    <p:sldId id="289" r:id="rId6"/>
    <p:sldId id="290" r:id="rId7"/>
    <p:sldId id="292" r:id="rId8"/>
    <p:sldId id="291" r:id="rId9"/>
    <p:sldId id="293" r:id="rId10"/>
    <p:sldId id="295" r:id="rId11"/>
    <p:sldId id="256" r:id="rId12"/>
    <p:sldId id="259" r:id="rId13"/>
    <p:sldId id="297" r:id="rId14"/>
    <p:sldId id="260" r:id="rId15"/>
    <p:sldId id="261" r:id="rId16"/>
    <p:sldId id="263" r:id="rId17"/>
    <p:sldId id="264" r:id="rId18"/>
    <p:sldId id="265" r:id="rId19"/>
    <p:sldId id="282" r:id="rId20"/>
    <p:sldId id="283" r:id="rId21"/>
    <p:sldId id="266" r:id="rId22"/>
    <p:sldId id="267" r:id="rId23"/>
    <p:sldId id="284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1" r:id="rId37"/>
    <p:sldId id="280" r:id="rId38"/>
    <p:sldId id="285" r:id="rId39"/>
    <p:sldId id="286" r:id="rId40"/>
    <p:sldId id="29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3" autoAdjust="0"/>
    <p:restoredTop sz="95041" autoAdjust="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16357-A385-4F1C-8771-012BD42E7D5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64B95-769F-47EF-A914-9CFE8E39FF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3718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364B95-769F-47EF-A914-9CFE8E39FFC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5032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3C7D96E-5E09-487D-B4C5-830E9E834537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A3EB633-CEF3-4900-8D35-1DA6A8B885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sh dir="r"/>
  </p:transition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589240"/>
            <a:ext cx="8077200" cy="10801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8077200" cy="396044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ФЕДЕРАЛЬНОЕ КАЗЁННОЕ ПРОФЕССИОНАЛЬНОЕ ОБРАЗОВАТЕЛЬНОЕ УЧРЕЖДЕНИЕ №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117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71369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Правильный ответ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1"/>
            <a:ext cx="8784976" cy="47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Допускаемые отклонения :</a:t>
            </a:r>
          </a:p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 ширине простенков     -15 мм</a:t>
            </a: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 ширине проёмов          +15 мм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8077200" cy="424847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ПРИЁМЫ УКЛАДКИ КИРПИЧА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 КЛАДКУ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733256"/>
            <a:ext cx="80772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 № 18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A4250-C997-4071-B18B-341CEC9AEA03}" type="slidenum">
              <a:rPr lang="ru-RU"/>
              <a:pPr/>
              <a:t>12</a:t>
            </a:fld>
            <a:endParaRPr lang="ru-RU"/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5448"/>
            <a:ext cx="8229600" cy="12573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Основные понятия, используемые при каменной кладке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Ложок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длинная боковая грань камня.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Тычок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короткая боковая грань камня.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Постель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- нижняя и верхняя грани.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 err="1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Ложковый</a:t>
            </a: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 ряд -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ряд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камней в стене, уложенных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ложком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вдоль стены.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Тычковый ряд-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ряд камней, уложенных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поперек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стены наружу тычком.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Наружной верстой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называется наружный, 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отношению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фасаду, ряд камней.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Внутренней верстой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называется</a:t>
            </a:r>
            <a:r>
              <a:rPr lang="ru-RU" b="1" dirty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внутренний,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отношению к фасаду, ряд камней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понятия, используемые при каменной кладке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5191"/>
            <a:ext cx="8784976" cy="462560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8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Забуткой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называется заполненное  пространство между верстами (при кладке стен толщиной в 2 или более кирпичей.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8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Швом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называется заполненное полностью или частично раствором пространство между укладываемыми камнями.  </a:t>
            </a:r>
            <a:endParaRPr lang="ru-RU" sz="3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38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Кладка в пустошовку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. При этом шов на 1 – 1,5 см с наружной стороны не заполняется раствором для лучшего сцепления кладки. </a:t>
            </a:r>
            <a:endParaRPr lang="ru-RU" sz="3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3800" b="1" dirty="0" smtClean="0">
                <a:solidFill>
                  <a:srgbClr val="CC6600"/>
                </a:solidFill>
                <a:latin typeface="Times New Roman" pitchFamily="18" charset="0"/>
                <a:cs typeface="Times New Roman" pitchFamily="18" charset="0"/>
              </a:rPr>
              <a:t>Кладка под расшивку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 - ведется со специальной обработкой наружной части швов. Эта часть может быть: выпуклой, вогнутой, прямоугольной, треугольной. В этом случае пространство между камнями полностью заполнено раствором, и стенка не штукатурится.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УКЛАДКА КИРПИЧА ВЫПОЛНЯЕТСЯ ПРИЁМАМИ: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8686800" cy="462560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1. ВПРИСЫК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2. ВПРИСЫК С ПОДРЕЗКОЙ РАСТВОРА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3. ВПОЛУПРИСЫК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4. ВПРИЖИМ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ПРИЁМ  ВПРИСЫК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1. ПРИМЕНЯЕТСЯ ПРИ КЛАДКЕ В «ПУСТОШОВКУ»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 РАСТВОР РАССТИЛАЕТСЯ ГРЯДКОЙ ДЛЯ «ПУСТОШОВКИ»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КЛАДКА ВЕДЁТСЯ НА ПЛАСТИЧНЫХ РАСТВОРАХ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4. ВОЗМОЖНО ВЕСТИ КЛАДКУ БЕЗ ПРИМЕНЕНИЯ КЕЛЬМЫ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Технология приёма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вприсык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 кладке тычкового ряда  раствор захватывается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ложковой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гранью, а при кладке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ложкового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– тычковой гранью кирпича с грядки раствора на стене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Укладываемый кирпич прижимается к ранее уложенному. Захваченным раствором создаётся вертикальный шов. </a:t>
            </a:r>
          </a:p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Кирпич руками осаживается до нужного положения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2510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ПРИЁМ  ВПРИСЫК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тычкового ряда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-1627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29000" contrast="54000"/>
          </a:blip>
          <a:stretch>
            <a:fillRect/>
          </a:stretch>
        </p:blipFill>
        <p:spPr>
          <a:xfrm>
            <a:off x="179512" y="1700808"/>
            <a:ext cx="4752528" cy="4896544"/>
          </a:xfrm>
        </p:spPr>
      </p:pic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5076056" y="1773936"/>
            <a:ext cx="3610744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Раствор с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грядки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зах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ватывается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ложковой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гранью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ПРИЁМ  ВПРИСЫК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ложкового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ряда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-163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26000" contrast="58000"/>
          </a:blip>
          <a:stretch>
            <a:fillRect/>
          </a:stretch>
        </p:blipFill>
        <p:spPr>
          <a:xfrm>
            <a:off x="323528" y="1700808"/>
            <a:ext cx="4464496" cy="4536504"/>
          </a:xfrm>
        </p:spPr>
      </p:pic>
      <p:sp>
        <p:nvSpPr>
          <p:cNvPr id="6" name="Текст 5"/>
          <p:cNvSpPr>
            <a:spLocks noGrp="1"/>
          </p:cNvSpPr>
          <p:nvPr>
            <p:ph sz="half" idx="2"/>
          </p:nvPr>
        </p:nvSpPr>
        <p:spPr>
          <a:xfrm>
            <a:off x="5076056" y="1773936"/>
            <a:ext cx="3610744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Раствор с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грядки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захваты-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вается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тычковой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гранью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ПРИЁМ  ВПРИСЫК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:\Слайды по темам\Приёмы укладки кирпича\Фото-162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24000" contrast="63000"/>
          </a:blip>
          <a:stretch>
            <a:fillRect/>
          </a:stretch>
        </p:blipFill>
        <p:spPr bwMode="auto">
          <a:xfrm>
            <a:off x="467544" y="1700808"/>
            <a:ext cx="5482952" cy="4752528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6012160" y="1773936"/>
            <a:ext cx="2674640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Кирпич 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прижи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мается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 ранее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уложен-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ному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509928"/>
          </a:xfrm>
        </p:spPr>
        <p:txBody>
          <a:bodyPr/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предмет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83568" y="2780928"/>
            <a:ext cx="8022336" cy="3710136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pPr algn="ctr"/>
            <a:r>
              <a:rPr lang="ru-RU" sz="8000" dirty="0" smtClean="0"/>
              <a:t>КАМЕННЫХ</a:t>
            </a:r>
            <a:br>
              <a:rPr lang="ru-RU" sz="8000" dirty="0" smtClean="0"/>
            </a:br>
            <a:r>
              <a:rPr lang="ru-RU" sz="8000" dirty="0" smtClean="0"/>
              <a:t>РАБОТ</a:t>
            </a:r>
            <a:endParaRPr lang="ru-RU" sz="8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ПРИЁМ  ВПРИСЫК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Слайды по темам\Приёмы укладки кирпича\Фото-162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16000" contrast="61000"/>
          </a:blip>
          <a:stretch>
            <a:fillRect/>
          </a:stretch>
        </p:blipFill>
        <p:spPr bwMode="auto">
          <a:xfrm>
            <a:off x="457200" y="1772816"/>
            <a:ext cx="4906888" cy="453650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5436096" y="1773936"/>
            <a:ext cx="3250704" cy="46238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Кирпич 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осажива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ется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рукой до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нужного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положения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ПРИЁМ ВПРИСЫК С ПОДРЕЗКОЙ РАСТВОРА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11256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Применяется при кладке «под расшивку»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Раствор расстилается грядкой для кладки «под расшивку»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Кладка ведётся на пластичных растворах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 Для подрезки раствора применяется кельма</a:t>
            </a:r>
          </a:p>
          <a:p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Технология  приёма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вприсык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с подрезкой раствора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5040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Укладка кирпича производится также, как при кладке «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вприсык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Кирпич осаживается до нужного положения руками или с помощью кельмы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Выступивший на стене раствор подрезается кельмой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52400"/>
            <a:ext cx="8568952" cy="125106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ВПРИСЫК С ПОДРЕЗКОЙ РАСТВОРА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тычкового ряда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292080" y="1772816"/>
            <a:ext cx="3610744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Ложковой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гранью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захватывается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раствор с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грядки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:\Слайды по темам\Приёмы укладки кирпича\Фото-16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29000" contrast="55000"/>
          </a:blip>
          <a:srcRect/>
          <a:stretch>
            <a:fillRect/>
          </a:stretch>
        </p:blipFill>
        <p:spPr bwMode="auto">
          <a:xfrm>
            <a:off x="179512" y="1700808"/>
            <a:ext cx="490688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ВПРИСЫК С ПОДРЕЗКОЙ РАСТВОРА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тычкового ряда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5292080" y="1772816"/>
            <a:ext cx="3851920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Кирпич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прижимается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 ранее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уложенному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:\Слайды по темам\Приёмы укладки кирпича\Фото-16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21000" contrast="67000"/>
          </a:blip>
          <a:srcRect/>
          <a:stretch>
            <a:fillRect/>
          </a:stretch>
        </p:blipFill>
        <p:spPr bwMode="auto">
          <a:xfrm>
            <a:off x="179512" y="1772816"/>
            <a:ext cx="5050904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ВПРИСЫК С ПОДРЕЗКОЙ РАСТВОРА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тычкового ряда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Фото-1637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20000" contrast="74000"/>
          </a:blip>
          <a:stretch>
            <a:fillRect/>
          </a:stretch>
        </p:blipFill>
        <p:spPr>
          <a:xfrm>
            <a:off x="457200" y="1700808"/>
            <a:ext cx="4978896" cy="4824536"/>
          </a:xfrm>
        </p:spPr>
      </p:pic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5508104" y="1773936"/>
            <a:ext cx="3635896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Выступивший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раствор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подрезается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кельмой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ВПРИСЫК С ПОДРЕЗКОЙ РАСТВОРА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ложкового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ряда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5105400" y="1772816"/>
            <a:ext cx="4038600" cy="47525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Кирпич</a:t>
            </a:r>
          </a:p>
          <a:p>
            <a:pPr>
              <a:buNone/>
            </a:pPr>
            <a:r>
              <a:rPr lang="ru-RU" sz="4000" b="1" dirty="0" smtClean="0"/>
              <a:t>прижимается к</a:t>
            </a:r>
          </a:p>
          <a:p>
            <a:pPr>
              <a:buNone/>
            </a:pPr>
            <a:r>
              <a:rPr lang="ru-RU" sz="4000" b="1" dirty="0" smtClean="0"/>
              <a:t>ранее</a:t>
            </a:r>
          </a:p>
          <a:p>
            <a:pPr>
              <a:buNone/>
            </a:pPr>
            <a:r>
              <a:rPr lang="ru-RU" sz="4000" b="1" dirty="0" smtClean="0"/>
              <a:t>уложенному</a:t>
            </a:r>
            <a:endParaRPr lang="ru-RU" sz="4000" b="1" dirty="0"/>
          </a:p>
        </p:txBody>
      </p:sp>
      <p:pic>
        <p:nvPicPr>
          <p:cNvPr id="7" name="Рисунок 6" descr="Фото-1637.jpg"/>
          <p:cNvPicPr>
            <a:picLocks noChangeAspect="1"/>
          </p:cNvPicPr>
          <p:nvPr/>
        </p:nvPicPr>
        <p:blipFill>
          <a:blip r:embed="rId2" cstate="print">
            <a:lum bright="20000" contrast="70000"/>
          </a:blip>
          <a:stretch>
            <a:fillRect/>
          </a:stretch>
        </p:blipFill>
        <p:spPr>
          <a:xfrm>
            <a:off x="179512" y="1772816"/>
            <a:ext cx="4790306" cy="4752528"/>
          </a:xfrm>
          <a:prstGeom prst="rect">
            <a:avLst/>
          </a:prstGeom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ВПРИСЫК С ПОДРЕЗКОЙ РАСТВОРА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ложкового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ряда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111552" y="1700808"/>
            <a:ext cx="4032448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Кирпич 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осаживается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 нужного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положения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рукой или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кельмой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Фото-1632.jpg"/>
          <p:cNvPicPr>
            <a:picLocks noChangeAspect="1"/>
          </p:cNvPicPr>
          <p:nvPr/>
        </p:nvPicPr>
        <p:blipFill>
          <a:blip r:embed="rId2" cstate="print">
            <a:lum bright="20000" contrast="63000"/>
          </a:blip>
          <a:stretch>
            <a:fillRect/>
          </a:stretch>
        </p:blipFill>
        <p:spPr>
          <a:xfrm>
            <a:off x="251520" y="1628800"/>
            <a:ext cx="4718298" cy="4824536"/>
          </a:xfrm>
          <a:prstGeom prst="rect">
            <a:avLst/>
          </a:prstGeom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ПРИЁМ  ВПОЛУПРИСЫК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1. Применяется для кладки забутки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2. Кладка ведётся на пластичных растворах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3. Раствор расстилается между вёрстами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ТЕХНОЛОГИЯ ПРИЁМА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вполуприсык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1"/>
            <a:ext cx="8784976" cy="47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Кирпичи укладываются также, как и приёмом «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вприсык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Кладка выполняется двумя руками по два кирпича одновременно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До нужного положения кирпичи осаживаются руками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8077200" cy="27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Общие сведения о каменной кладке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685800" y="5301208"/>
            <a:ext cx="8077200" cy="155679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Разработал:   мастер 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/о    ФКПОУ   №117    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Мягконосов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Ю.В.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ПРИЁМ  ВПОЛУПРИСЫК</a:t>
            </a:r>
            <a:br>
              <a:rPr lang="ru-RU" dirty="0" smtClean="0"/>
            </a:br>
            <a:r>
              <a:rPr lang="ru-RU" dirty="0" smtClean="0"/>
              <a:t>для тычкового ряда</a:t>
            </a:r>
            <a:endParaRPr lang="ru-RU" dirty="0"/>
          </a:p>
        </p:txBody>
      </p:sp>
      <p:pic>
        <p:nvPicPr>
          <p:cNvPr id="4" name="Содержимое 3" descr="Фото-1637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10000" contrast="66000"/>
          </a:blip>
          <a:stretch>
            <a:fillRect/>
          </a:stretch>
        </p:blipFill>
        <p:spPr>
          <a:xfrm>
            <a:off x="457200" y="1772816"/>
            <a:ext cx="4402832" cy="475252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76056" y="1773936"/>
            <a:ext cx="3816424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Кирпичи </a:t>
            </a:r>
            <a:r>
              <a:rPr lang="ru-RU" sz="4400" b="1" dirty="0" err="1" smtClean="0"/>
              <a:t>укла</a:t>
            </a:r>
            <a:r>
              <a:rPr lang="ru-RU" sz="4400" b="1" dirty="0" smtClean="0"/>
              <a:t> </a:t>
            </a:r>
          </a:p>
          <a:p>
            <a:pPr>
              <a:buNone/>
            </a:pPr>
            <a:r>
              <a:rPr lang="ru-RU" sz="4400" b="1" dirty="0" err="1" smtClean="0"/>
              <a:t>дываются</a:t>
            </a:r>
            <a:r>
              <a:rPr lang="ru-RU" sz="4400" b="1" dirty="0" smtClean="0"/>
              <a:t> </a:t>
            </a:r>
          </a:p>
          <a:p>
            <a:pPr>
              <a:buNone/>
            </a:pPr>
            <a:r>
              <a:rPr lang="ru-RU" sz="4400" b="1" dirty="0" smtClean="0"/>
              <a:t>двумя руками</a:t>
            </a:r>
          </a:p>
          <a:p>
            <a:pPr>
              <a:buNone/>
            </a:pPr>
            <a:r>
              <a:rPr lang="ru-RU" sz="4400" b="1" dirty="0" smtClean="0"/>
              <a:t>по две штуки</a:t>
            </a:r>
            <a:endParaRPr lang="ru-RU" sz="4400" b="1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ПРИЁМ ВПОЛУПРИСЫК</a:t>
            </a:r>
            <a:br>
              <a:rPr lang="ru-RU" dirty="0" smtClean="0"/>
            </a:br>
            <a:r>
              <a:rPr lang="ru-RU" smtClean="0"/>
              <a:t>для тычкового </a:t>
            </a:r>
            <a:r>
              <a:rPr lang="ru-RU" dirty="0" smtClean="0"/>
              <a:t>ряда</a:t>
            </a:r>
            <a:endParaRPr lang="ru-RU" dirty="0"/>
          </a:p>
        </p:txBody>
      </p:sp>
      <p:pic>
        <p:nvPicPr>
          <p:cNvPr id="4" name="Содержимое 3" descr="Фото-1647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10000" contrast="74000"/>
          </a:blip>
          <a:stretch>
            <a:fillRect/>
          </a:stretch>
        </p:blipFill>
        <p:spPr>
          <a:xfrm>
            <a:off x="457200" y="1700808"/>
            <a:ext cx="4906888" cy="475252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80112" y="1773936"/>
            <a:ext cx="3106688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Кирпичи</a:t>
            </a:r>
          </a:p>
          <a:p>
            <a:pPr>
              <a:buNone/>
            </a:pPr>
            <a:r>
              <a:rPr lang="ru-RU" sz="4000" b="1" dirty="0" err="1" smtClean="0"/>
              <a:t>осажива</a:t>
            </a:r>
            <a:r>
              <a:rPr lang="ru-RU" sz="4000" b="1" dirty="0" smtClean="0"/>
              <a:t>-</a:t>
            </a:r>
          </a:p>
          <a:p>
            <a:pPr>
              <a:buNone/>
            </a:pPr>
            <a:r>
              <a:rPr lang="ru-RU" sz="4000" b="1" dirty="0" err="1" smtClean="0"/>
              <a:t>ются</a:t>
            </a:r>
            <a:r>
              <a:rPr lang="ru-RU" sz="4000" b="1" dirty="0" smtClean="0"/>
              <a:t> до</a:t>
            </a:r>
          </a:p>
          <a:p>
            <a:pPr>
              <a:buNone/>
            </a:pPr>
            <a:r>
              <a:rPr lang="ru-RU" sz="4000" b="1" dirty="0" smtClean="0"/>
              <a:t>нужного </a:t>
            </a:r>
          </a:p>
          <a:p>
            <a:pPr>
              <a:buNone/>
            </a:pPr>
            <a:r>
              <a:rPr lang="ru-RU" sz="4000" b="1" dirty="0" smtClean="0"/>
              <a:t>положе-</a:t>
            </a:r>
          </a:p>
          <a:p>
            <a:pPr>
              <a:buNone/>
            </a:pPr>
            <a:r>
              <a:rPr lang="ru-RU" sz="4000" b="1" dirty="0" err="1" smtClean="0"/>
              <a:t>ния</a:t>
            </a:r>
            <a:r>
              <a:rPr lang="ru-RU" sz="4000" b="1" dirty="0" smtClean="0"/>
              <a:t> двумя</a:t>
            </a:r>
          </a:p>
          <a:p>
            <a:pPr>
              <a:buNone/>
            </a:pPr>
            <a:r>
              <a:rPr lang="ru-RU" sz="4000" b="1" dirty="0" smtClean="0"/>
              <a:t>руками</a:t>
            </a:r>
            <a:endParaRPr lang="ru-RU" sz="4000" b="1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ПРИЁМ  ВПРИЖИМ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b="1" dirty="0" smtClean="0"/>
              <a:t>Применяется для кладки «под расшивку»</a:t>
            </a:r>
          </a:p>
          <a:p>
            <a:r>
              <a:rPr lang="ru-RU" sz="4000" b="1" dirty="0" smtClean="0"/>
              <a:t>Жёсткость раствора применяется в зависимости от вида кирпича</a:t>
            </a:r>
          </a:p>
          <a:p>
            <a:r>
              <a:rPr lang="ru-RU" sz="4000" b="1" dirty="0" smtClean="0"/>
              <a:t>Раствор расстилается грядкой для кладки под расшивку</a:t>
            </a:r>
          </a:p>
          <a:p>
            <a:r>
              <a:rPr lang="ru-RU" sz="4000" b="1" dirty="0" smtClean="0"/>
              <a:t>Для подрезки раствора применяется кельма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ПРИЁМА</a:t>
            </a:r>
            <a:br>
              <a:rPr lang="ru-RU" dirty="0" smtClean="0"/>
            </a:br>
            <a:r>
              <a:rPr lang="ru-RU" sz="7300" dirty="0" err="1" smtClean="0"/>
              <a:t>вприжим</a:t>
            </a:r>
            <a:endParaRPr lang="ru-RU" sz="7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5"/>
            <a:ext cx="8229600" cy="5373216"/>
          </a:xfrm>
        </p:spPr>
        <p:txBody>
          <a:bodyPr>
            <a:noAutofit/>
          </a:bodyPr>
          <a:lstStyle/>
          <a:p>
            <a:r>
              <a:rPr lang="ru-RU" b="1" dirty="0" smtClean="0"/>
              <a:t>Раствор с грядки с помощью кельмы </a:t>
            </a:r>
            <a:r>
              <a:rPr lang="ru-RU" sz="2800" b="1" dirty="0" smtClean="0"/>
              <a:t>прижимается</a:t>
            </a:r>
            <a:r>
              <a:rPr lang="ru-RU" b="1" dirty="0" smtClean="0"/>
              <a:t> к ранее уложенному кирпичу</a:t>
            </a:r>
          </a:p>
          <a:p>
            <a:r>
              <a:rPr lang="ru-RU" b="1" dirty="0" smtClean="0"/>
              <a:t>Укладываемый кирпич подводится к кельме, прижимается к ранее уложенному и одновременно убирается кельма</a:t>
            </a:r>
          </a:p>
          <a:p>
            <a:r>
              <a:rPr lang="ru-RU" b="1" dirty="0" smtClean="0"/>
              <a:t>Кирпич осаживается до нужного положения кельмой</a:t>
            </a:r>
          </a:p>
          <a:p>
            <a:r>
              <a:rPr lang="ru-RU" b="1" dirty="0" smtClean="0"/>
              <a:t>Выступивший раствор подрезается кельмой</a:t>
            </a:r>
            <a:endParaRPr lang="ru-RU" b="1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ПРИЁМ  ВПРИЖИМ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08104" y="1773936"/>
            <a:ext cx="3178696" cy="46238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b="1" dirty="0" smtClean="0"/>
              <a:t>С помощью</a:t>
            </a:r>
          </a:p>
          <a:p>
            <a:pPr>
              <a:buNone/>
            </a:pPr>
            <a:r>
              <a:rPr lang="ru-RU" sz="4000" b="1" dirty="0" smtClean="0"/>
              <a:t>кельмы</a:t>
            </a:r>
          </a:p>
          <a:p>
            <a:pPr>
              <a:buNone/>
            </a:pPr>
            <a:r>
              <a:rPr lang="ru-RU" sz="4000" b="1" dirty="0" smtClean="0"/>
              <a:t>раствор</a:t>
            </a:r>
          </a:p>
          <a:p>
            <a:pPr>
              <a:buNone/>
            </a:pPr>
            <a:r>
              <a:rPr lang="ru-RU" sz="4000" b="1" dirty="0" err="1" smtClean="0"/>
              <a:t>прижи</a:t>
            </a:r>
            <a:r>
              <a:rPr lang="ru-RU" sz="4000" b="1" dirty="0" smtClean="0"/>
              <a:t>-</a:t>
            </a:r>
          </a:p>
          <a:p>
            <a:pPr>
              <a:buNone/>
            </a:pPr>
            <a:r>
              <a:rPr lang="ru-RU" sz="4000" b="1" dirty="0" smtClean="0"/>
              <a:t>мается к </a:t>
            </a:r>
          </a:p>
          <a:p>
            <a:pPr>
              <a:buNone/>
            </a:pPr>
            <a:r>
              <a:rPr lang="ru-RU" sz="4000" b="1" dirty="0" smtClean="0"/>
              <a:t>ранее</a:t>
            </a:r>
          </a:p>
          <a:p>
            <a:pPr>
              <a:buNone/>
            </a:pPr>
            <a:r>
              <a:rPr lang="ru-RU" sz="4000" b="1" dirty="0" smtClean="0"/>
              <a:t>уложен-</a:t>
            </a:r>
          </a:p>
          <a:p>
            <a:pPr>
              <a:buNone/>
            </a:pPr>
            <a:r>
              <a:rPr lang="ru-RU" sz="4000" b="1" dirty="0" smtClean="0"/>
              <a:t>ному</a:t>
            </a:r>
          </a:p>
          <a:p>
            <a:pPr>
              <a:buNone/>
            </a:pPr>
            <a:r>
              <a:rPr lang="ru-RU" sz="4000" b="1" dirty="0" smtClean="0"/>
              <a:t>кирпичу</a:t>
            </a:r>
            <a:endParaRPr lang="ru-RU" sz="4000" b="1" dirty="0"/>
          </a:p>
        </p:txBody>
      </p:sp>
      <p:pic>
        <p:nvPicPr>
          <p:cNvPr id="5122" name="Picture 2" descr="H:\Слайды по темам\Приёмы укладки кирпича\Фото-16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bright="27000" contrast="57000"/>
          </a:blip>
          <a:srcRect/>
          <a:stretch>
            <a:fillRect/>
          </a:stretch>
        </p:blipFill>
        <p:spPr bwMode="auto">
          <a:xfrm>
            <a:off x="457398" y="1700808"/>
            <a:ext cx="4978698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ПРИЁМ  ВПРИЖИМ</a:t>
            </a:r>
            <a:endParaRPr lang="ru-RU" dirty="0"/>
          </a:p>
        </p:txBody>
      </p:sp>
      <p:pic>
        <p:nvPicPr>
          <p:cNvPr id="4" name="Содержимое 3" descr="Фото-1641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21000" contrast="58000"/>
          </a:blip>
          <a:stretch>
            <a:fillRect/>
          </a:stretch>
        </p:blipFill>
        <p:spPr>
          <a:xfrm>
            <a:off x="457200" y="1700808"/>
            <a:ext cx="5122912" cy="475252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80112" y="1773936"/>
            <a:ext cx="3384376" cy="46238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Кирпич </a:t>
            </a:r>
          </a:p>
          <a:p>
            <a:pPr>
              <a:buNone/>
            </a:pPr>
            <a:r>
              <a:rPr lang="ru-RU" sz="4000" b="1" dirty="0" smtClean="0"/>
              <a:t>прижима-</a:t>
            </a:r>
          </a:p>
          <a:p>
            <a:pPr>
              <a:buNone/>
            </a:pPr>
            <a:r>
              <a:rPr lang="ru-RU" sz="4000" b="1" dirty="0" err="1" smtClean="0"/>
              <a:t>ется</a:t>
            </a:r>
            <a:r>
              <a:rPr lang="ru-RU" sz="4000" b="1" dirty="0" smtClean="0"/>
              <a:t> к ранее</a:t>
            </a:r>
          </a:p>
          <a:p>
            <a:pPr>
              <a:buNone/>
            </a:pPr>
            <a:r>
              <a:rPr lang="ru-RU" sz="4000" b="1" dirty="0" smtClean="0"/>
              <a:t>уложен-</a:t>
            </a:r>
          </a:p>
          <a:p>
            <a:pPr>
              <a:buNone/>
            </a:pPr>
            <a:r>
              <a:rPr lang="ru-RU" sz="4000" b="1" dirty="0" smtClean="0"/>
              <a:t>ному и одно-</a:t>
            </a:r>
          </a:p>
          <a:p>
            <a:pPr>
              <a:buNone/>
            </a:pPr>
            <a:r>
              <a:rPr lang="ru-RU" sz="4000" b="1" dirty="0" smtClean="0"/>
              <a:t>временно</a:t>
            </a:r>
          </a:p>
          <a:p>
            <a:pPr>
              <a:buNone/>
            </a:pPr>
            <a:r>
              <a:rPr lang="ru-RU" sz="4000" b="1" dirty="0" smtClean="0"/>
              <a:t>убирается</a:t>
            </a:r>
          </a:p>
          <a:p>
            <a:pPr>
              <a:buNone/>
            </a:pPr>
            <a:r>
              <a:rPr lang="ru-RU" sz="4000" b="1" dirty="0" smtClean="0"/>
              <a:t>кельма</a:t>
            </a:r>
            <a:endParaRPr lang="ru-RU" sz="4000" b="1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ПРИЁМ  ВПРИЖИМ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5965304" y="1772816"/>
            <a:ext cx="3178696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Кирпич</a:t>
            </a:r>
          </a:p>
          <a:p>
            <a:pPr>
              <a:buNone/>
            </a:pPr>
            <a:r>
              <a:rPr lang="ru-RU" sz="4000" b="1" dirty="0" err="1" smtClean="0"/>
              <a:t>осажива</a:t>
            </a:r>
            <a:r>
              <a:rPr lang="ru-RU" sz="4000" b="1" dirty="0" smtClean="0"/>
              <a:t>-</a:t>
            </a:r>
          </a:p>
          <a:p>
            <a:pPr>
              <a:buNone/>
            </a:pPr>
            <a:r>
              <a:rPr lang="ru-RU" sz="4000" b="1" dirty="0" err="1" smtClean="0"/>
              <a:t>ется</a:t>
            </a:r>
            <a:r>
              <a:rPr lang="ru-RU" sz="4000" b="1" dirty="0" smtClean="0"/>
              <a:t> с </a:t>
            </a:r>
          </a:p>
          <a:p>
            <a:pPr>
              <a:buNone/>
            </a:pPr>
            <a:r>
              <a:rPr lang="ru-RU" sz="4000" b="1" dirty="0" smtClean="0"/>
              <a:t>помощью</a:t>
            </a:r>
          </a:p>
          <a:p>
            <a:pPr>
              <a:buNone/>
            </a:pPr>
            <a:r>
              <a:rPr lang="ru-RU" sz="4000" b="1" dirty="0" smtClean="0"/>
              <a:t>кельмы</a:t>
            </a:r>
            <a:endParaRPr lang="ru-RU" sz="4000" b="1" dirty="0"/>
          </a:p>
        </p:txBody>
      </p:sp>
      <p:pic>
        <p:nvPicPr>
          <p:cNvPr id="6146" name="Picture 2" descr="H:\Слайды по темам\Приёмы укладки кирпича\Фото-16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lum bright="17000" contrast="66000"/>
          </a:blip>
          <a:srcRect/>
          <a:stretch>
            <a:fillRect/>
          </a:stretch>
        </p:blipFill>
        <p:spPr bwMode="auto">
          <a:xfrm>
            <a:off x="179512" y="1700808"/>
            <a:ext cx="5554960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ПРИЁМ  ВПРИЖИМ</a:t>
            </a:r>
            <a:endParaRPr lang="ru-RU" dirty="0"/>
          </a:p>
        </p:txBody>
      </p:sp>
      <p:pic>
        <p:nvPicPr>
          <p:cNvPr id="4" name="Содержимое 3" descr="Фото-1643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17000" contrast="64000"/>
          </a:blip>
          <a:stretch>
            <a:fillRect/>
          </a:stretch>
        </p:blipFill>
        <p:spPr>
          <a:xfrm>
            <a:off x="457200" y="1700808"/>
            <a:ext cx="4906888" cy="4752528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80112" y="2636912"/>
            <a:ext cx="3779912" cy="4623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Выступивший</a:t>
            </a:r>
          </a:p>
          <a:p>
            <a:pPr>
              <a:buNone/>
            </a:pPr>
            <a:r>
              <a:rPr lang="ru-RU" sz="4000" b="1" dirty="0" smtClean="0"/>
              <a:t>раствор </a:t>
            </a:r>
          </a:p>
          <a:p>
            <a:pPr>
              <a:buNone/>
            </a:pPr>
            <a:r>
              <a:rPr lang="ru-RU" sz="4000" b="1" dirty="0" smtClean="0"/>
              <a:t>подрезается</a:t>
            </a:r>
          </a:p>
          <a:p>
            <a:pPr>
              <a:buNone/>
            </a:pPr>
            <a:r>
              <a:rPr lang="ru-RU" sz="4000" b="1" dirty="0" smtClean="0"/>
              <a:t>кельмой</a:t>
            </a:r>
            <a:endParaRPr lang="ru-RU" sz="4000" b="1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Контрольные вопросы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9512" y="1775191"/>
            <a:ext cx="8712968" cy="4625609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/>
              <a:t>Назовите приёмы укладки кирпича</a:t>
            </a:r>
          </a:p>
          <a:p>
            <a:r>
              <a:rPr lang="ru-RU" sz="3600" b="1" dirty="0" smtClean="0"/>
              <a:t>Какая кладка выполняется приёмом «</a:t>
            </a:r>
            <a:r>
              <a:rPr lang="ru-RU" sz="3600" b="1" dirty="0" err="1" smtClean="0"/>
              <a:t>вприсык</a:t>
            </a:r>
            <a:r>
              <a:rPr lang="ru-RU" sz="3600" b="1" dirty="0" smtClean="0"/>
              <a:t>»</a:t>
            </a:r>
          </a:p>
          <a:p>
            <a:r>
              <a:rPr lang="ru-RU" sz="3600" b="1" dirty="0" smtClean="0"/>
              <a:t>Какой инструмент применяется при кладке приёмом «</a:t>
            </a:r>
            <a:r>
              <a:rPr lang="ru-RU" sz="3600" b="1" dirty="0" err="1" smtClean="0"/>
              <a:t>вприсык</a:t>
            </a:r>
            <a:r>
              <a:rPr lang="ru-RU" sz="3600" b="1" dirty="0" smtClean="0"/>
              <a:t>»</a:t>
            </a:r>
          </a:p>
          <a:p>
            <a:r>
              <a:rPr lang="ru-RU" sz="3600" b="1" dirty="0" smtClean="0"/>
              <a:t>Как расстилается раствор при кладке приёмом «</a:t>
            </a:r>
            <a:r>
              <a:rPr lang="ru-RU" sz="3600" b="1" dirty="0" err="1" smtClean="0"/>
              <a:t>вприсык</a:t>
            </a:r>
            <a:r>
              <a:rPr lang="ru-RU" sz="3600" b="1" dirty="0" smtClean="0"/>
              <a:t> с подрезкой раствора»</a:t>
            </a:r>
          </a:p>
          <a:p>
            <a:r>
              <a:rPr lang="ru-RU" sz="3600" b="1" dirty="0" smtClean="0"/>
              <a:t>Какая часть ряда выполняется при кладке приёмом «</a:t>
            </a:r>
            <a:r>
              <a:rPr lang="ru-RU" sz="3600" b="1" dirty="0" err="1" smtClean="0"/>
              <a:t>вполуприсык</a:t>
            </a:r>
            <a:r>
              <a:rPr lang="ru-RU" sz="3600" b="1" dirty="0" smtClean="0"/>
              <a:t>»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Контрольные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Какой вид кладки выполняется приёмом «</a:t>
            </a:r>
            <a:r>
              <a:rPr lang="ru-RU" sz="3600" b="1" dirty="0" err="1" smtClean="0"/>
              <a:t>вприжим</a:t>
            </a:r>
            <a:r>
              <a:rPr lang="ru-RU" sz="3600" b="1" dirty="0" smtClean="0"/>
              <a:t>»</a:t>
            </a:r>
          </a:p>
          <a:p>
            <a:r>
              <a:rPr lang="ru-RU" sz="3600" b="1" dirty="0" smtClean="0"/>
              <a:t>Как расстилается раствор при кладке приёмом»</a:t>
            </a:r>
            <a:r>
              <a:rPr lang="ru-RU" sz="3600" b="1" dirty="0" err="1" smtClean="0"/>
              <a:t>вприжим</a:t>
            </a:r>
            <a:r>
              <a:rPr lang="ru-RU" sz="3600" b="1" dirty="0" smtClean="0"/>
              <a:t>»</a:t>
            </a:r>
          </a:p>
          <a:p>
            <a:r>
              <a:rPr lang="ru-RU" sz="3600" b="1" dirty="0" smtClean="0"/>
              <a:t>Как создаётся вертикальный шов при кладке приёмом «</a:t>
            </a:r>
            <a:r>
              <a:rPr lang="ru-RU" sz="3600" b="1" dirty="0" err="1" smtClean="0"/>
              <a:t>вприжим</a:t>
            </a:r>
            <a:r>
              <a:rPr lang="ru-RU" sz="3600" b="1" dirty="0" smtClean="0"/>
              <a:t>»</a:t>
            </a:r>
          </a:p>
          <a:p>
            <a:r>
              <a:rPr lang="ru-RU" sz="3600" b="1" dirty="0" smtClean="0"/>
              <a:t>Какая толщина швов при кладке приёмами «</a:t>
            </a:r>
            <a:r>
              <a:rPr lang="ru-RU" sz="3600" b="1" dirty="0" err="1" smtClean="0"/>
              <a:t>вприсык</a:t>
            </a:r>
            <a:r>
              <a:rPr lang="ru-RU" sz="3600" b="1" dirty="0" smtClean="0"/>
              <a:t>» и «</a:t>
            </a:r>
            <a:r>
              <a:rPr lang="ru-RU" sz="3600" b="1" dirty="0" err="1" smtClean="0"/>
              <a:t>вприжим</a:t>
            </a:r>
            <a:r>
              <a:rPr lang="ru-RU" sz="3600" b="1" dirty="0" smtClean="0"/>
              <a:t>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332656"/>
            <a:ext cx="8013192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Повторение пройденного материала предыдущего урока по теме: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83568" y="3717032"/>
            <a:ext cx="8022336" cy="266429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ТРЕБОВАНИЯ К КАЧЕСТВУ КЛАДКИ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КОНЕЦ УРОКА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тройка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700808"/>
            <a:ext cx="7416824" cy="4941459"/>
          </a:xfrm>
          <a:prstGeom prst="rect">
            <a:avLst/>
          </a:prstGeom>
        </p:spPr>
      </p:pic>
    </p:spTree>
  </p:cSld>
  <p:clrMapOvr>
    <a:masterClrMapping/>
  </p:clrMapOvr>
  <p:transition spd="med"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1988840"/>
            <a:ext cx="86409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Инструменты для проверки вертикальности стен и углов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20688"/>
            <a:ext cx="407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Правильный ответ</a:t>
            </a:r>
            <a:endParaRPr lang="ru-RU" sz="44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95536" y="1775191"/>
            <a:ext cx="8291264" cy="462560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Вертикальность стен и углов проверяется с помощью отвеса, уровня, теодолита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276872"/>
            <a:ext cx="85689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Допускаемые отклонения стен и углов от вертикали</a:t>
            </a:r>
            <a:endParaRPr lang="ru-RU" sz="7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Вопрос 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Правильный ответ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1"/>
            <a:ext cx="8784976" cy="47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Допускаемые отклонения от вертикали стен и углов:</a:t>
            </a: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высоту одного этажа  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мм</a:t>
            </a: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высоту всего здания  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З0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мм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772816"/>
            <a:ext cx="84249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Допускаемые отклонения по ширине простенков и оконных проёмов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Вопрос 3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908</TotalTime>
  <Words>834</Words>
  <Application>Microsoft Office PowerPoint</Application>
  <PresentationFormat>Экран (4:3)</PresentationFormat>
  <Paragraphs>199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Модульная</vt:lpstr>
      <vt:lpstr>Презентация урока</vt:lpstr>
      <vt:lpstr>предмет</vt:lpstr>
      <vt:lpstr>Тема 2 Общие сведения о каменной кладке</vt:lpstr>
      <vt:lpstr>Повторение пройденного материала предыдущего урока по теме:</vt:lpstr>
      <vt:lpstr>                         Вопрос 1</vt:lpstr>
      <vt:lpstr>Правильный ответ</vt:lpstr>
      <vt:lpstr>Вопрос 2</vt:lpstr>
      <vt:lpstr>Правильный ответ</vt:lpstr>
      <vt:lpstr>Вопрос 3</vt:lpstr>
      <vt:lpstr>Правильный ответ</vt:lpstr>
      <vt:lpstr>Тема урока:  ПРИЁМЫ УКЛАДКИ КИРПИЧА  В КЛАДКУ</vt:lpstr>
      <vt:lpstr>Основные понятия, используемые при каменной кладке</vt:lpstr>
      <vt:lpstr>Основные понятия, используемые при каменной кладке</vt:lpstr>
      <vt:lpstr>УКЛАДКА КИРПИЧА ВЫПОЛНЯЕТСЯ ПРИЁМАМИ:</vt:lpstr>
      <vt:lpstr>ПРИЁМ  ВПРИСЫК</vt:lpstr>
      <vt:lpstr>Технология приёма вприсык</vt:lpstr>
      <vt:lpstr>ПРИЁМ  ВПРИСЫК  для тычкового ряда</vt:lpstr>
      <vt:lpstr>ПРИЁМ  ВПРИСЫК для ложкового ряда</vt:lpstr>
      <vt:lpstr>ПРИЁМ  ВПРИСЫК</vt:lpstr>
      <vt:lpstr>ПРИЁМ  ВПРИСЫК</vt:lpstr>
      <vt:lpstr>ПРИЁМ ВПРИСЫК С ПОДРЕЗКОЙ РАСТВОРА</vt:lpstr>
      <vt:lpstr>Технология  приёма вприсык с подрезкой раствора</vt:lpstr>
      <vt:lpstr>ВПРИСЫК С ПОДРЕЗКОЙ РАСТВОРА для тычкового ряда</vt:lpstr>
      <vt:lpstr>ВПРИСЫК С ПОДРЕЗКОЙ РАСТВОРА для тычкового ряда</vt:lpstr>
      <vt:lpstr>ВПРИСЫК С ПОДРЕЗКОЙ РАСТВОРА для тычкового ряда</vt:lpstr>
      <vt:lpstr>ВПРИСЫК С ПОДРЕЗКОЙ РАСТВОРА для ложкового ряда</vt:lpstr>
      <vt:lpstr>ВПРИСЫК С ПОДРЕЗКОЙ РАСТВОРА для ложкового ряда</vt:lpstr>
      <vt:lpstr>ПРИЁМ  ВПОЛУПРИСЫК</vt:lpstr>
      <vt:lpstr>ТЕХНОЛОГИЯ ПРИЁМА вполуприсык</vt:lpstr>
      <vt:lpstr>ПРИЁМ  ВПОЛУПРИСЫК для тычкового ряда</vt:lpstr>
      <vt:lpstr>ПРИЁМ ВПОЛУПРИСЫК для тычкового ряда</vt:lpstr>
      <vt:lpstr>ПРИЁМ  ВПРИЖИМ</vt:lpstr>
      <vt:lpstr>ТЕХНОЛОГИЯ ПРИЁМА вприжим</vt:lpstr>
      <vt:lpstr>ПРИЁМ  ВПРИЖИМ</vt:lpstr>
      <vt:lpstr>ПРИЁМ  ВПРИЖИМ</vt:lpstr>
      <vt:lpstr>ПРИЁМ  ВПРИЖИМ</vt:lpstr>
      <vt:lpstr>ПРИЁМ  ВПРИЖИМ</vt:lpstr>
      <vt:lpstr>Контрольные вопросы</vt:lpstr>
      <vt:lpstr>Контрольные вопросы</vt:lpstr>
      <vt:lpstr>КОНЕЦ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УКЛАДКИ КИРПИЧА</dc:title>
  <dc:creator>User</dc:creator>
  <cp:lastModifiedBy>user</cp:lastModifiedBy>
  <cp:revision>69</cp:revision>
  <dcterms:created xsi:type="dcterms:W3CDTF">2017-02-18T11:12:08Z</dcterms:created>
  <dcterms:modified xsi:type="dcterms:W3CDTF">2018-01-09T15:44:47Z</dcterms:modified>
</cp:coreProperties>
</file>