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2" r:id="rId2"/>
    <p:sldId id="256" r:id="rId3"/>
    <p:sldId id="258" r:id="rId4"/>
    <p:sldId id="283" r:id="rId5"/>
    <p:sldId id="257" r:id="rId6"/>
    <p:sldId id="284" r:id="rId7"/>
    <p:sldId id="259" r:id="rId8"/>
    <p:sldId id="281" r:id="rId9"/>
    <p:sldId id="262" r:id="rId10"/>
    <p:sldId id="264" r:id="rId11"/>
    <p:sldId id="263" r:id="rId12"/>
    <p:sldId id="276" r:id="rId13"/>
    <p:sldId id="286" r:id="rId14"/>
    <p:sldId id="265" r:id="rId15"/>
    <p:sldId id="267" r:id="rId16"/>
    <p:sldId id="279" r:id="rId17"/>
    <p:sldId id="280" r:id="rId18"/>
    <p:sldId id="285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F056A-E999-43B4-B90D-FBB9E2A26C1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F3AFF-11FE-40DA-8180-776911BC7D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3AFF-11FE-40DA-8180-776911BC7DA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3AFF-11FE-40DA-8180-776911BC7DA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3AFF-11FE-40DA-8180-776911BC7DA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F3AFF-11FE-40DA-8180-776911BC7DA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85;&#1072;%20&#1091;&#1095;&#1080;&#1090;&#1077;&#1083;&#1100;%20&#1075;&#1086;&#1076;&#1072;%202018\&#1086;&#1082;&#1088;%20&#1084;&#1080;&#1088;%202%20&#1082;&#1083;&#1072;&#1089;&#1089;%20&#1055;&#1083;&#1072;&#1085;&#1077;&#1090;&#1072;-&#1079;&#1077;&#1084;&#1083;&#1103;\&#1053;&#1086;&#1074;&#1072;&#1103;%20&#1087;&#1072;&#1087;&#1082;&#1072;%20(2)\&#1042;&#1080;&#1076;%20&#1047;&#1077;&#1084;&#1083;&#1080;%20&#1080;&#1079;%20&#1082;&#1086;&#1089;&#1084;&#1086;&#1089;&#1072;%202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5;&#1072;%20&#1091;&#1095;&#1080;&#1090;&#1077;&#1083;&#1100;%20&#1075;&#1086;&#1076;&#1072;%202018\&#1086;&#1082;&#1088;%20&#1084;&#1080;&#1088;%202%20&#1082;&#1083;&#1072;&#1089;&#1089;%20&#1055;&#1083;&#1072;&#1085;&#1077;&#1090;&#1072;-&#1079;&#1077;&#1084;&#1083;&#1103;\&#1053;&#1086;&#1074;&#1072;&#1103;%20&#1087;&#1072;&#1087;&#1082;&#1072;%20(2)\&#1040;&#1091;&#1076;&#1080;&#1086;.wma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все по 2 В классу\шаблоны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96552" y="0"/>
            <a:ext cx="9753600" cy="731520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9512" y="620688"/>
            <a:ext cx="8496944" cy="10156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1484784"/>
            <a:ext cx="558011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-Говори так, чтобы тебя все понимали;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-Внимательно слушай и понимай других;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-Умей договариваться и уступать;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-Разумно распределяй обязанности;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-Хорошо выполняй свою часть работы и помогай другим.</a:t>
            </a:r>
          </a:p>
        </p:txBody>
      </p:sp>
      <p:pic>
        <p:nvPicPr>
          <p:cNvPr id="10" name="Picture 5" descr="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916113"/>
            <a:ext cx="3449638" cy="341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51520" y="2606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Правила работы в группе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все по 2 В классу\шаблоны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85784" y="-214338"/>
            <a:ext cx="9753600" cy="7315200"/>
          </a:xfrm>
          <a:prstGeom prst="rect">
            <a:avLst/>
          </a:prstGeom>
          <a:noFill/>
        </p:spPr>
      </p:pic>
      <p:pic>
        <p:nvPicPr>
          <p:cNvPr id="22530" name="Picture 2" descr="C:\Documents and Settings\Admin\Рабочий стол\открытый урок по окр миру\49cf8e04d157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84551" y="357166"/>
            <a:ext cx="9328551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все по 2 В классу\шаблоны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85784" y="-214338"/>
            <a:ext cx="9753600" cy="7315200"/>
          </a:xfrm>
          <a:prstGeom prst="rect">
            <a:avLst/>
          </a:prstGeom>
          <a:noFill/>
        </p:spPr>
      </p:pic>
      <p:pic>
        <p:nvPicPr>
          <p:cNvPr id="21508" name="Picture 4" descr="http://s017.radikal.ru/i438/1204/1e/8e0574ff3fc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500042"/>
            <a:ext cx="9082797" cy="6357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 rtlCol="0">
            <a:prstTxWarp prst="textPlain">
              <a:avLst/>
            </a:prstTxWarp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Юрий Алексеевич Гагарин – первый космонавт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Содержимое 10" descr="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611313" y="1643063"/>
            <a:ext cx="6246812" cy="4684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ид Земли из космоса 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899592" y="620688"/>
            <a:ext cx="7344816" cy="5508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все по 2 В классу\шаблоны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27650" name="Picture 2" descr="http://www.mdk-arbat.ru/main-book-image/80633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14290"/>
            <a:ext cx="4071966" cy="6270830"/>
          </a:xfrm>
          <a:prstGeom prst="rect">
            <a:avLst/>
          </a:prstGeom>
          <a:noFill/>
        </p:spPr>
      </p:pic>
      <p:pic>
        <p:nvPicPr>
          <p:cNvPr id="27652" name="Picture 4" descr="http://www.bookriver.ru/img/covers/4381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285727"/>
            <a:ext cx="4000528" cy="6100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все по 2 В классу\шаблоны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47688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85860"/>
            <a:ext cx="930220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5004048" y="5517232"/>
            <a:ext cx="1428728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земле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403648" y="5517232"/>
            <a:ext cx="1428728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Земли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-0.17326 -0.375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1065 L 0.15885 -0.2944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3466728" cy="517058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«Счастье – это быть с Природой, видеть её, говорить с ней»,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>
                <a:latin typeface="Monotype Corsiva" pitchFamily="66" charset="0"/>
              </a:rPr>
              <a:t>- писал Л.Н. Толстой более ста лет назад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5" name="Содержимое 4" descr="http://brs-lk3.ucoz.ru/novoe/A2/bibl/zemlja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2" y="836712"/>
            <a:ext cx="468052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все по 2 В классу\шаблоны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47688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00042"/>
            <a:ext cx="18473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endParaRPr lang="ru-RU" sz="8800" b="1" dirty="0">
              <a:solidFill>
                <a:srgbClr val="C00000"/>
              </a:solidFill>
            </a:endParaRPr>
          </a:p>
        </p:txBody>
      </p:sp>
      <p:pic>
        <p:nvPicPr>
          <p:cNvPr id="35842" name="Picture 2" descr="http://dl6.glitter-graphics.net/pub/1905/1905336huvkkho5z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4929198"/>
            <a:ext cx="1714512" cy="17145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260648"/>
            <a:ext cx="85324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Candara" pitchFamily="34" charset="0"/>
              </a:rPr>
              <a:t>Памятка </a:t>
            </a:r>
          </a:p>
          <a:p>
            <a:r>
              <a:rPr lang="ru-RU" sz="4800" i="1" dirty="0" smtClean="0">
                <a:latin typeface="Candara" pitchFamily="34" charset="0"/>
              </a:rPr>
              <a:t>1.Кто или что?(1 слово)                          </a:t>
            </a:r>
          </a:p>
          <a:p>
            <a:r>
              <a:rPr lang="ru-RU" sz="4800" i="1" dirty="0" smtClean="0">
                <a:latin typeface="Candara" pitchFamily="34" charset="0"/>
              </a:rPr>
              <a:t>2.Какой (-</a:t>
            </a:r>
            <a:r>
              <a:rPr lang="ru-RU" sz="4800" i="1" dirty="0" err="1" smtClean="0">
                <a:latin typeface="Candara" pitchFamily="34" charset="0"/>
              </a:rPr>
              <a:t>ая?-ое</a:t>
            </a:r>
            <a:r>
              <a:rPr lang="ru-RU" sz="4800" i="1" dirty="0" smtClean="0">
                <a:latin typeface="Candara" pitchFamily="34" charset="0"/>
              </a:rPr>
              <a:t>?)(2 слова)                           </a:t>
            </a:r>
          </a:p>
          <a:p>
            <a:r>
              <a:rPr lang="ru-RU" sz="4800" i="1" dirty="0" smtClean="0">
                <a:latin typeface="Candara" pitchFamily="34" charset="0"/>
              </a:rPr>
              <a:t>3.Что делает? (3 слова)                         </a:t>
            </a:r>
          </a:p>
          <a:p>
            <a:r>
              <a:rPr lang="ru-RU" sz="4800" i="1" dirty="0" smtClean="0">
                <a:latin typeface="Candara" pitchFamily="34" charset="0"/>
              </a:rPr>
              <a:t>4. Предложение.(4 слова)                      </a:t>
            </a:r>
          </a:p>
          <a:p>
            <a:r>
              <a:rPr lang="ru-RU" sz="4800" i="1" dirty="0" smtClean="0">
                <a:latin typeface="Candara" pitchFamily="34" charset="0"/>
              </a:rPr>
              <a:t>5.Кто или что?</a:t>
            </a:r>
          </a:p>
          <a:p>
            <a:r>
              <a:rPr lang="ru-RU" sz="4800" i="1" dirty="0" smtClean="0">
                <a:latin typeface="Candara" pitchFamily="34" charset="0"/>
              </a:rPr>
              <a:t> (1 слово-синоним</a:t>
            </a:r>
            <a:r>
              <a:rPr lang="ru-RU" sz="4800" dirty="0" smtClean="0">
                <a:latin typeface="Candara" pitchFamily="34" charset="0"/>
              </a:rPr>
              <a:t> 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все по 2 В классу\шаблоны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47688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00042"/>
            <a:ext cx="18473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endParaRPr lang="ru-RU" sz="8800" b="1" dirty="0">
              <a:solidFill>
                <a:srgbClr val="C00000"/>
              </a:solidFill>
            </a:endParaRPr>
          </a:p>
        </p:txBody>
      </p:sp>
      <p:pic>
        <p:nvPicPr>
          <p:cNvPr id="35842" name="Picture 2" descr="http://dl6.glitter-graphics.net/pub/1905/1905336huvkkho5z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29454" y="4929198"/>
            <a:ext cx="1714512" cy="17145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260648"/>
            <a:ext cx="853244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Candara" pitchFamily="34" charset="0"/>
              </a:rPr>
              <a:t>Домашнее задание</a:t>
            </a:r>
          </a:p>
          <a:p>
            <a:r>
              <a:rPr lang="ru-RU" sz="4000" dirty="0" smtClean="0">
                <a:latin typeface="Candara" pitchFamily="34" charset="0"/>
              </a:rPr>
              <a:t>По</a:t>
            </a:r>
            <a:r>
              <a:rPr lang="ru-RU" sz="4000" dirty="0" smtClean="0"/>
              <a:t> выбору</a:t>
            </a:r>
            <a:r>
              <a:rPr lang="ru-RU" sz="4000" dirty="0" smtClean="0">
                <a:latin typeface="Candara" pitchFamily="34" charset="0"/>
              </a:rPr>
              <a:t>:</a:t>
            </a:r>
          </a:p>
          <a:p>
            <a:pPr>
              <a:buFontTx/>
              <a:buChar char="-"/>
            </a:pPr>
            <a:r>
              <a:rPr lang="ru-RU" sz="4000" dirty="0" smtClean="0">
                <a:latin typeface="Candara" pitchFamily="34" charset="0"/>
              </a:rPr>
              <a:t>подготовьте сообщение о том, как в древности представляли Землю, небо, звезды;</a:t>
            </a:r>
          </a:p>
          <a:p>
            <a:pPr>
              <a:buFontTx/>
              <a:buChar char="-"/>
            </a:pPr>
            <a:endParaRPr lang="ru-RU" sz="4000" dirty="0" smtClean="0">
              <a:latin typeface="Candara" pitchFamily="34" charset="0"/>
            </a:endParaRPr>
          </a:p>
          <a:p>
            <a:r>
              <a:rPr lang="ru-RU" sz="4000" dirty="0" smtClean="0">
                <a:latin typeface="Candara" pitchFamily="34" charset="0"/>
              </a:rPr>
              <a:t>-подготовить сообщение о первом космонавте Земли</a:t>
            </a:r>
            <a:endParaRPr lang="ru-RU" sz="5400" dirty="0" smtClean="0">
              <a:latin typeface="Candara" pitchFamily="34" charset="0"/>
            </a:endParaRPr>
          </a:p>
          <a:p>
            <a:pPr algn="ctr"/>
            <a:endParaRPr lang="ru-RU" sz="4800" dirty="0" smtClean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все по 2 В классу\шаблоны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47688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3500430" y="500042"/>
            <a:ext cx="2571768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Кроссворд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214282" y="1857364"/>
            <a:ext cx="8929718" cy="3706832"/>
            <a:chOff x="2095" y="3950"/>
            <a:chExt cx="5694" cy="2615"/>
          </a:xfrm>
        </p:grpSpPr>
        <p:grpSp>
          <p:nvGrpSpPr>
            <p:cNvPr id="31747" name="Group 3"/>
            <p:cNvGrpSpPr>
              <a:grpSpLocks/>
            </p:cNvGrpSpPr>
            <p:nvPr/>
          </p:nvGrpSpPr>
          <p:grpSpPr bwMode="auto">
            <a:xfrm>
              <a:off x="2095" y="3950"/>
              <a:ext cx="4930" cy="523"/>
              <a:chOff x="2095" y="3950"/>
              <a:chExt cx="4930" cy="523"/>
            </a:xfrm>
          </p:grpSpPr>
          <p:sp>
            <p:nvSpPr>
              <p:cNvPr id="31748" name="Rectangle 4"/>
              <p:cNvSpPr>
                <a:spLocks noChangeArrowheads="1"/>
              </p:cNvSpPr>
              <p:nvPr/>
            </p:nvSpPr>
            <p:spPr bwMode="auto">
              <a:xfrm>
                <a:off x="2095" y="3950"/>
                <a:ext cx="4930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31749" name="AutoShape 5"/>
              <p:cNvCxnSpPr>
                <a:cxnSpLocks noChangeShapeType="1"/>
              </p:cNvCxnSpPr>
              <p:nvPr/>
            </p:nvCxnSpPr>
            <p:spPr bwMode="auto">
              <a:xfrm>
                <a:off x="2575" y="3950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50" name="AutoShape 6"/>
              <p:cNvCxnSpPr>
                <a:cxnSpLocks noChangeShapeType="1"/>
              </p:cNvCxnSpPr>
              <p:nvPr/>
            </p:nvCxnSpPr>
            <p:spPr bwMode="auto">
              <a:xfrm>
                <a:off x="3011" y="3950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51" name="AutoShape 7"/>
              <p:cNvCxnSpPr>
                <a:cxnSpLocks noChangeShapeType="1"/>
              </p:cNvCxnSpPr>
              <p:nvPr/>
            </p:nvCxnSpPr>
            <p:spPr bwMode="auto">
              <a:xfrm>
                <a:off x="3447" y="3950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52" name="AutoShape 8"/>
              <p:cNvCxnSpPr>
                <a:cxnSpLocks noChangeShapeType="1"/>
              </p:cNvCxnSpPr>
              <p:nvPr/>
            </p:nvCxnSpPr>
            <p:spPr bwMode="auto">
              <a:xfrm>
                <a:off x="3796" y="3950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53" name="AutoShape 9"/>
              <p:cNvCxnSpPr>
                <a:cxnSpLocks noChangeShapeType="1"/>
              </p:cNvCxnSpPr>
              <p:nvPr/>
            </p:nvCxnSpPr>
            <p:spPr bwMode="auto">
              <a:xfrm>
                <a:off x="4189" y="3950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54" name="AutoShape 10"/>
              <p:cNvCxnSpPr>
                <a:cxnSpLocks noChangeShapeType="1"/>
              </p:cNvCxnSpPr>
              <p:nvPr/>
            </p:nvCxnSpPr>
            <p:spPr bwMode="auto">
              <a:xfrm>
                <a:off x="4538" y="3950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55" name="AutoShape 11"/>
              <p:cNvCxnSpPr>
                <a:cxnSpLocks noChangeShapeType="1"/>
              </p:cNvCxnSpPr>
              <p:nvPr/>
            </p:nvCxnSpPr>
            <p:spPr bwMode="auto">
              <a:xfrm>
                <a:off x="4953" y="3950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56" name="AutoShape 12"/>
              <p:cNvCxnSpPr>
                <a:cxnSpLocks noChangeShapeType="1"/>
              </p:cNvCxnSpPr>
              <p:nvPr/>
            </p:nvCxnSpPr>
            <p:spPr bwMode="auto">
              <a:xfrm>
                <a:off x="6175" y="3950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57" name="AutoShape 13"/>
              <p:cNvCxnSpPr>
                <a:cxnSpLocks noChangeShapeType="1"/>
              </p:cNvCxnSpPr>
              <p:nvPr/>
            </p:nvCxnSpPr>
            <p:spPr bwMode="auto">
              <a:xfrm>
                <a:off x="6611" y="3950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1758" name="Group 14"/>
            <p:cNvGrpSpPr>
              <a:grpSpLocks/>
            </p:cNvGrpSpPr>
            <p:nvPr/>
          </p:nvGrpSpPr>
          <p:grpSpPr bwMode="auto">
            <a:xfrm>
              <a:off x="4953" y="5519"/>
              <a:ext cx="2465" cy="523"/>
              <a:chOff x="4953" y="5519"/>
              <a:chExt cx="2465" cy="523"/>
            </a:xfrm>
          </p:grpSpPr>
          <p:sp>
            <p:nvSpPr>
              <p:cNvPr id="31759" name="Rectangle 15"/>
              <p:cNvSpPr>
                <a:spLocks noChangeArrowheads="1"/>
              </p:cNvSpPr>
              <p:nvPr/>
            </p:nvSpPr>
            <p:spPr bwMode="auto">
              <a:xfrm>
                <a:off x="4953" y="5519"/>
                <a:ext cx="2465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31760" name="AutoShape 16"/>
              <p:cNvCxnSpPr>
                <a:cxnSpLocks noChangeShapeType="1"/>
              </p:cNvCxnSpPr>
              <p:nvPr/>
            </p:nvCxnSpPr>
            <p:spPr bwMode="auto">
              <a:xfrm>
                <a:off x="6175" y="5519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61" name="AutoShape 17"/>
              <p:cNvCxnSpPr>
                <a:cxnSpLocks noChangeShapeType="1"/>
              </p:cNvCxnSpPr>
              <p:nvPr/>
            </p:nvCxnSpPr>
            <p:spPr bwMode="auto">
              <a:xfrm>
                <a:off x="6611" y="5519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62" name="AutoShape 18"/>
              <p:cNvCxnSpPr>
                <a:cxnSpLocks noChangeShapeType="1"/>
              </p:cNvCxnSpPr>
              <p:nvPr/>
            </p:nvCxnSpPr>
            <p:spPr bwMode="auto">
              <a:xfrm>
                <a:off x="7025" y="5519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1763" name="Group 19"/>
            <p:cNvGrpSpPr>
              <a:grpSpLocks/>
            </p:cNvGrpSpPr>
            <p:nvPr/>
          </p:nvGrpSpPr>
          <p:grpSpPr bwMode="auto">
            <a:xfrm>
              <a:off x="3011" y="6042"/>
              <a:ext cx="2749" cy="523"/>
              <a:chOff x="3011" y="6042"/>
              <a:chExt cx="2749" cy="523"/>
            </a:xfrm>
          </p:grpSpPr>
          <p:sp>
            <p:nvSpPr>
              <p:cNvPr id="31764" name="Rectangle 20"/>
              <p:cNvSpPr>
                <a:spLocks noChangeArrowheads="1"/>
              </p:cNvSpPr>
              <p:nvPr/>
            </p:nvSpPr>
            <p:spPr bwMode="auto">
              <a:xfrm>
                <a:off x="3011" y="6042"/>
                <a:ext cx="2749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31765" name="AutoShape 21"/>
              <p:cNvCxnSpPr>
                <a:cxnSpLocks noChangeShapeType="1"/>
              </p:cNvCxnSpPr>
              <p:nvPr/>
            </p:nvCxnSpPr>
            <p:spPr bwMode="auto">
              <a:xfrm>
                <a:off x="4953" y="6042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66" name="AutoShape 22"/>
              <p:cNvCxnSpPr>
                <a:cxnSpLocks noChangeShapeType="1"/>
              </p:cNvCxnSpPr>
              <p:nvPr/>
            </p:nvCxnSpPr>
            <p:spPr bwMode="auto">
              <a:xfrm>
                <a:off x="4538" y="6042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67" name="AutoShape 23"/>
              <p:cNvCxnSpPr>
                <a:cxnSpLocks noChangeShapeType="1"/>
              </p:cNvCxnSpPr>
              <p:nvPr/>
            </p:nvCxnSpPr>
            <p:spPr bwMode="auto">
              <a:xfrm>
                <a:off x="4189" y="6042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68" name="AutoShape 24"/>
              <p:cNvCxnSpPr>
                <a:cxnSpLocks noChangeShapeType="1"/>
              </p:cNvCxnSpPr>
              <p:nvPr/>
            </p:nvCxnSpPr>
            <p:spPr bwMode="auto">
              <a:xfrm>
                <a:off x="3796" y="6042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69" name="AutoShape 25"/>
              <p:cNvCxnSpPr>
                <a:cxnSpLocks noChangeShapeType="1"/>
              </p:cNvCxnSpPr>
              <p:nvPr/>
            </p:nvCxnSpPr>
            <p:spPr bwMode="auto">
              <a:xfrm>
                <a:off x="3447" y="6042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1770" name="Group 26"/>
            <p:cNvGrpSpPr>
              <a:grpSpLocks/>
            </p:cNvGrpSpPr>
            <p:nvPr/>
          </p:nvGrpSpPr>
          <p:grpSpPr bwMode="auto">
            <a:xfrm>
              <a:off x="4189" y="4996"/>
              <a:ext cx="3600" cy="523"/>
              <a:chOff x="4189" y="4996"/>
              <a:chExt cx="3600" cy="523"/>
            </a:xfrm>
          </p:grpSpPr>
          <p:sp>
            <p:nvSpPr>
              <p:cNvPr id="31771" name="Rectangle 27"/>
              <p:cNvSpPr>
                <a:spLocks noChangeArrowheads="1"/>
              </p:cNvSpPr>
              <p:nvPr/>
            </p:nvSpPr>
            <p:spPr bwMode="auto">
              <a:xfrm>
                <a:off x="4189" y="4996"/>
                <a:ext cx="3600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31772" name="AutoShape 28"/>
              <p:cNvCxnSpPr>
                <a:cxnSpLocks noChangeShapeType="1"/>
              </p:cNvCxnSpPr>
              <p:nvPr/>
            </p:nvCxnSpPr>
            <p:spPr bwMode="auto">
              <a:xfrm>
                <a:off x="4538" y="4996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73" name="AutoShape 29"/>
              <p:cNvCxnSpPr>
                <a:cxnSpLocks noChangeShapeType="1"/>
              </p:cNvCxnSpPr>
              <p:nvPr/>
            </p:nvCxnSpPr>
            <p:spPr bwMode="auto">
              <a:xfrm>
                <a:off x="4953" y="4996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74" name="AutoShape 30"/>
              <p:cNvCxnSpPr>
                <a:cxnSpLocks noChangeShapeType="1"/>
              </p:cNvCxnSpPr>
              <p:nvPr/>
            </p:nvCxnSpPr>
            <p:spPr bwMode="auto">
              <a:xfrm>
                <a:off x="6175" y="4996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75" name="AutoShape 31"/>
              <p:cNvCxnSpPr>
                <a:cxnSpLocks noChangeShapeType="1"/>
              </p:cNvCxnSpPr>
              <p:nvPr/>
            </p:nvCxnSpPr>
            <p:spPr bwMode="auto">
              <a:xfrm>
                <a:off x="6611" y="4996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76" name="AutoShape 32"/>
              <p:cNvCxnSpPr>
                <a:cxnSpLocks noChangeShapeType="1"/>
              </p:cNvCxnSpPr>
              <p:nvPr/>
            </p:nvCxnSpPr>
            <p:spPr bwMode="auto">
              <a:xfrm>
                <a:off x="7025" y="4996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77" name="AutoShape 33"/>
              <p:cNvCxnSpPr>
                <a:cxnSpLocks noChangeShapeType="1"/>
              </p:cNvCxnSpPr>
              <p:nvPr/>
            </p:nvCxnSpPr>
            <p:spPr bwMode="auto">
              <a:xfrm>
                <a:off x="7418" y="4996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31778" name="Group 34"/>
            <p:cNvGrpSpPr>
              <a:grpSpLocks/>
            </p:cNvGrpSpPr>
            <p:nvPr/>
          </p:nvGrpSpPr>
          <p:grpSpPr bwMode="auto">
            <a:xfrm>
              <a:off x="3796" y="3950"/>
              <a:ext cx="2815" cy="2615"/>
              <a:chOff x="3796" y="3950"/>
              <a:chExt cx="2815" cy="2615"/>
            </a:xfrm>
          </p:grpSpPr>
          <p:sp>
            <p:nvSpPr>
              <p:cNvPr id="31779" name="Rectangle 35"/>
              <p:cNvSpPr>
                <a:spLocks noChangeArrowheads="1"/>
              </p:cNvSpPr>
              <p:nvPr/>
            </p:nvSpPr>
            <p:spPr bwMode="auto">
              <a:xfrm>
                <a:off x="3796" y="4473"/>
                <a:ext cx="2815" cy="52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cxnSp>
            <p:nvCxnSpPr>
              <p:cNvPr id="31780" name="AutoShape 36"/>
              <p:cNvCxnSpPr>
                <a:cxnSpLocks noChangeShapeType="1"/>
              </p:cNvCxnSpPr>
              <p:nvPr/>
            </p:nvCxnSpPr>
            <p:spPr bwMode="auto">
              <a:xfrm>
                <a:off x="4538" y="4473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81" name="AutoShape 37"/>
              <p:cNvCxnSpPr>
                <a:cxnSpLocks noChangeShapeType="1"/>
              </p:cNvCxnSpPr>
              <p:nvPr/>
            </p:nvCxnSpPr>
            <p:spPr bwMode="auto">
              <a:xfrm>
                <a:off x="4953" y="4473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82" name="AutoShape 38"/>
              <p:cNvCxnSpPr>
                <a:cxnSpLocks noChangeShapeType="1"/>
              </p:cNvCxnSpPr>
              <p:nvPr/>
            </p:nvCxnSpPr>
            <p:spPr bwMode="auto">
              <a:xfrm>
                <a:off x="6175" y="4473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83" name="AutoShape 39"/>
              <p:cNvCxnSpPr>
                <a:cxnSpLocks noChangeShapeType="1"/>
              </p:cNvCxnSpPr>
              <p:nvPr/>
            </p:nvCxnSpPr>
            <p:spPr bwMode="auto">
              <a:xfrm>
                <a:off x="4189" y="4473"/>
                <a:ext cx="0" cy="52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84" name="AutoShape 40"/>
              <p:cNvCxnSpPr>
                <a:cxnSpLocks noChangeShapeType="1"/>
              </p:cNvCxnSpPr>
              <p:nvPr/>
            </p:nvCxnSpPr>
            <p:spPr bwMode="auto">
              <a:xfrm>
                <a:off x="5367" y="3950"/>
                <a:ext cx="0" cy="2615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31785" name="AutoShape 41"/>
              <p:cNvCxnSpPr>
                <a:cxnSpLocks noChangeShapeType="1"/>
              </p:cNvCxnSpPr>
              <p:nvPr/>
            </p:nvCxnSpPr>
            <p:spPr bwMode="auto">
              <a:xfrm>
                <a:off x="5760" y="3950"/>
                <a:ext cx="0" cy="2615"/>
              </a:xfrm>
              <a:prstGeom prst="straightConnector1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</p:grpSp>
      <p:sp>
        <p:nvSpPr>
          <p:cNvPr id="49" name="Rectangle 3"/>
          <p:cNvSpPr>
            <a:spLocks noChangeArrowheads="1"/>
          </p:cNvSpPr>
          <p:nvPr/>
        </p:nvSpPr>
        <p:spPr bwMode="auto">
          <a:xfrm>
            <a:off x="-500066" y="1785926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1785918" y="2500306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2" name="Rectangle 3"/>
          <p:cNvSpPr>
            <a:spLocks noChangeArrowheads="1"/>
          </p:cNvSpPr>
          <p:nvPr/>
        </p:nvSpPr>
        <p:spPr bwMode="auto">
          <a:xfrm>
            <a:off x="2357422" y="328612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3714744" y="400050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642910" y="478632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6" name="Rectangle 3"/>
          <p:cNvSpPr>
            <a:spLocks noChangeArrowheads="1"/>
          </p:cNvSpPr>
          <p:nvPr/>
        </p:nvSpPr>
        <p:spPr bwMode="auto">
          <a:xfrm>
            <a:off x="0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7" name="Rectangle 3"/>
          <p:cNvSpPr>
            <a:spLocks noChangeArrowheads="1"/>
          </p:cNvSpPr>
          <p:nvPr/>
        </p:nvSpPr>
        <p:spPr bwMode="auto">
          <a:xfrm>
            <a:off x="714348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8" name="Rectangle 3"/>
          <p:cNvSpPr>
            <a:spLocks noChangeArrowheads="1"/>
          </p:cNvSpPr>
          <p:nvPr/>
        </p:nvSpPr>
        <p:spPr bwMode="auto">
          <a:xfrm>
            <a:off x="1428728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59" name="Rectangle 3"/>
          <p:cNvSpPr>
            <a:spLocks noChangeArrowheads="1"/>
          </p:cNvSpPr>
          <p:nvPr/>
        </p:nvSpPr>
        <p:spPr bwMode="auto">
          <a:xfrm>
            <a:off x="2071670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0" name="Rectangle 3"/>
          <p:cNvSpPr>
            <a:spLocks noChangeArrowheads="1"/>
          </p:cNvSpPr>
          <p:nvPr/>
        </p:nvSpPr>
        <p:spPr bwMode="auto">
          <a:xfrm>
            <a:off x="2643174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1" name="Rectangle 3"/>
          <p:cNvSpPr>
            <a:spLocks noChangeArrowheads="1"/>
          </p:cNvSpPr>
          <p:nvPr/>
        </p:nvSpPr>
        <p:spPr bwMode="auto">
          <a:xfrm>
            <a:off x="3286116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2" name="Rectangle 3"/>
          <p:cNvSpPr>
            <a:spLocks noChangeArrowheads="1"/>
          </p:cNvSpPr>
          <p:nvPr/>
        </p:nvSpPr>
        <p:spPr bwMode="auto">
          <a:xfrm>
            <a:off x="3857620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3" name="Rectangle 3"/>
          <p:cNvSpPr>
            <a:spLocks noChangeArrowheads="1"/>
          </p:cNvSpPr>
          <p:nvPr/>
        </p:nvSpPr>
        <p:spPr bwMode="auto">
          <a:xfrm>
            <a:off x="4572000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4" name="Rectangle 3"/>
          <p:cNvSpPr>
            <a:spLocks noChangeArrowheads="1"/>
          </p:cNvSpPr>
          <p:nvPr/>
        </p:nvSpPr>
        <p:spPr bwMode="auto">
          <a:xfrm>
            <a:off x="5143504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65" name="Rectangle 3"/>
          <p:cNvSpPr>
            <a:spLocks noChangeArrowheads="1"/>
          </p:cNvSpPr>
          <p:nvPr/>
        </p:nvSpPr>
        <p:spPr bwMode="auto">
          <a:xfrm>
            <a:off x="5786446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6" name="Rectangle 3"/>
          <p:cNvSpPr>
            <a:spLocks noChangeArrowheads="1"/>
          </p:cNvSpPr>
          <p:nvPr/>
        </p:nvSpPr>
        <p:spPr bwMode="auto">
          <a:xfrm>
            <a:off x="6429388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7" name="Rectangle 3"/>
          <p:cNvSpPr>
            <a:spLocks noChangeArrowheads="1"/>
          </p:cNvSpPr>
          <p:nvPr/>
        </p:nvSpPr>
        <p:spPr bwMode="auto">
          <a:xfrm>
            <a:off x="7072330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8" name="Rectangle 3"/>
          <p:cNvSpPr>
            <a:spLocks noChangeArrowheads="1"/>
          </p:cNvSpPr>
          <p:nvPr/>
        </p:nvSpPr>
        <p:spPr bwMode="auto">
          <a:xfrm>
            <a:off x="2714612" y="257174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9" name="Rectangle 3"/>
          <p:cNvSpPr>
            <a:spLocks noChangeArrowheads="1"/>
          </p:cNvSpPr>
          <p:nvPr/>
        </p:nvSpPr>
        <p:spPr bwMode="auto">
          <a:xfrm>
            <a:off x="3286116" y="257174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0" name="Rectangle 3"/>
          <p:cNvSpPr>
            <a:spLocks noChangeArrowheads="1"/>
          </p:cNvSpPr>
          <p:nvPr/>
        </p:nvSpPr>
        <p:spPr bwMode="auto">
          <a:xfrm>
            <a:off x="3929058" y="257174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4572000" y="257174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5143504" y="257174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5786446" y="257174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4" name="Rectangle 3"/>
          <p:cNvSpPr>
            <a:spLocks noChangeArrowheads="1"/>
          </p:cNvSpPr>
          <p:nvPr/>
        </p:nvSpPr>
        <p:spPr bwMode="auto">
          <a:xfrm>
            <a:off x="6500826" y="257174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6" name="Rectangle 3"/>
          <p:cNvSpPr>
            <a:spLocks noChangeArrowheads="1"/>
          </p:cNvSpPr>
          <p:nvPr/>
        </p:nvSpPr>
        <p:spPr bwMode="auto">
          <a:xfrm>
            <a:off x="3357554" y="335756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7" name="Rectangle 3"/>
          <p:cNvSpPr>
            <a:spLocks noChangeArrowheads="1"/>
          </p:cNvSpPr>
          <p:nvPr/>
        </p:nvSpPr>
        <p:spPr bwMode="auto">
          <a:xfrm>
            <a:off x="4429124" y="335756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8" name="Rectangle 3"/>
          <p:cNvSpPr>
            <a:spLocks noChangeArrowheads="1"/>
          </p:cNvSpPr>
          <p:nvPr/>
        </p:nvSpPr>
        <p:spPr bwMode="auto">
          <a:xfrm>
            <a:off x="3857620" y="335756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9" name="Rectangle 3"/>
          <p:cNvSpPr>
            <a:spLocks noChangeArrowheads="1"/>
          </p:cNvSpPr>
          <p:nvPr/>
        </p:nvSpPr>
        <p:spPr bwMode="auto">
          <a:xfrm>
            <a:off x="5143504" y="335756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80" name="Rectangle 3"/>
          <p:cNvSpPr>
            <a:spLocks noChangeArrowheads="1"/>
          </p:cNvSpPr>
          <p:nvPr/>
        </p:nvSpPr>
        <p:spPr bwMode="auto">
          <a:xfrm>
            <a:off x="5786446" y="335756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1" name="Rectangle 3"/>
          <p:cNvSpPr>
            <a:spLocks noChangeArrowheads="1"/>
          </p:cNvSpPr>
          <p:nvPr/>
        </p:nvSpPr>
        <p:spPr bwMode="auto">
          <a:xfrm>
            <a:off x="6429388" y="335756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2" name="Rectangle 3"/>
          <p:cNvSpPr>
            <a:spLocks noChangeArrowheads="1"/>
          </p:cNvSpPr>
          <p:nvPr/>
        </p:nvSpPr>
        <p:spPr bwMode="auto">
          <a:xfrm>
            <a:off x="7786710" y="335756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3" name="Rectangle 3"/>
          <p:cNvSpPr>
            <a:spLocks noChangeArrowheads="1"/>
          </p:cNvSpPr>
          <p:nvPr/>
        </p:nvSpPr>
        <p:spPr bwMode="auto">
          <a:xfrm>
            <a:off x="7143768" y="335756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4" name="Rectangle 3"/>
          <p:cNvSpPr>
            <a:spLocks noChangeArrowheads="1"/>
          </p:cNvSpPr>
          <p:nvPr/>
        </p:nvSpPr>
        <p:spPr bwMode="auto">
          <a:xfrm>
            <a:off x="8358214" y="335756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5" name="Rectangle 3"/>
          <p:cNvSpPr>
            <a:spLocks noChangeArrowheads="1"/>
          </p:cNvSpPr>
          <p:nvPr/>
        </p:nvSpPr>
        <p:spPr bwMode="auto">
          <a:xfrm>
            <a:off x="4500562" y="407194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6" name="Rectangle 3"/>
          <p:cNvSpPr>
            <a:spLocks noChangeArrowheads="1"/>
          </p:cNvSpPr>
          <p:nvPr/>
        </p:nvSpPr>
        <p:spPr bwMode="auto">
          <a:xfrm>
            <a:off x="5143504" y="407194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87" name="Rectangle 3"/>
          <p:cNvSpPr>
            <a:spLocks noChangeArrowheads="1"/>
          </p:cNvSpPr>
          <p:nvPr/>
        </p:nvSpPr>
        <p:spPr bwMode="auto">
          <a:xfrm>
            <a:off x="5715008" y="407194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8" name="Rectangle 3"/>
          <p:cNvSpPr>
            <a:spLocks noChangeArrowheads="1"/>
          </p:cNvSpPr>
          <p:nvPr/>
        </p:nvSpPr>
        <p:spPr bwMode="auto">
          <a:xfrm>
            <a:off x="6429388" y="407194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9" name="Rectangle 3"/>
          <p:cNvSpPr>
            <a:spLocks noChangeArrowheads="1"/>
          </p:cNvSpPr>
          <p:nvPr/>
        </p:nvSpPr>
        <p:spPr bwMode="auto">
          <a:xfrm>
            <a:off x="7072330" y="407194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0" name="Rectangle 3"/>
          <p:cNvSpPr>
            <a:spLocks noChangeArrowheads="1"/>
          </p:cNvSpPr>
          <p:nvPr/>
        </p:nvSpPr>
        <p:spPr bwMode="auto">
          <a:xfrm>
            <a:off x="7715272" y="407194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1" name="Rectangle 3"/>
          <p:cNvSpPr>
            <a:spLocks noChangeArrowheads="1"/>
          </p:cNvSpPr>
          <p:nvPr/>
        </p:nvSpPr>
        <p:spPr bwMode="auto">
          <a:xfrm>
            <a:off x="1500166" y="478632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3" name="Rectangle 3"/>
          <p:cNvSpPr>
            <a:spLocks noChangeArrowheads="1"/>
          </p:cNvSpPr>
          <p:nvPr/>
        </p:nvSpPr>
        <p:spPr bwMode="auto">
          <a:xfrm>
            <a:off x="2071670" y="478632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4" name="Rectangle 3"/>
          <p:cNvSpPr>
            <a:spLocks noChangeArrowheads="1"/>
          </p:cNvSpPr>
          <p:nvPr/>
        </p:nvSpPr>
        <p:spPr bwMode="auto">
          <a:xfrm>
            <a:off x="2714612" y="478632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5" name="Rectangle 3"/>
          <p:cNvSpPr>
            <a:spLocks noChangeArrowheads="1"/>
          </p:cNvSpPr>
          <p:nvPr/>
        </p:nvSpPr>
        <p:spPr bwMode="auto">
          <a:xfrm>
            <a:off x="3286116" y="478632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6" name="Rectangle 3"/>
          <p:cNvSpPr>
            <a:spLocks noChangeArrowheads="1"/>
          </p:cNvSpPr>
          <p:nvPr/>
        </p:nvSpPr>
        <p:spPr bwMode="auto">
          <a:xfrm>
            <a:off x="3857620" y="478632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7" name="Rectangle 3"/>
          <p:cNvSpPr>
            <a:spLocks noChangeArrowheads="1"/>
          </p:cNvSpPr>
          <p:nvPr/>
        </p:nvSpPr>
        <p:spPr bwMode="auto">
          <a:xfrm>
            <a:off x="4500562" y="478632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98" name="Rectangle 3"/>
          <p:cNvSpPr>
            <a:spLocks noChangeArrowheads="1"/>
          </p:cNvSpPr>
          <p:nvPr/>
        </p:nvSpPr>
        <p:spPr bwMode="auto">
          <a:xfrm>
            <a:off x="5143504" y="4786322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99" name="Rectangle 3"/>
          <p:cNvSpPr>
            <a:spLocks noChangeArrowheads="1"/>
          </p:cNvSpPr>
          <p:nvPr/>
        </p:nvSpPr>
        <p:spPr bwMode="auto">
          <a:xfrm>
            <a:off x="5143504" y="1857364"/>
            <a:ext cx="10001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4" grpId="1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все по 2 В классу\шаблоны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24544" y="-171400"/>
            <a:ext cx="9753600" cy="7315200"/>
          </a:xfrm>
          <a:prstGeom prst="rect">
            <a:avLst/>
          </a:prstGeom>
          <a:noFill/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0" y="214290"/>
            <a:ext cx="3857620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- это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139952" y="2204864"/>
            <a:ext cx="5214974" cy="100013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огромный раскаленный газовый шар, который излучает свет.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47688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0" y="1643050"/>
            <a:ext cx="3897310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Созвездие - это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0" y="3214686"/>
            <a:ext cx="3897310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Комета - это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0" y="5877272"/>
            <a:ext cx="3897310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Метеорит - это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0" y="4509120"/>
            <a:ext cx="3897310" cy="5847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Земля - это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4211960" y="620688"/>
            <a:ext cx="5214974" cy="857256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 ярких звёзд.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4067944" y="5373216"/>
            <a:ext cx="5357850" cy="128588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ебольшое холодное космическое тело, в переводе с греческого языка означает «хвостатая».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143372" y="3714752"/>
            <a:ext cx="5214974" cy="142876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крупное космическое  тело, которое может долететь до поверхности Земли.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72 -0.02222 L -0.00156 0.126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44444E-6 L -0.00157 -0.3354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7.40741E-7 L 2.77778E-6 0.2520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028" grpId="0" animBg="1"/>
      <p:bldP spid="14" grpId="0" animBg="1"/>
      <p:bldP spid="15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все по 2 В классу\шаблоны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96552" y="0"/>
            <a:ext cx="9753600" cy="7315200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3568" y="4437112"/>
            <a:ext cx="7488832" cy="92333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Тема: Земля - планета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9512" y="620688"/>
            <a:ext cx="8496944" cy="286232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Узнать 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Научиться …</a:t>
            </a:r>
            <a:endParaRPr kumimoji="0" lang="ru-RU" sz="6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все по 2 В классу\шаблоны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96552" y="0"/>
            <a:ext cx="9753600" cy="731520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9512" y="620688"/>
            <a:ext cx="8496944" cy="10156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43608" y="2492896"/>
          <a:ext cx="7152457" cy="3630722"/>
        </p:xfrm>
        <a:graphic>
          <a:graphicData uri="http://schemas.openxmlformats.org/drawingml/2006/table">
            <a:tbl>
              <a:tblPr/>
              <a:tblGrid>
                <a:gridCol w="2383904"/>
                <a:gridCol w="2383904"/>
                <a:gridCol w="2384649"/>
              </a:tblGrid>
              <a:tr h="6526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Знаю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Узнал новое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Хочу узнать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79512" y="620688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 индивидуальной работы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1 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ЗУХ</a:t>
            </a:r>
            <a:endParaRPr lang="ru-RU" sz="3200" b="1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все по 2 В классу\шаблоны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96065" y="214290"/>
            <a:ext cx="884793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синему морю, к зеленой земле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47205" y="1071546"/>
            <a:ext cx="889679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Плыву я на белом своем корабле.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71472" y="2428868"/>
            <a:ext cx="699057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Ла-ла-ла-ла-ла-ла-ла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Вертится быстрей Земля.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0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Аудио.wma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0" y="6286520"/>
            <a:ext cx="304800" cy="304800"/>
          </a:xfrm>
          <a:prstGeom prst="rect">
            <a:avLst/>
          </a:prstGeom>
        </p:spPr>
      </p:pic>
      <p:pic>
        <p:nvPicPr>
          <p:cNvPr id="2053" name="Picture 5" descr="http://multiki.arjlover.net/ap/mama.dlja.mamontenka.avi/mama.dlja.mamontenka.avi.image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19759" y="4214818"/>
            <a:ext cx="3524241" cy="2643182"/>
          </a:xfrm>
          <a:prstGeom prst="rect">
            <a:avLst/>
          </a:prstGeom>
          <a:noFill/>
        </p:spPr>
      </p:pic>
      <p:pic>
        <p:nvPicPr>
          <p:cNvPr id="2055" name="Picture 7" descr="http://im1-tub-ru.yandex.net/i?id=349ae869ee38eab7dcad3b5ad3964882-116-144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4357694"/>
            <a:ext cx="2843201" cy="2143116"/>
          </a:xfrm>
          <a:prstGeom prst="rect">
            <a:avLst/>
          </a:prstGeom>
          <a:noFill/>
        </p:spPr>
      </p:pic>
      <p:pic>
        <p:nvPicPr>
          <p:cNvPr id="2057" name="Picture 9" descr="Любопытные белые медведи на Аляске (15 фото) (фотоблог) &quot; Вся правда из блогосферы на UAINFO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16" y="4857760"/>
            <a:ext cx="2214578" cy="1473310"/>
          </a:xfrm>
          <a:prstGeom prst="rect">
            <a:avLst/>
          </a:prstGeom>
          <a:noFill/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7452320" y="908720"/>
            <a:ext cx="1691680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436096" y="3717032"/>
            <a:ext cx="1691680" cy="0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7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все по 2 В классу\шаблоны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96552" y="0"/>
            <a:ext cx="9753600" cy="731520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9512" y="620688"/>
            <a:ext cx="8496944" cy="10156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1026" name="Picture 2" descr="http://www.umk-garmoniya.ru/okr_mir/images/okr_uch_2_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1700808"/>
            <a:ext cx="4091997" cy="532859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55576" y="260648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Работа с учебником,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с. 3–4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все по 2 В классу\шаблоны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85784" y="-214338"/>
            <a:ext cx="9753600" cy="7315200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0"/>
            <a:ext cx="8967051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214678" y="5689744"/>
            <a:ext cx="3714776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земля</a:t>
            </a:r>
            <a:b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347864" y="4381836"/>
            <a:ext cx="3224399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Земля - планета</a:t>
            </a: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66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96296E-6 L -0.25538 -0.066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0.17361 -0.209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все по 2 В классу\шаблоны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96552" y="0"/>
            <a:ext cx="9753600" cy="7315200"/>
          </a:xfrm>
          <a:prstGeom prst="rect">
            <a:avLst/>
          </a:prstGeom>
          <a:noFill/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9512" y="620688"/>
            <a:ext cx="8496944" cy="378565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Планета Земля – холодное космическое тело, не излучающее свет</a:t>
            </a:r>
            <a:endParaRPr kumimoji="0" lang="ru-RU" sz="6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все по 2 В классу\шаблоны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85784" y="-214338"/>
            <a:ext cx="9753600" cy="7315200"/>
          </a:xfrm>
          <a:prstGeom prst="rect">
            <a:avLst/>
          </a:prstGeom>
          <a:noFill/>
        </p:spPr>
      </p:pic>
      <p:pic>
        <p:nvPicPr>
          <p:cNvPr id="8" name="Содержимое 3" descr="киты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294</Words>
  <Application>Microsoft Office PowerPoint</Application>
  <PresentationFormat>Экран (4:3)</PresentationFormat>
  <Paragraphs>104</Paragraphs>
  <Slides>19</Slides>
  <Notes>4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Юрий Алексеевич Гагарин – первый космонавт</vt:lpstr>
      <vt:lpstr>Слайд 13</vt:lpstr>
      <vt:lpstr>Слайд 14</vt:lpstr>
      <vt:lpstr>Слайд 15</vt:lpstr>
      <vt:lpstr>«Счастье – это быть с Природой, видеть её, говорить с ней»,  - писал Л.Н. Толстой более ста лет назад 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58</cp:revision>
  <dcterms:modified xsi:type="dcterms:W3CDTF">2018-01-09T11:55:28Z</dcterms:modified>
</cp:coreProperties>
</file>