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63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814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D5CD08-EBA2-4635-9ABF-CBB57B6931D6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55D7319C-626E-40CA-8E98-C46695A9B491}">
      <dgm:prSet phldrT="[Текст]" custT="1"/>
      <dgm:spPr>
        <a:solidFill>
          <a:srgbClr val="92D050"/>
        </a:solidFill>
      </dgm:spPr>
      <dgm:t>
        <a:bodyPr/>
        <a:lstStyle/>
        <a:p>
          <a:pPr algn="ctr"/>
          <a:r>
            <a:rPr lang="ru-RU" sz="2400" b="1" dirty="0" smtClean="0">
              <a:solidFill>
                <a:srgbClr val="C00000"/>
              </a:solidFill>
            </a:rPr>
            <a:t>1 этап:</a:t>
          </a:r>
        </a:p>
        <a:p>
          <a:pPr algn="ctr"/>
          <a:r>
            <a:rPr lang="ru-RU" sz="1400" b="1" dirty="0" smtClean="0">
              <a:solidFill>
                <a:srgbClr val="002060"/>
              </a:solidFill>
            </a:rPr>
            <a:t> -обсуждение цели и задач;</a:t>
          </a:r>
        </a:p>
        <a:p>
          <a:pPr algn="ctr"/>
          <a:r>
            <a:rPr lang="ru-RU" sz="1400" b="1" dirty="0" smtClean="0">
              <a:solidFill>
                <a:srgbClr val="002060"/>
              </a:solidFill>
            </a:rPr>
            <a:t>- Создание необходимых условий для реализации проекта;</a:t>
          </a:r>
        </a:p>
        <a:p>
          <a:pPr algn="ctr"/>
          <a:r>
            <a:rPr lang="ru-RU" sz="1400" b="1" dirty="0" smtClean="0">
              <a:solidFill>
                <a:srgbClr val="002060"/>
              </a:solidFill>
            </a:rPr>
            <a:t>- Подготовка художественных материалов для продуктивной деятельности.</a:t>
          </a:r>
        </a:p>
        <a:p>
          <a:pPr algn="ctr"/>
          <a:endParaRPr lang="ru-RU" sz="1400" b="1" dirty="0">
            <a:solidFill>
              <a:srgbClr val="002060"/>
            </a:solidFill>
          </a:endParaRPr>
        </a:p>
      </dgm:t>
    </dgm:pt>
    <dgm:pt modelId="{EC150238-F9A8-4305-8CDC-2E2868D75C09}" type="parTrans" cxnId="{89022305-67B3-40E4-94A8-653D84B8DFCB}">
      <dgm:prSet/>
      <dgm:spPr/>
      <dgm:t>
        <a:bodyPr/>
        <a:lstStyle/>
        <a:p>
          <a:endParaRPr lang="ru-RU"/>
        </a:p>
      </dgm:t>
    </dgm:pt>
    <dgm:pt modelId="{02C1031B-CBA5-4C72-8DC8-7FF2B6E7A079}" type="sibTrans" cxnId="{89022305-67B3-40E4-94A8-653D84B8DFCB}">
      <dgm:prSet/>
      <dgm:spPr/>
      <dgm:t>
        <a:bodyPr/>
        <a:lstStyle/>
        <a:p>
          <a:endParaRPr lang="ru-RU"/>
        </a:p>
      </dgm:t>
    </dgm:pt>
    <dgm:pt modelId="{55F20DD1-2089-4649-B1E1-F37D11F67611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2 этап:</a:t>
          </a:r>
        </a:p>
        <a:p>
          <a:r>
            <a:rPr lang="ru-RU" sz="1800" b="1" dirty="0" smtClean="0">
              <a:solidFill>
                <a:schemeClr val="bg1"/>
              </a:solidFill>
            </a:rPr>
            <a:t> </a:t>
          </a:r>
          <a:r>
            <a:rPr lang="ru-RU" sz="1400" b="1" dirty="0" smtClean="0"/>
            <a:t>основной (практический):</a:t>
          </a:r>
        </a:p>
        <a:p>
          <a:r>
            <a:rPr lang="ru-RU" sz="1400" b="1" dirty="0" smtClean="0"/>
            <a:t>- Внедрение  в воспитательно-образовательный процесс эффективных методов и приемов по расширению знаний дошкольников о птицах</a:t>
          </a:r>
          <a:endParaRPr lang="ru-RU" sz="1400" b="1" dirty="0"/>
        </a:p>
      </dgm:t>
    </dgm:pt>
    <dgm:pt modelId="{FEBCF181-E246-4667-B8AA-5FDE5D6DEA06}" type="parTrans" cxnId="{ECC1929C-9DDD-4D2D-BB91-4A653B445F8B}">
      <dgm:prSet/>
      <dgm:spPr/>
      <dgm:t>
        <a:bodyPr/>
        <a:lstStyle/>
        <a:p>
          <a:endParaRPr lang="ru-RU"/>
        </a:p>
      </dgm:t>
    </dgm:pt>
    <dgm:pt modelId="{BDE1358F-6C71-4550-8DAA-7E6E4D29154A}" type="sibTrans" cxnId="{ECC1929C-9DDD-4D2D-BB91-4A653B445F8B}">
      <dgm:prSet/>
      <dgm:spPr/>
      <dgm:t>
        <a:bodyPr/>
        <a:lstStyle/>
        <a:p>
          <a:endParaRPr lang="ru-RU"/>
        </a:p>
      </dgm:t>
    </dgm:pt>
    <dgm:pt modelId="{0B870A76-ACC5-4707-8204-45F865AD8349}">
      <dgm:prSet phldrT="[Текст]" custT="1"/>
      <dgm:spPr>
        <a:solidFill>
          <a:schemeClr val="accent6"/>
        </a:solidFill>
      </dgm:spPr>
      <dgm:t>
        <a:bodyPr/>
        <a:lstStyle/>
        <a:p>
          <a:r>
            <a:rPr lang="ru-RU" sz="2400" b="1" dirty="0" smtClean="0">
              <a:solidFill>
                <a:srgbClr val="C00000"/>
              </a:solidFill>
            </a:rPr>
            <a:t>3 этап:</a:t>
          </a:r>
        </a:p>
        <a:p>
          <a:r>
            <a:rPr lang="ru-RU" sz="1400" b="1" dirty="0" smtClean="0">
              <a:solidFill>
                <a:srgbClr val="002060"/>
              </a:solidFill>
            </a:rPr>
            <a:t>  заключительный:</a:t>
          </a:r>
        </a:p>
        <a:p>
          <a:r>
            <a:rPr lang="ru-RU" sz="1400" b="1" dirty="0" smtClean="0">
              <a:solidFill>
                <a:srgbClr val="002060"/>
              </a:solidFill>
            </a:rPr>
            <a:t>-обработка результатов по реализации проекта;</a:t>
          </a:r>
        </a:p>
        <a:p>
          <a:r>
            <a:rPr lang="ru-RU" sz="1400" b="1" dirty="0" smtClean="0">
              <a:solidFill>
                <a:srgbClr val="002060"/>
              </a:solidFill>
            </a:rPr>
            <a:t>- Оформление стенгазеты «Птичка-невеличка» (презентация проекта);</a:t>
          </a:r>
        </a:p>
        <a:p>
          <a:r>
            <a:rPr lang="ru-RU" sz="1400" b="1" dirty="0" smtClean="0">
              <a:solidFill>
                <a:srgbClr val="002060"/>
              </a:solidFill>
            </a:rPr>
            <a:t>Изготовление скворечников, кормушек для птиц.</a:t>
          </a:r>
          <a:endParaRPr lang="ru-RU" sz="1400" b="1" dirty="0">
            <a:solidFill>
              <a:srgbClr val="002060"/>
            </a:solidFill>
          </a:endParaRPr>
        </a:p>
      </dgm:t>
    </dgm:pt>
    <dgm:pt modelId="{FC142CF9-C9A3-4FEA-B409-9298A117A007}" type="parTrans" cxnId="{2E66094C-E8A2-4BC3-AB34-13A16140D9FF}">
      <dgm:prSet/>
      <dgm:spPr/>
      <dgm:t>
        <a:bodyPr/>
        <a:lstStyle/>
        <a:p>
          <a:endParaRPr lang="ru-RU"/>
        </a:p>
      </dgm:t>
    </dgm:pt>
    <dgm:pt modelId="{E767B2ED-0F47-45F8-8A32-65C87B3AE0C7}" type="sibTrans" cxnId="{2E66094C-E8A2-4BC3-AB34-13A16140D9FF}">
      <dgm:prSet/>
      <dgm:spPr/>
      <dgm:t>
        <a:bodyPr/>
        <a:lstStyle/>
        <a:p>
          <a:endParaRPr lang="ru-RU"/>
        </a:p>
      </dgm:t>
    </dgm:pt>
    <dgm:pt modelId="{0C909172-34EC-42ED-ACB7-25250433D451}" type="pres">
      <dgm:prSet presAssocID="{1CD5CD08-EBA2-4635-9ABF-CBB57B6931D6}" presName="CompostProcess" presStyleCnt="0">
        <dgm:presLayoutVars>
          <dgm:dir/>
          <dgm:resizeHandles val="exact"/>
        </dgm:presLayoutVars>
      </dgm:prSet>
      <dgm:spPr/>
    </dgm:pt>
    <dgm:pt modelId="{DABA5BC9-ABED-4FA2-987B-52660D36C132}" type="pres">
      <dgm:prSet presAssocID="{1CD5CD08-EBA2-4635-9ABF-CBB57B6931D6}" presName="arrow" presStyleLbl="bgShp" presStyleIdx="0" presStyleCnt="1"/>
      <dgm:spPr/>
    </dgm:pt>
    <dgm:pt modelId="{03B081A8-96ED-4D32-A399-E8B58322691C}" type="pres">
      <dgm:prSet presAssocID="{1CD5CD08-EBA2-4635-9ABF-CBB57B6931D6}" presName="linearProcess" presStyleCnt="0"/>
      <dgm:spPr/>
    </dgm:pt>
    <dgm:pt modelId="{8E2AB4CD-E975-400D-83F3-7A60EC4626B2}" type="pres">
      <dgm:prSet presAssocID="{55D7319C-626E-40CA-8E98-C46695A9B491}" presName="textNode" presStyleLbl="node1" presStyleIdx="0" presStyleCnt="3" custScaleX="107756" custScaleY="144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828CFE-E963-42AB-BB00-ABC5CC69DB8D}" type="pres">
      <dgm:prSet presAssocID="{02C1031B-CBA5-4C72-8DC8-7FF2B6E7A079}" presName="sibTrans" presStyleCnt="0"/>
      <dgm:spPr/>
    </dgm:pt>
    <dgm:pt modelId="{7988C973-37E5-4C43-A70C-B29B3C2F1673}" type="pres">
      <dgm:prSet presAssocID="{55F20DD1-2089-4649-B1E1-F37D11F67611}" presName="textNode" presStyleLbl="node1" presStyleIdx="1" presStyleCnt="3" custScaleX="107216" custScaleY="151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0A63B-54DF-49CB-8C77-B51E23EF42BF}" type="pres">
      <dgm:prSet presAssocID="{BDE1358F-6C71-4550-8DAA-7E6E4D29154A}" presName="sibTrans" presStyleCnt="0"/>
      <dgm:spPr/>
    </dgm:pt>
    <dgm:pt modelId="{9DC21D54-71A1-4FCE-9BEA-532D00F4AE98}" type="pres">
      <dgm:prSet presAssocID="{0B870A76-ACC5-4707-8204-45F865AD8349}" presName="textNode" presStyleLbl="node1" presStyleIdx="2" presStyleCnt="3" custScaleX="104988" custScaleY="1381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6FC8D6-12D6-42F6-B201-8A9371DB5FC3}" type="presOf" srcId="{55F20DD1-2089-4649-B1E1-F37D11F67611}" destId="{7988C973-37E5-4C43-A70C-B29B3C2F1673}" srcOrd="0" destOrd="0" presId="urn:microsoft.com/office/officeart/2005/8/layout/hProcess9"/>
    <dgm:cxn modelId="{ECC1929C-9DDD-4D2D-BB91-4A653B445F8B}" srcId="{1CD5CD08-EBA2-4635-9ABF-CBB57B6931D6}" destId="{55F20DD1-2089-4649-B1E1-F37D11F67611}" srcOrd="1" destOrd="0" parTransId="{FEBCF181-E246-4667-B8AA-5FDE5D6DEA06}" sibTransId="{BDE1358F-6C71-4550-8DAA-7E6E4D29154A}"/>
    <dgm:cxn modelId="{89022305-67B3-40E4-94A8-653D84B8DFCB}" srcId="{1CD5CD08-EBA2-4635-9ABF-CBB57B6931D6}" destId="{55D7319C-626E-40CA-8E98-C46695A9B491}" srcOrd="0" destOrd="0" parTransId="{EC150238-F9A8-4305-8CDC-2E2868D75C09}" sibTransId="{02C1031B-CBA5-4C72-8DC8-7FF2B6E7A079}"/>
    <dgm:cxn modelId="{2101BA1C-68C6-46E5-BEB2-991E6F0C7D50}" type="presOf" srcId="{55D7319C-626E-40CA-8E98-C46695A9B491}" destId="{8E2AB4CD-E975-400D-83F3-7A60EC4626B2}" srcOrd="0" destOrd="0" presId="urn:microsoft.com/office/officeart/2005/8/layout/hProcess9"/>
    <dgm:cxn modelId="{2E66094C-E8A2-4BC3-AB34-13A16140D9FF}" srcId="{1CD5CD08-EBA2-4635-9ABF-CBB57B6931D6}" destId="{0B870A76-ACC5-4707-8204-45F865AD8349}" srcOrd="2" destOrd="0" parTransId="{FC142CF9-C9A3-4FEA-B409-9298A117A007}" sibTransId="{E767B2ED-0F47-45F8-8A32-65C87B3AE0C7}"/>
    <dgm:cxn modelId="{0EFE2307-4DD8-4BF4-B80A-9D56897E3C6C}" type="presOf" srcId="{0B870A76-ACC5-4707-8204-45F865AD8349}" destId="{9DC21D54-71A1-4FCE-9BEA-532D00F4AE98}" srcOrd="0" destOrd="0" presId="urn:microsoft.com/office/officeart/2005/8/layout/hProcess9"/>
    <dgm:cxn modelId="{1539E8D5-7C36-4217-9D97-497FD0FF26FF}" type="presOf" srcId="{1CD5CD08-EBA2-4635-9ABF-CBB57B6931D6}" destId="{0C909172-34EC-42ED-ACB7-25250433D451}" srcOrd="0" destOrd="0" presId="urn:microsoft.com/office/officeart/2005/8/layout/hProcess9"/>
    <dgm:cxn modelId="{52C1B2C2-8D24-44D0-BA27-6222467B6A4A}" type="presParOf" srcId="{0C909172-34EC-42ED-ACB7-25250433D451}" destId="{DABA5BC9-ABED-4FA2-987B-52660D36C132}" srcOrd="0" destOrd="0" presId="urn:microsoft.com/office/officeart/2005/8/layout/hProcess9"/>
    <dgm:cxn modelId="{D83CCA1E-FF6C-4726-A07A-2EF9F9A5978E}" type="presParOf" srcId="{0C909172-34EC-42ED-ACB7-25250433D451}" destId="{03B081A8-96ED-4D32-A399-E8B58322691C}" srcOrd="1" destOrd="0" presId="urn:microsoft.com/office/officeart/2005/8/layout/hProcess9"/>
    <dgm:cxn modelId="{255DECCD-5397-408C-82C7-BACCEB7DB50B}" type="presParOf" srcId="{03B081A8-96ED-4D32-A399-E8B58322691C}" destId="{8E2AB4CD-E975-400D-83F3-7A60EC4626B2}" srcOrd="0" destOrd="0" presId="urn:microsoft.com/office/officeart/2005/8/layout/hProcess9"/>
    <dgm:cxn modelId="{359C447E-FB1B-449B-9224-246F45F3A7B6}" type="presParOf" srcId="{03B081A8-96ED-4D32-A399-E8B58322691C}" destId="{15828CFE-E963-42AB-BB00-ABC5CC69DB8D}" srcOrd="1" destOrd="0" presId="urn:microsoft.com/office/officeart/2005/8/layout/hProcess9"/>
    <dgm:cxn modelId="{0B71AD7B-6E9E-4717-A206-870265309E7A}" type="presParOf" srcId="{03B081A8-96ED-4D32-A399-E8B58322691C}" destId="{7988C973-37E5-4C43-A70C-B29B3C2F1673}" srcOrd="2" destOrd="0" presId="urn:microsoft.com/office/officeart/2005/8/layout/hProcess9"/>
    <dgm:cxn modelId="{17393A78-15DD-49EE-8917-FA486B3B221F}" type="presParOf" srcId="{03B081A8-96ED-4D32-A399-E8B58322691C}" destId="{91F0A63B-54DF-49CB-8C77-B51E23EF42BF}" srcOrd="3" destOrd="0" presId="urn:microsoft.com/office/officeart/2005/8/layout/hProcess9"/>
    <dgm:cxn modelId="{C528E4C2-081B-4C00-8095-4DB7EB384023}" type="presParOf" srcId="{03B081A8-96ED-4D32-A399-E8B58322691C}" destId="{9DC21D54-71A1-4FCE-9BEA-532D00F4AE9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BA5BC9-ABED-4FA2-987B-52660D36C132}">
      <dsp:nvSpPr>
        <dsp:cNvPr id="0" name=""/>
        <dsp:cNvSpPr/>
      </dsp:nvSpPr>
      <dsp:spPr>
        <a:xfrm>
          <a:off x="600079" y="0"/>
          <a:ext cx="6800897" cy="5429288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2AB4CD-E975-400D-83F3-7A60EC4626B2}">
      <dsp:nvSpPr>
        <dsp:cNvPr id="0" name=""/>
        <dsp:cNvSpPr/>
      </dsp:nvSpPr>
      <dsp:spPr>
        <a:xfrm>
          <a:off x="174551" y="1143006"/>
          <a:ext cx="2382821" cy="3143275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1 этап: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-обсуждение цели и задач;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- Создание необходимых условий для реализации проекта;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- Подготовка художественных материалов для продуктивной деятельности.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solidFill>
              <a:srgbClr val="002060"/>
            </a:solidFill>
          </a:endParaRPr>
        </a:p>
      </dsp:txBody>
      <dsp:txXfrm>
        <a:off x="290871" y="1259326"/>
        <a:ext cx="2150181" cy="2910635"/>
      </dsp:txXfrm>
    </dsp:sp>
    <dsp:sp modelId="{7988C973-37E5-4C43-A70C-B29B3C2F1673}">
      <dsp:nvSpPr>
        <dsp:cNvPr id="0" name=""/>
        <dsp:cNvSpPr/>
      </dsp:nvSpPr>
      <dsp:spPr>
        <a:xfrm>
          <a:off x="2845692" y="1071567"/>
          <a:ext cx="2370880" cy="32861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2 этап: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 </a:t>
          </a:r>
          <a:r>
            <a:rPr lang="ru-RU" sz="1400" b="1" kern="1200" dirty="0" smtClean="0"/>
            <a:t>основной (практический):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- Внедрение  в воспитательно-образовательный процесс эффективных методов и приемов по расширению знаний дошкольников о птицах</a:t>
          </a:r>
          <a:endParaRPr lang="ru-RU" sz="1400" b="1" kern="1200" dirty="0"/>
        </a:p>
      </dsp:txBody>
      <dsp:txXfrm>
        <a:off x="2961429" y="1187304"/>
        <a:ext cx="2139406" cy="3054678"/>
      </dsp:txXfrm>
    </dsp:sp>
    <dsp:sp modelId="{9DC21D54-71A1-4FCE-9BEA-532D00F4AE98}">
      <dsp:nvSpPr>
        <dsp:cNvPr id="0" name=""/>
        <dsp:cNvSpPr/>
      </dsp:nvSpPr>
      <dsp:spPr>
        <a:xfrm>
          <a:off x="5504892" y="1214444"/>
          <a:ext cx="2321612" cy="3000398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3 этап: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  заключительный: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-обработка результатов по реализации проекта;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- Оформление стенгазеты «Птичка-невеличка» (презентация проекта);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Изготовление скворечников, кормушек для птиц.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5618224" y="1327776"/>
        <a:ext cx="2094948" cy="2773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3170-7CC6-42BD-BC82-BA52743A402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CB99D-B561-470B-9AC9-56CA8AAE11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g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1-tub-ru.yandex.net/i?id=ceaa2635bbe303ee514cb29f634c9313&amp;n=33&amp;h=215&amp;w=3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7148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357694"/>
            <a:ext cx="7772400" cy="228601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Проектная деятельность</a:t>
            </a:r>
            <a:b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800" b="1" dirty="0" smtClean="0">
                <a:solidFill>
                  <a:schemeClr val="tx2"/>
                </a:solidFill>
                <a:latin typeface="Monotype Corsiva" pitchFamily="66" charset="0"/>
              </a:rPr>
              <a:t>«Птицы – наши друзья»</a:t>
            </a:r>
            <a:endParaRPr lang="ru-RU" sz="48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Совместный труд с родителями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C:\Users\User\Desktop\Куштар\IMG_20160414_164517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428736"/>
            <a:ext cx="821537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уштар\IMG_20160414_164542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3" descr="C:\Users\User\Desktop\Куштар\IMG_20160414_165019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500066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Куштар\IMG_20160414_16474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9" y="3357562"/>
            <a:ext cx="5214974" cy="3207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vamotkrytka.ru/_ph/107/2/40095930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357562"/>
            <a:ext cx="2714644" cy="2500330"/>
          </a:xfrm>
          <a:prstGeom prst="rect">
            <a:avLst/>
          </a:prstGeom>
          <a:noFill/>
        </p:spPr>
      </p:pic>
      <p:pic>
        <p:nvPicPr>
          <p:cNvPr id="8" name="Picture 2" descr="http://vamotkrytka.ru/_ph/107/2/40095930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214290"/>
            <a:ext cx="2714644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User\Desktop\Куштар\IMG_20160415_140746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392909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Куштар\IMG_20160415_14081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14291"/>
            <a:ext cx="415447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Куштар\IMG_20160415_14073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http://smayli.ru/data/smiles/pticia-10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3286124"/>
            <a:ext cx="403624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Работа </a:t>
            </a:r>
            <a:r>
              <a:rPr lang="ru-RU" sz="3200" dirty="0" err="1" smtClean="0">
                <a:solidFill>
                  <a:srgbClr val="C00000"/>
                </a:solidFill>
                <a:latin typeface="Monotype Corsiva" pitchFamily="66" charset="0"/>
              </a:rPr>
              <a:t>Монгуш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 Батыра вместе с дедушкой   </a:t>
            </a:r>
            <a:r>
              <a:rPr lang="ru-RU" sz="3200" dirty="0" err="1" smtClean="0">
                <a:solidFill>
                  <a:srgbClr val="C00000"/>
                </a:solidFill>
                <a:latin typeface="Monotype Corsiva" pitchFamily="66" charset="0"/>
              </a:rPr>
              <a:t>Куулар</a:t>
            </a: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 К.К.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3554" name="Picture 2" descr="E:\DCIM\.thumbnails\146288414083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071967" cy="3143272"/>
          </a:xfrm>
          <a:prstGeom prst="rect">
            <a:avLst/>
          </a:prstGeom>
          <a:noFill/>
        </p:spPr>
      </p:pic>
      <p:pic>
        <p:nvPicPr>
          <p:cNvPr id="23555" name="Picture 3" descr="E:\DCIM\.thumbnails\146288413039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00306"/>
            <a:ext cx="4071966" cy="3771912"/>
          </a:xfrm>
          <a:prstGeom prst="rect">
            <a:avLst/>
          </a:prstGeom>
          <a:noFill/>
        </p:spPr>
      </p:pic>
      <p:pic>
        <p:nvPicPr>
          <p:cNvPr id="23557" name="Picture 5" descr="http://www.picgifs.com/glitter-gifs/b/birds/picgifs-birds-115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785794"/>
            <a:ext cx="2305050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Живой уголок в группе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User\Desktop\Куштар\IMG_20160415_140314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335758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Куштар\IMG_20160413_10165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357298"/>
            <a:ext cx="4868855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5000636"/>
            <a:ext cx="271464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«Птичка-невеличка»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0-tub-ru.yandex.net/i?id=12aad3d5a0fbd0c487214c5a8f973040&amp;n=33&amp;h=215&amp;w=33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C:\Users\User\Desktop\чуруктар\IMG_20140101_065815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231" b="-32352"/>
          <a:stretch>
            <a:fillRect/>
          </a:stretch>
        </p:blipFill>
        <p:spPr bwMode="auto">
          <a:xfrm>
            <a:off x="1714480" y="1928802"/>
            <a:ext cx="5357850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ьная выноска 4"/>
          <p:cNvSpPr/>
          <p:nvPr/>
        </p:nvSpPr>
        <p:spPr>
          <a:xfrm>
            <a:off x="2143108" y="1000108"/>
            <a:ext cx="3143272" cy="1428760"/>
          </a:xfrm>
          <a:prstGeom prst="wedgeEllipse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Monotype Corsiva" pitchFamily="66" charset="0"/>
              </a:rPr>
              <a:t>Спасибо Всем  за внимание!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Пока, пока!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Руководитель:</a:t>
            </a:r>
            <a:r>
              <a:rPr lang="ru-RU" sz="4000" dirty="0" smtClean="0"/>
              <a:t> </a:t>
            </a:r>
            <a:r>
              <a:rPr lang="ru-RU" sz="3600" b="1" dirty="0" err="1" smtClean="0">
                <a:solidFill>
                  <a:srgbClr val="C00000"/>
                </a:solidFill>
                <a:latin typeface="Monotype Corsiva" pitchFamily="66" charset="0"/>
              </a:rPr>
              <a:t>Кыргыс</a:t>
            </a:r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 Любовь </a:t>
            </a:r>
            <a:r>
              <a:rPr lang="ru-RU" sz="3600" b="1" dirty="0" err="1" smtClean="0">
                <a:solidFill>
                  <a:srgbClr val="C00000"/>
                </a:solidFill>
                <a:latin typeface="Monotype Corsiva" pitchFamily="66" charset="0"/>
              </a:rPr>
              <a:t>Чулдум-ооловна</a:t>
            </a:r>
            <a:endParaRPr lang="ru-RU" sz="40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4000" dirty="0" smtClean="0">
                <a:solidFill>
                  <a:srgbClr val="0070C0"/>
                </a:solidFill>
              </a:rPr>
              <a:t>Группа: </a:t>
            </a:r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вторая-младшая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Возраст детей: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3-4 л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Тип проекта: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игровой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Вид проекта: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информационно-творческий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4342" name="Picture 6" descr="http://www.gifs-animados.es/pajaro-imagenes/pajaro-imagenes/colibri/gifs-animados-colibri-4567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2409825" cy="17526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Цель: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7030A0"/>
                </a:solidFill>
              </a:rPr>
              <a:t>формирование представлений о птицах, их образе жизни, о связи с окружающей средой, роли человека в жизни птиц.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100" b="1" dirty="0">
                <a:solidFill>
                  <a:srgbClr val="C00000"/>
                </a:solidFill>
              </a:rPr>
              <a:t>Задачи</a:t>
            </a:r>
            <a:r>
              <a:rPr lang="ru-RU" sz="4100" b="1" dirty="0" smtClean="0">
                <a:solidFill>
                  <a:srgbClr val="C00000"/>
                </a:solidFill>
              </a:rPr>
              <a:t>:</a:t>
            </a:r>
            <a:endParaRPr lang="ru-RU" sz="410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1. Познакомить детей с птицами (воробей, сорока, ворона, снегирь, синица, дятел) 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2. Учить внимательно, слушать, формировать способность к диалоговой речи, отвечать на вопросы словом и предложением, состоящим из 2-3 слов.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3. Упражнять в звукоподражании.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4. Обогащать и активизировать словарный запас.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5. Закрепить способ отрывания куска пластилина от целого куска.</a:t>
            </a:r>
          </a:p>
          <a:p>
            <a:pPr>
              <a:buNone/>
            </a:pPr>
            <a:r>
              <a:rPr lang="ru-RU" dirty="0">
                <a:solidFill>
                  <a:srgbClr val="7030A0"/>
                </a:solidFill>
              </a:rPr>
              <a:t>6. Воспитывать заботливое отношение к птицам.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5362" name="Picture 2" descr="http://www.playcast.ru/uploads/2016/10/18/202333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3" y="1214422"/>
            <a:ext cx="2357455" cy="1071570"/>
          </a:xfrm>
          <a:prstGeom prst="rect">
            <a:avLst/>
          </a:prstGeom>
          <a:noFill/>
        </p:spPr>
      </p:pic>
      <p:pic>
        <p:nvPicPr>
          <p:cNvPr id="5" name="Picture 2" descr="http://www.playcast.ru/uploads/2016/10/18/202333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357298"/>
            <a:ext cx="2428892" cy="928694"/>
          </a:xfrm>
          <a:prstGeom prst="rect">
            <a:avLst/>
          </a:prstGeom>
          <a:noFill/>
        </p:spPr>
      </p:pic>
      <p:pic>
        <p:nvPicPr>
          <p:cNvPr id="6" name="Picture 2" descr="http://www.playcast.ru/uploads/2016/10/18/202333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643314"/>
            <a:ext cx="2232853" cy="928694"/>
          </a:xfrm>
          <a:prstGeom prst="rect">
            <a:avLst/>
          </a:prstGeom>
          <a:noFill/>
        </p:spPr>
      </p:pic>
      <p:pic>
        <p:nvPicPr>
          <p:cNvPr id="7" name="Picture 2" descr="http://www.playcast.ru/uploads/2016/10/18/202333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429264"/>
            <a:ext cx="2071670" cy="928694"/>
          </a:xfrm>
          <a:prstGeom prst="rect">
            <a:avLst/>
          </a:prstGeom>
          <a:noFill/>
        </p:spPr>
      </p:pic>
      <p:pic>
        <p:nvPicPr>
          <p:cNvPr id="8" name="Picture 2" descr="http://www.playcast.ru/uploads/2016/10/18/202333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715016"/>
            <a:ext cx="2071702" cy="1142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439850"/>
          </a:xfrm>
        </p:spPr>
        <p:txBody>
          <a:bodyPr>
            <a:normAutofit/>
          </a:bodyPr>
          <a:lstStyle/>
          <a:p>
            <a:r>
              <a:rPr lang="ru-RU" b="1" dirty="0" smtClean="0"/>
              <a:t>Этапы реализации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5"/>
            <a:ext cx="8229600" cy="1785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 </a:t>
            </a:r>
            <a:endParaRPr lang="ru-RU" dirty="0"/>
          </a:p>
        </p:txBody>
      </p:sp>
      <p:pic>
        <p:nvPicPr>
          <p:cNvPr id="16386" name="Picture 2" descr="http://retrogifs.com/gifs/Animals/Bird/Zlg49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5149863"/>
            <a:ext cx="2216343" cy="1708137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714348" y="857232"/>
          <a:ext cx="800105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Блок-схема: перфолента 3"/>
          <p:cNvSpPr/>
          <p:nvPr/>
        </p:nvSpPr>
        <p:spPr>
          <a:xfrm>
            <a:off x="928662" y="571480"/>
            <a:ext cx="7500990" cy="928694"/>
          </a:xfrm>
          <a:prstGeom prst="flowChartPunchedTa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Результаты  проектной деятельности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:\Users\User\Desktop\Куштар\IMG_20160415_10240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214554"/>
            <a:ext cx="7929618" cy="4064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www.playcast.ru/uploads/2015/05/29/1378563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286644" y="1214422"/>
            <a:ext cx="1390650" cy="904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Аппликация «Ворона»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C:\Users\User\Desktop\Куштар\IMG_20160413_095117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500306"/>
            <a:ext cx="4214842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User\Desktop\Куштар\IMG_20160413_09515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285860"/>
            <a:ext cx="3857652" cy="35004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4" name="Picture 2" descr="http://imagizer.imageshack.com/img922/8104/sC00RH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428660" y="-214338"/>
            <a:ext cx="3333750" cy="2505075"/>
          </a:xfrm>
          <a:prstGeom prst="rect">
            <a:avLst/>
          </a:prstGeom>
          <a:noFill/>
        </p:spPr>
      </p:pic>
      <p:pic>
        <p:nvPicPr>
          <p:cNvPr id="8" name="Picture 2" descr="http://krasivie-kartinki.ru/images/gnezdo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4929198"/>
            <a:ext cx="3038475" cy="1762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Изготовление скворечников «Помогаем птицам»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C:\Users\User\Desktop\Куштар\IMG_20160413_095628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428736"/>
            <a:ext cx="585791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 descr="http://7ik.ru/dl/screen/files/88/8838a2c4bcbe57bffef328243/64432/Skvorechnik__7IK.RU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71744"/>
            <a:ext cx="2667002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maam.ru/upload/blogs/detsad-213644-144302351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000108"/>
            <a:ext cx="6037617" cy="5097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1506" name="Picture 2" descr="http://www.playcast.ru/uploads/2015/12/01/1611464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3000396" cy="247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C:\Users\Анна\Desktop\947154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868478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Рисование </a:t>
            </a:r>
            <a:b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Monotype Corsiva" pitchFamily="66" charset="0"/>
              </a:rPr>
              <a:t>«Большие и маленькие птицы»</a:t>
            </a:r>
            <a:endParaRPr lang="ru-RU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http://www.maam.ru/upload/blogs/detsad-213644-1443021870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500306"/>
            <a:ext cx="7858180" cy="37623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2" name="Picture 4" descr="http://smayls.ru/data/smiles/animashki-pticy-111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85728"/>
            <a:ext cx="200026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230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Проектная деятельность «Птицы – наши друзья»</vt:lpstr>
      <vt:lpstr>Презентация PowerPoint</vt:lpstr>
      <vt:lpstr>Цель: формирование представлений о птицах, их образе жизни, о связи с окружающей средой, роли человека в жизни птиц.</vt:lpstr>
      <vt:lpstr>Этапы реализации проекта: </vt:lpstr>
      <vt:lpstr>Презентация PowerPoint</vt:lpstr>
      <vt:lpstr>Аппликация «Ворона»</vt:lpstr>
      <vt:lpstr>Изготовление скворечников «Помогаем птицам»</vt:lpstr>
      <vt:lpstr>Презентация PowerPoint</vt:lpstr>
      <vt:lpstr>Рисование  «Большие и маленькие птицы»</vt:lpstr>
      <vt:lpstr>Совместный труд с родителями</vt:lpstr>
      <vt:lpstr>Презентация PowerPoint</vt:lpstr>
      <vt:lpstr>Презентация PowerPoint</vt:lpstr>
      <vt:lpstr>Презентация PowerPoint</vt:lpstr>
      <vt:lpstr>Работа Монгуш Батыра вместе с дедушкой   Куулар К.К.</vt:lpstr>
      <vt:lpstr>Живой уголок в группе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«Птицы – наши друзья»</dc:title>
  <dc:creator>User</dc:creator>
  <cp:lastModifiedBy>фгос</cp:lastModifiedBy>
  <cp:revision>10</cp:revision>
  <dcterms:created xsi:type="dcterms:W3CDTF">2017-01-11T11:11:53Z</dcterms:created>
  <dcterms:modified xsi:type="dcterms:W3CDTF">2018-01-09T18:51:06Z</dcterms:modified>
</cp:coreProperties>
</file>