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D020B-65B1-425D-A232-5A54A0DDF014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6E985D-000B-432D-BA0B-50EDB756600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D020B-65B1-425D-A232-5A54A0DDF014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E985D-000B-432D-BA0B-50EDB75660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D020B-65B1-425D-A232-5A54A0DDF014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E985D-000B-432D-BA0B-50EDB75660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D020B-65B1-425D-A232-5A54A0DDF014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E985D-000B-432D-BA0B-50EDB75660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D020B-65B1-425D-A232-5A54A0DDF014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E985D-000B-432D-BA0B-50EDB756600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D020B-65B1-425D-A232-5A54A0DDF014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E985D-000B-432D-BA0B-50EDB756600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D020B-65B1-425D-A232-5A54A0DDF014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E985D-000B-432D-BA0B-50EDB756600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D020B-65B1-425D-A232-5A54A0DDF014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E985D-000B-432D-BA0B-50EDB75660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D020B-65B1-425D-A232-5A54A0DDF014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E985D-000B-432D-BA0B-50EDB75660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D020B-65B1-425D-A232-5A54A0DDF014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E985D-000B-432D-BA0B-50EDB75660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D020B-65B1-425D-A232-5A54A0DDF014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E985D-000B-432D-BA0B-50EDB75660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48D020B-65B1-425D-A232-5A54A0DDF014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D6E985D-000B-432D-BA0B-50EDB756600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09601"/>
            <a:ext cx="9144000" cy="3611487"/>
          </a:xfrm>
        </p:spPr>
        <p:txBody>
          <a:bodyPr/>
          <a:lstStyle/>
          <a:p>
            <a:r>
              <a:rPr lang="ru-RU" sz="5400" b="1" dirty="0" smtClean="0"/>
              <a:t>Война за независимость Нидерландов. </a:t>
            </a:r>
            <a:br>
              <a:rPr lang="ru-RU" sz="5400" b="1" dirty="0" smtClean="0"/>
            </a:br>
            <a:r>
              <a:rPr lang="ru-RU" sz="5400" b="1" dirty="0" smtClean="0"/>
              <a:t>Расцвет и упадок Голландской республики.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4797152"/>
            <a:ext cx="5832648" cy="1375048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/>
              <a:t>Можно ли считать Войну за независимость Нидерландов </a:t>
            </a:r>
            <a:r>
              <a:rPr lang="ru-RU" sz="2800" b="1" dirty="0"/>
              <a:t>б</a:t>
            </a:r>
            <a:r>
              <a:rPr lang="ru-RU" sz="2800" b="1" dirty="0" smtClean="0"/>
              <a:t>уржуазной революцией?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902214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2880320"/>
          </a:xfrm>
        </p:spPr>
        <p:txBody>
          <a:bodyPr/>
          <a:lstStyle/>
          <a:p>
            <a:r>
              <a:rPr lang="ru-RU" sz="4400" b="1" dirty="0" smtClean="0"/>
              <a:t>Сформулируйте определение понятия «буржуазная революция» на основе терминов: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717033"/>
            <a:ext cx="8229600" cy="1368152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«буржуазия»;</a:t>
            </a:r>
          </a:p>
          <a:p>
            <a:r>
              <a:rPr lang="ru-RU" sz="3600" b="1" dirty="0" smtClean="0"/>
              <a:t>«революция».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5661248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Воспользуйтесь словарём учебника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716280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371601"/>
            <a:ext cx="8568952" cy="1985392"/>
          </a:xfrm>
        </p:spPr>
        <p:txBody>
          <a:bodyPr/>
          <a:lstStyle/>
          <a:p>
            <a:r>
              <a:rPr lang="ru-RU" sz="6000" dirty="0" smtClean="0"/>
              <a:t>Нидерланды – </a:t>
            </a:r>
            <a:br>
              <a:rPr lang="ru-RU" sz="6000" dirty="0" smtClean="0"/>
            </a:br>
            <a:r>
              <a:rPr lang="ru-RU" sz="6000" dirty="0" smtClean="0"/>
              <a:t>«нижние земли»</a:t>
            </a:r>
            <a:endParaRPr lang="ru-RU" sz="6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4077072"/>
            <a:ext cx="7556376" cy="1296144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/>
              <a:t>Почему за регионом закрепилось такое название?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267744" y="5517232"/>
            <a:ext cx="67925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Обратитесь к тексту и карте  учебника: </a:t>
            </a:r>
            <a:r>
              <a:rPr lang="ru-RU" sz="2800" dirty="0" smtClean="0">
                <a:latin typeface="Palatino Linotype"/>
              </a:rPr>
              <a:t>§ 8 (9), пункт 1.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68487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856984" cy="1484784"/>
          </a:xfrm>
        </p:spPr>
        <p:txBody>
          <a:bodyPr/>
          <a:lstStyle/>
          <a:p>
            <a:r>
              <a:rPr lang="ru-RU" sz="4000" b="1" dirty="0" smtClean="0"/>
              <a:t>Предпосылки и причины Войны за независимость Нидерландов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841104" y="1628800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Положение Нидерландов</a:t>
            </a:r>
            <a:endParaRPr lang="ru-RU" sz="3200" b="1" dirty="0"/>
          </a:p>
        </p:txBody>
      </p:sp>
      <p:cxnSp>
        <p:nvCxnSpPr>
          <p:cNvPr id="5" name="Соединительная линия уступом 4"/>
          <p:cNvCxnSpPr>
            <a:stCxn id="3" idx="1"/>
          </p:cNvCxnSpPr>
          <p:nvPr/>
        </p:nvCxnSpPr>
        <p:spPr>
          <a:xfrm rot="10800000" flipV="1">
            <a:off x="1331640" y="1921188"/>
            <a:ext cx="509464" cy="931748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79512" y="2852936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экономическое</a:t>
            </a:r>
            <a:endParaRPr lang="ru-RU" sz="2400" b="1" dirty="0"/>
          </a:p>
        </p:txBody>
      </p:sp>
      <p:cxnSp>
        <p:nvCxnSpPr>
          <p:cNvPr id="8" name="Прямая со стрелкой 7"/>
          <p:cNvCxnSpPr>
            <a:stCxn id="3" idx="2"/>
          </p:cNvCxnSpPr>
          <p:nvPr/>
        </p:nvCxnSpPr>
        <p:spPr>
          <a:xfrm>
            <a:off x="4613412" y="2213575"/>
            <a:ext cx="0" cy="110102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55976" y="3348233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. . . </a:t>
            </a:r>
            <a:endParaRPr lang="ru-RU" sz="2400" b="1" dirty="0"/>
          </a:p>
        </p:txBody>
      </p:sp>
      <p:cxnSp>
        <p:nvCxnSpPr>
          <p:cNvPr id="11" name="Соединительная линия уступом 10"/>
          <p:cNvCxnSpPr>
            <a:stCxn id="3" idx="3"/>
          </p:cNvCxnSpPr>
          <p:nvPr/>
        </p:nvCxnSpPr>
        <p:spPr>
          <a:xfrm>
            <a:off x="7385720" y="1921188"/>
            <a:ext cx="426640" cy="931748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434095" y="2932502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 smtClean="0"/>
              <a:t>. . . </a:t>
            </a:r>
            <a:endParaRPr lang="ru-RU" sz="2400" b="1" dirty="0"/>
          </a:p>
        </p:txBody>
      </p:sp>
      <p:cxnSp>
        <p:nvCxnSpPr>
          <p:cNvPr id="14" name="Прямая со стрелкой 13"/>
          <p:cNvCxnSpPr>
            <a:stCxn id="6" idx="2"/>
          </p:cNvCxnSpPr>
          <p:nvPr/>
        </p:nvCxnSpPr>
        <p:spPr>
          <a:xfrm>
            <a:off x="1475656" y="3314601"/>
            <a:ext cx="0" cy="618455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39552" y="3933056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Развитие экономики</a:t>
            </a:r>
            <a:endParaRPr lang="ru-RU" sz="2400" b="1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4613412" y="3809898"/>
            <a:ext cx="0" cy="339182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785320" y="4074167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Колония</a:t>
            </a:r>
          </a:p>
          <a:p>
            <a:pPr algn="ctr"/>
            <a:r>
              <a:rPr lang="ru-RU" sz="2400" b="1" dirty="0"/>
              <a:t> </a:t>
            </a:r>
            <a:r>
              <a:rPr lang="ru-RU" sz="2400" b="1" dirty="0" smtClean="0"/>
              <a:t>. . . </a:t>
            </a:r>
            <a:endParaRPr lang="ru-RU" sz="2400" b="1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7812360" y="3394167"/>
            <a:ext cx="0" cy="538889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012160" y="3979489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Распространение Реформации</a:t>
            </a:r>
            <a:endParaRPr lang="ru-RU" sz="2400" b="1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79512" y="5157192"/>
            <a:ext cx="2448272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Мешало развитию экономики:</a:t>
            </a:r>
          </a:p>
          <a:p>
            <a:pPr algn="ctr"/>
            <a:r>
              <a:rPr lang="ru-RU" sz="2000" b="1" dirty="0"/>
              <a:t> </a:t>
            </a:r>
            <a:r>
              <a:rPr lang="ru-RU" sz="2000" b="1" dirty="0" smtClean="0"/>
              <a:t>. . . </a:t>
            </a:r>
          </a:p>
          <a:p>
            <a:pPr algn="ctr"/>
            <a:r>
              <a:rPr lang="ru-RU" sz="2000" b="1" dirty="0"/>
              <a:t> </a:t>
            </a:r>
            <a:r>
              <a:rPr lang="ru-RU" sz="2000" b="1" dirty="0" smtClean="0"/>
              <a:t>. . .</a:t>
            </a:r>
            <a:endParaRPr lang="ru-RU" sz="2000" b="1" dirty="0"/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1475656" y="4653136"/>
            <a:ext cx="0" cy="5040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4627115" y="4780438"/>
            <a:ext cx="0" cy="39313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Скругленный прямоугольник 35"/>
          <p:cNvSpPr/>
          <p:nvPr/>
        </p:nvSpPr>
        <p:spPr>
          <a:xfrm>
            <a:off x="2987824" y="5173577"/>
            <a:ext cx="3312368" cy="16844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Буржуазия и нидерландская знать не принимали участия в управлении страной, власть в руках   . . . </a:t>
            </a:r>
            <a:endParaRPr lang="ru-RU" sz="2000" b="1" dirty="0"/>
          </a:p>
        </p:txBody>
      </p:sp>
      <p:cxnSp>
        <p:nvCxnSpPr>
          <p:cNvPr id="38" name="Прямая со стрелкой 37"/>
          <p:cNvCxnSpPr/>
          <p:nvPr/>
        </p:nvCxnSpPr>
        <p:spPr>
          <a:xfrm>
            <a:off x="7812360" y="4725634"/>
            <a:ext cx="0" cy="52044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Скругленный прямоугольник 39"/>
          <p:cNvSpPr/>
          <p:nvPr/>
        </p:nvSpPr>
        <p:spPr>
          <a:xfrm>
            <a:off x="6660232" y="5246075"/>
            <a:ext cx="2304256" cy="1495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Преследование</a:t>
            </a:r>
          </a:p>
          <a:p>
            <a:pPr algn="ctr"/>
            <a:r>
              <a:rPr lang="ru-RU" sz="2000" b="1" dirty="0"/>
              <a:t> </a:t>
            </a:r>
            <a:r>
              <a:rPr lang="ru-RU" sz="2000" b="1" dirty="0" smtClean="0"/>
              <a:t>. . .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924941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/>
          <a:lstStyle/>
          <a:p>
            <a:r>
              <a:rPr lang="ru-RU" sz="4000" b="1" dirty="0" smtClean="0"/>
              <a:t>Расположите события в</a:t>
            </a:r>
            <a:r>
              <a:rPr lang="ru-RU" dirty="0" smtClean="0"/>
              <a:t> </a:t>
            </a:r>
            <a:r>
              <a:rPr lang="ru-RU" sz="4000" b="1" dirty="0" smtClean="0"/>
              <a:t>хронологическом порядке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12776"/>
            <a:ext cx="8928992" cy="504056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800" b="1" dirty="0" err="1" smtClean="0"/>
              <a:t>Утрехтская</a:t>
            </a:r>
            <a:r>
              <a:rPr lang="ru-RU" sz="2800" b="1" dirty="0" smtClean="0"/>
              <a:t> уния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 smtClean="0"/>
              <a:t>Героическая оборона г. Лейдена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 smtClean="0"/>
              <a:t>Петиция дворянской оппозиции испанской наместнице Маргарите Пармской;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 smtClean="0"/>
              <a:t>«</a:t>
            </a:r>
            <a:r>
              <a:rPr lang="ru-RU" sz="2800" b="1" dirty="0" err="1" smtClean="0"/>
              <a:t>Гентское</a:t>
            </a:r>
            <a:r>
              <a:rPr lang="ru-RU" sz="2800" b="1" dirty="0" smtClean="0"/>
              <a:t> умиротворение»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 smtClean="0"/>
              <a:t>Захват морскими гёзами г. Бриля;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 smtClean="0"/>
              <a:t>Прибытие в Нидерланды испанской армии под командованием герцога Альбы;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 smtClean="0"/>
              <a:t>Признание независимости Голландии;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 smtClean="0"/>
              <a:t>Объявление Северными Нидерландами Филиппа </a:t>
            </a:r>
            <a:r>
              <a:rPr lang="en-US" sz="2800" b="1" dirty="0" smtClean="0"/>
              <a:t>II</a:t>
            </a:r>
            <a:r>
              <a:rPr lang="ru-RU" sz="2800" b="1" dirty="0" smtClean="0"/>
              <a:t> низложенным.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855142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/>
          <p:cNvSpPr/>
          <p:nvPr/>
        </p:nvSpPr>
        <p:spPr>
          <a:xfrm>
            <a:off x="179512" y="3429000"/>
            <a:ext cx="8640960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>
            <a:stCxn id="17" idx="0"/>
          </p:cNvCxnSpPr>
          <p:nvPr/>
        </p:nvCxnSpPr>
        <p:spPr>
          <a:xfrm flipV="1">
            <a:off x="665821" y="2996952"/>
            <a:ext cx="17747" cy="136815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Овал 4"/>
          <p:cNvSpPr/>
          <p:nvPr/>
        </p:nvSpPr>
        <p:spPr>
          <a:xfrm>
            <a:off x="231331" y="2148524"/>
            <a:ext cx="936104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2771800" y="2974327"/>
            <a:ext cx="891" cy="139077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2303748" y="2148524"/>
            <a:ext cx="936104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5148064" y="3012620"/>
            <a:ext cx="0" cy="13524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4680012" y="2132856"/>
            <a:ext cx="936104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7524328" y="2852936"/>
            <a:ext cx="0" cy="151216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7056276" y="2051542"/>
            <a:ext cx="936104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" y="4365104"/>
            <a:ext cx="1331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1566 г.</a:t>
            </a:r>
            <a:endParaRPr lang="ru-RU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303748" y="4509120"/>
            <a:ext cx="1260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1572 г.</a:t>
            </a:r>
            <a:endParaRPr lang="ru-RU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680012" y="4509120"/>
            <a:ext cx="1620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1579 г.</a:t>
            </a:r>
            <a:endParaRPr lang="ru-RU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056276" y="4442048"/>
            <a:ext cx="1332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1609 г.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270701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856984" cy="1556792"/>
          </a:xfrm>
        </p:spPr>
        <p:txBody>
          <a:bodyPr/>
          <a:lstStyle/>
          <a:p>
            <a:r>
              <a:rPr lang="ru-RU" sz="4000" b="1" dirty="0" smtClean="0"/>
              <a:t>Основные последствия революции в Нидерландах</a:t>
            </a:r>
            <a:endParaRPr lang="ru-RU" sz="40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4929033"/>
              </p:ext>
            </p:extLst>
          </p:nvPr>
        </p:nvGraphicFramePr>
        <p:xfrm>
          <a:off x="179511" y="1700808"/>
          <a:ext cx="8712969" cy="481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4323"/>
                <a:gridCol w="2904323"/>
                <a:gridCol w="2904323"/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ru-RU" sz="2000" b="1" dirty="0" smtClean="0"/>
                        <a:t>Вопросы для сравнения</a:t>
                      </a:r>
                      <a:endParaRPr lang="ru-RU" sz="20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Положение в стране</a:t>
                      </a:r>
                    </a:p>
                    <a:p>
                      <a:pPr algn="ctr"/>
                      <a:endParaRPr lang="ru-RU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До революции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После революции</a:t>
                      </a:r>
                      <a:endParaRPr lang="ru-RU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Каким было экономическое развитие?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Кому принадлежала власть в стране?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Каким было государственное устройство?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Какая</a:t>
                      </a:r>
                      <a:r>
                        <a:rPr lang="ru-RU" sz="2000" b="1" baseline="0" dirty="0" smtClean="0"/>
                        <a:t> церковь господствовала в стране?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6579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24744"/>
            <a:ext cx="8928992" cy="4104456"/>
          </a:xfrm>
        </p:spPr>
        <p:txBody>
          <a:bodyPr/>
          <a:lstStyle/>
          <a:p>
            <a:r>
              <a:rPr lang="ru-RU" sz="4800" b="1" dirty="0" smtClean="0"/>
              <a:t>Докажите или опровергните мнение, что война за независимость Нидерландов являлась буржуазной революцией?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4270503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57</TotalTime>
  <Words>234</Words>
  <Application>Microsoft Office PowerPoint</Application>
  <PresentationFormat>Экран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Исполнительная</vt:lpstr>
      <vt:lpstr>Война за независимость Нидерландов.  Расцвет и упадок Голландской республики.</vt:lpstr>
      <vt:lpstr>Сформулируйте определение понятия «буржуазная революция» на основе терминов:</vt:lpstr>
      <vt:lpstr>Нидерланды –  «нижние земли»</vt:lpstr>
      <vt:lpstr>Предпосылки и причины Войны за независимость Нидерландов</vt:lpstr>
      <vt:lpstr>Расположите события в хронологическом порядке</vt:lpstr>
      <vt:lpstr>Презентация PowerPoint</vt:lpstr>
      <vt:lpstr>Основные последствия революции в Нидерландах</vt:lpstr>
      <vt:lpstr>Докажите или опровергните мнение, что война за независимость Нидерландов являлась буржуазной революцией?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Война за независимость Нидерландов. Расцвет и упадок Голландской республики.</dc:title>
  <dc:creator>Марина</dc:creator>
  <cp:lastModifiedBy>Марина</cp:lastModifiedBy>
  <cp:revision>9</cp:revision>
  <dcterms:created xsi:type="dcterms:W3CDTF">2015-10-04T09:10:20Z</dcterms:created>
  <dcterms:modified xsi:type="dcterms:W3CDTF">2015-10-04T10:08:18Z</dcterms:modified>
</cp:coreProperties>
</file>