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9" r:id="rId6"/>
    <p:sldId id="268" r:id="rId7"/>
    <p:sldId id="262" r:id="rId8"/>
    <p:sldId id="263" r:id="rId9"/>
    <p:sldId id="264" r:id="rId10"/>
    <p:sldId id="265" r:id="rId11"/>
    <p:sldId id="266" r:id="rId12"/>
    <p:sldId id="267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31" autoAdjust="0"/>
  </p:normalViewPr>
  <p:slideViewPr>
    <p:cSldViewPr>
      <p:cViewPr varScale="1">
        <p:scale>
          <a:sx n="55" d="100"/>
          <a:sy n="55" d="100"/>
        </p:scale>
        <p:origin x="-22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94" y="571472"/>
            <a:ext cx="1752600" cy="95341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857496" y="642910"/>
            <a:ext cx="2962275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Весёлая семейка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8" y="1714480"/>
            <a:ext cx="40005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номера:</a:t>
            </a:r>
          </a:p>
          <a:p>
            <a:pPr lvl="0"/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</a:t>
            </a:r>
            <a:r>
              <a:rPr lang="ru-RU" sz="1600" dirty="0" smtClean="0"/>
              <a:t>«Здравствуй, Зимушка – зима»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 «Я имею право 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 «Мастерская Деда Мороза»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«К нам приходит Новый год»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71480" y="6500827"/>
            <a:ext cx="55721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девиз: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надо бояться, не стоит сомнений  - у нас все получиться, ведь мы уже давно одна большая дружная семья!</a:t>
            </a:r>
          </a:p>
          <a:p>
            <a:endParaRPr lang="ru-RU" dirty="0"/>
          </a:p>
        </p:txBody>
      </p:sp>
      <p:pic>
        <p:nvPicPr>
          <p:cNvPr id="7" name="Рисунок 6" descr="C:\Users\Олег\Desktop\Новая папка (3)\WP_20171130_10_12_14_Pr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56" y="3714744"/>
            <a:ext cx="528641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8" y="785787"/>
            <a:ext cx="5572163" cy="849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1600" dirty="0" smtClean="0"/>
              <a:t>Девочке хорошим подарком может стать кукольный домик, который можно собрать самостоятельно, проявив фантазию, или бумажная кукла с комплектом одежды, который можно раскрасить и т.д. Выбор развивающих игр и игрушек сейчас огромен. Развивающие игры помогают ребёнку  узнать новое, проявить свои творческие способности. Необходимо учитывать и интересы ребёнка – чем он любит заниматься (может это рисование, а может – спорт), какие книги он любит  читать.</a:t>
            </a:r>
          </a:p>
          <a:p>
            <a:pPr algn="just"/>
            <a:r>
              <a:rPr lang="ru-RU" sz="1600" dirty="0" smtClean="0"/>
              <a:t>	Есть такое мнение, что не стоит дарить детям дорогие подарки на Новый год, это заблуждение. Если речь идёт о мечте ребёнка и у вас есть возможность такой подарок сделать, воспользуйтесь ею.</a:t>
            </a:r>
          </a:p>
          <a:p>
            <a:pPr algn="just"/>
            <a:r>
              <a:rPr lang="ru-RU" sz="1600" dirty="0" smtClean="0"/>
              <a:t>	В случае  если вы испытываете дефицит средств, постарайтесь объяснить ребёнку, что подарок – это всё-таки сюрприз. Не стоит в этом случае писать письмо Деду Морозу и просить его о конкретном новогоднем презенте – это избавит ребёнка от ожиданий. Особым  способом оформив подарок или обыграв его вручение, можно компенсировать недостаточную его ценность.</a:t>
            </a:r>
          </a:p>
          <a:p>
            <a:pPr algn="just"/>
            <a:r>
              <a:rPr lang="ru-RU" sz="1600" dirty="0" smtClean="0"/>
              <a:t>	Ваш ребенок разочаровался в подарке это ни так страшно.</a:t>
            </a:r>
          </a:p>
          <a:p>
            <a:pPr algn="just"/>
            <a:r>
              <a:rPr lang="ru-RU" sz="1600" dirty="0" smtClean="0"/>
              <a:t>	Дело в том, что разочарование является таким же нормальным чувством, как и любое другое, и не стоит стараться всеми силами оградить от него сына или дочь. Если ребёнок расстроился, вам нужно просто быть рядом и помочь ему это пережить. Он должен учиться общаться и с болезненными чувствами. И конечно, не стоит обижаться и, тем более, злиться, на ребёнка, который не оценил вашего подарка.</a:t>
            </a:r>
          </a:p>
          <a:p>
            <a:pPr algn="just"/>
            <a:r>
              <a:rPr lang="ru-RU" sz="1600" dirty="0" smtClean="0"/>
              <a:t>	Очень  важна форма преподнесения подарка, как сам подарок.</a:t>
            </a:r>
          </a:p>
          <a:p>
            <a:pPr algn="just"/>
            <a:r>
              <a:rPr lang="ru-RU" sz="1600" dirty="0" smtClean="0"/>
              <a:t> </a:t>
            </a:r>
            <a:endParaRPr lang="ru-RU" sz="1400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80" y="785787"/>
            <a:ext cx="585791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   Форма преподнесения имеет огромное значение. Ведь любой подарок принесет гораздо больше радости, если получение подарка связано с дополнительными эмоциями. Это может быть неожиданное обнаружение его (под  ёлкой, под подушкой и пр.), поиск подарка по специальным знакам и указателям или преодоление маленьких «препятствий» на пути к его получению. Попробуйте превратить процесс получения подарка в увлекательную игру. Пусть ребенок получит от этой игры удовольствие и запомнит этот праздник на всю жизнь.</a:t>
            </a:r>
          </a:p>
          <a:p>
            <a:pPr algn="just"/>
            <a:r>
              <a:rPr lang="ru-RU" dirty="0" smtClean="0"/>
              <a:t>	Хочется предостеречь родителей от некоторых ошибок.</a:t>
            </a:r>
          </a:p>
          <a:p>
            <a:pPr algn="just"/>
            <a:r>
              <a:rPr lang="ru-RU" dirty="0" smtClean="0"/>
              <a:t>	Крайне нежелательно использовать Деда Мороза в целях воспитания хорошего поведения. Примерное поведение ребенка под угрозой остаться без подарка долго не продержится. Подобные методы не формируют внутренней ответственности и навыков желательного поведения у ребенка.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</p:txBody>
      </p:sp>
      <p:pic>
        <p:nvPicPr>
          <p:cNvPr id="6" name="Рисунок 5" descr="C:\Users\Олег\Desktop\Новая папка (3)\WP_20171219_12_23_21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8" y="5857884"/>
            <a:ext cx="37147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21441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12" y="4285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28604" y="428596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ПАМЯТКА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мерах пожарной безопасности при </a:t>
            </a:r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украшении </a:t>
            </a:r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ёлки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56" y="1428728"/>
            <a:ext cx="5500726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Новогодние и Рождественские праздники - замечательное время для детей и взрослых. Почти в каждом доме устанавливают и украшают красавицу-елку. Для того, чтобы эти дни не были омрачены бедой, необходимо обратить особое внимание на соблюдение мер пожарной безопасности, которые очень просты...</a:t>
            </a:r>
          </a:p>
          <a:p>
            <a:pPr algn="just"/>
            <a:r>
              <a:rPr lang="ru-RU" sz="1400" dirty="0" smtClean="0"/>
              <a:t>Проконтролируйте поведение детей в дни зимних каникул!</a:t>
            </a:r>
          </a:p>
          <a:p>
            <a:pPr algn="just"/>
            <a:r>
              <a:rPr lang="ru-RU" sz="1400" dirty="0" smtClean="0"/>
              <a:t>В случае возникновения пожара звоните</a:t>
            </a:r>
          </a:p>
          <a:p>
            <a:pPr algn="just"/>
            <a:r>
              <a:rPr lang="ru-RU" sz="1400" dirty="0" smtClean="0"/>
              <a:t>по телефону: 01, с мобильного: 112, 010</a:t>
            </a:r>
          </a:p>
          <a:p>
            <a:pPr algn="just"/>
            <a:r>
              <a:rPr lang="ru-RU" sz="1400" dirty="0" smtClean="0"/>
              <a:t>Натуральные елки имеют свойство высыхать при длительном пребывании в помещении, вспыхивают от легкой искры. Приобретайте елку как можно ближе к Новому году или храните ее на открытом воздухе. Готовясь к празднику, устанавливайте «лесную красавицу» на устойчивом основании и так, чтобы ветви не касались стен, потолка и находились на безопасном расстоянии от электроприборов и бытовых печей.</a:t>
            </a:r>
          </a:p>
          <a:p>
            <a:pPr algn="just"/>
            <a:r>
              <a:rPr lang="ru-RU" sz="1400" dirty="0" smtClean="0"/>
              <a:t>Во время торжества не зажигайте на елке свечи, а также самодельные </a:t>
            </a:r>
            <a:r>
              <a:rPr lang="ru-RU" sz="1400" dirty="0" err="1" smtClean="0"/>
              <a:t>электрогирлянды</a:t>
            </a:r>
            <a:r>
              <a:rPr lang="ru-RU" sz="1400" dirty="0" smtClean="0"/>
              <a:t>.  </a:t>
            </a:r>
            <a:r>
              <a:rPr lang="ru-RU" sz="1400" dirty="0" err="1" smtClean="0"/>
              <a:t>Электрогирлянда</a:t>
            </a:r>
            <a:r>
              <a:rPr lang="ru-RU" sz="1400" dirty="0" smtClean="0"/>
              <a:t> должна быть заводского производства и без повреждений.</a:t>
            </a:r>
          </a:p>
          <a:p>
            <a:pPr algn="just"/>
            <a:r>
              <a:rPr lang="ru-RU" sz="1400" dirty="0" smtClean="0"/>
              <a:t>	Проявить повышенную осторожность необходимо и при использовании бенгальских огней. Палочку с бенгальским огнем нужно держать в вытянутой руке и не подносить к одежде, глазам и натуральной елке. Бенгальские огни и хлопушки следует зажигать только под контролем взрослых и вдали от воспламеняющихся предметов.</a:t>
            </a:r>
          </a:p>
          <a:p>
            <a:pPr algn="just"/>
            <a:r>
              <a:rPr lang="ru-RU" sz="1400" dirty="0" smtClean="0"/>
              <a:t> Уважаемые родители!</a:t>
            </a:r>
          </a:p>
          <a:p>
            <a:pPr algn="just"/>
            <a:r>
              <a:rPr lang="ru-RU" sz="1400" dirty="0" smtClean="0"/>
              <a:t>Выполняйте эти элементарные правила пожарной безопасности и строго </a:t>
            </a:r>
          </a:p>
          <a:p>
            <a:pPr algn="just"/>
            <a:endParaRPr lang="ru-RU" sz="1400" dirty="0" smtClean="0"/>
          </a:p>
          <a:p>
            <a:endParaRPr lang="ru-RU" dirty="0"/>
          </a:p>
        </p:txBody>
      </p:sp>
      <p:pic>
        <p:nvPicPr>
          <p:cNvPr id="8" name="Рисунок 7" descr="C:\Users\Олег\Desktop\Новая папка (3)\WP_20171130_10_42_54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02" y="7072330"/>
            <a:ext cx="3077207" cy="172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571480" y="2928926"/>
            <a:ext cx="5429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Зимние пословицы и поговорки</a:t>
            </a:r>
          </a:p>
          <a:p>
            <a:r>
              <a:rPr lang="ru-RU" sz="1400" dirty="0" smtClean="0"/>
              <a:t>В декабре семь погод на дворе:  сеет, веет, дует, кружит, мутит, рвет, метет.</a:t>
            </a:r>
            <a:br>
              <a:rPr lang="ru-RU" sz="1400" dirty="0" smtClean="0"/>
            </a:br>
            <a:r>
              <a:rPr lang="ru-RU" sz="1400" dirty="0" smtClean="0"/>
              <a:t>Декабрь снежный и холодный — будет и год плодородный.</a:t>
            </a:r>
            <a:br>
              <a:rPr lang="ru-RU" sz="1400" dirty="0" smtClean="0"/>
            </a:br>
            <a:r>
              <a:rPr lang="ru-RU" sz="1400" dirty="0" smtClean="0"/>
              <a:t>В декабре зима стелет холсты, а мороз наводит мосты.</a:t>
            </a:r>
            <a:br>
              <a:rPr lang="ru-RU" sz="1400" dirty="0" smtClean="0"/>
            </a:br>
            <a:r>
              <a:rPr lang="ru-RU" sz="1400" dirty="0" smtClean="0"/>
              <a:t>Декабрь и замостит, и загвоздит, и саням ход даст.</a:t>
            </a:r>
            <a:br>
              <a:rPr lang="ru-RU" sz="1400" dirty="0" smtClean="0"/>
            </a:br>
            <a:r>
              <a:rPr lang="ru-RU" sz="1400" dirty="0" smtClean="0"/>
              <a:t>Декабрь глаз снегами тешит, да ухо морозом рвет.</a:t>
            </a:r>
            <a:br>
              <a:rPr lang="ru-RU" sz="1400" dirty="0" smtClean="0"/>
            </a:br>
            <a:r>
              <a:rPr lang="ru-RU" sz="1400" dirty="0" smtClean="0"/>
              <a:t>Декабрь - </a:t>
            </a:r>
            <a:r>
              <a:rPr lang="ru-RU" sz="1400" dirty="0" err="1" smtClean="0"/>
              <a:t>стужайло</a:t>
            </a:r>
            <a:r>
              <a:rPr lang="ru-RU" sz="1400" dirty="0" smtClean="0"/>
              <a:t>, на всю зиму землю студит.</a:t>
            </a:r>
            <a:br>
              <a:rPr lang="ru-RU" sz="1400" dirty="0" smtClean="0"/>
            </a:br>
            <a:r>
              <a:rPr lang="ru-RU" sz="1400" dirty="0" smtClean="0"/>
              <a:t>Декабрь - шапка зимы, июль - макушка лета.</a:t>
            </a:r>
            <a:br>
              <a:rPr lang="ru-RU" sz="1400" dirty="0" smtClean="0"/>
            </a:br>
            <a:r>
              <a:rPr lang="ru-RU" sz="1400" dirty="0" smtClean="0"/>
              <a:t>Декабрь спросит, что летом припасено.</a:t>
            </a:r>
            <a:br>
              <a:rPr lang="ru-RU" sz="1400" dirty="0" smtClean="0"/>
            </a:br>
            <a:r>
              <a:rPr lang="ru-RU" sz="1400" dirty="0" smtClean="0"/>
              <a:t>Декабрь год кончает, а зиму начинает.</a:t>
            </a:r>
            <a:br>
              <a:rPr lang="ru-RU" sz="1400" dirty="0" smtClean="0"/>
            </a:br>
            <a:r>
              <a:rPr lang="ru-RU" sz="1400" dirty="0" smtClean="0"/>
              <a:t>Декабрь - </a:t>
            </a:r>
            <a:r>
              <a:rPr lang="ru-RU" sz="1400" dirty="0" err="1" smtClean="0"/>
              <a:t>ветрозим</a:t>
            </a:r>
            <a:r>
              <a:rPr lang="ru-RU" sz="1400" dirty="0" smtClean="0"/>
              <a:t>, студень.</a:t>
            </a:r>
            <a:br>
              <a:rPr lang="ru-RU" sz="1400" dirty="0" smtClean="0"/>
            </a:br>
            <a:r>
              <a:rPr lang="ru-RU" sz="1400" dirty="0" smtClean="0"/>
              <a:t>Декабрь - шапка зимы. </a:t>
            </a:r>
          </a:p>
          <a:p>
            <a:r>
              <a:rPr lang="ru-RU" sz="1400" b="1" dirty="0" smtClean="0"/>
              <a:t> </a:t>
            </a:r>
            <a:endParaRPr lang="ru-RU" sz="1400" dirty="0" smtClean="0"/>
          </a:p>
          <a:p>
            <a:r>
              <a:rPr lang="ru-RU" sz="1600" b="1" dirty="0" smtClean="0"/>
              <a:t> 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0042" y="571472"/>
            <a:ext cx="25717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ПРИШЛА ЗИМА</a:t>
            </a:r>
            <a:endParaRPr lang="ru-RU" sz="1400" dirty="0" smtClean="0"/>
          </a:p>
          <a:p>
            <a:r>
              <a:rPr lang="ru-RU" sz="1400" dirty="0" smtClean="0"/>
              <a:t>Пришла зима веселая,</a:t>
            </a:r>
            <a:br>
              <a:rPr lang="ru-RU" sz="1400" dirty="0" smtClean="0"/>
            </a:br>
            <a:r>
              <a:rPr lang="ru-RU" sz="1400" dirty="0" smtClean="0"/>
              <a:t>С коньками и салазками,</a:t>
            </a:r>
            <a:br>
              <a:rPr lang="ru-RU" sz="1400" dirty="0" smtClean="0"/>
            </a:br>
            <a:r>
              <a:rPr lang="ru-RU" sz="1400" dirty="0" smtClean="0"/>
              <a:t>С лыжнею, припорошенной,</a:t>
            </a:r>
            <a:br>
              <a:rPr lang="ru-RU" sz="1400" dirty="0" smtClean="0"/>
            </a:br>
            <a:r>
              <a:rPr lang="ru-RU" sz="1400" dirty="0" smtClean="0"/>
              <a:t>С волшебной старой сказкою.</a:t>
            </a:r>
            <a:br>
              <a:rPr lang="ru-RU" sz="1400" dirty="0" smtClean="0"/>
            </a:br>
            <a:r>
              <a:rPr lang="ru-RU" sz="1400" dirty="0" smtClean="0"/>
              <a:t>На елке разукрашенной</a:t>
            </a:r>
            <a:br>
              <a:rPr lang="ru-RU" sz="1400" dirty="0" smtClean="0"/>
            </a:br>
            <a:r>
              <a:rPr lang="ru-RU" sz="1400" dirty="0" smtClean="0"/>
              <a:t>Фонарики качаются.</a:t>
            </a:r>
            <a:br>
              <a:rPr lang="ru-RU" sz="1400" dirty="0" smtClean="0"/>
            </a:br>
            <a:r>
              <a:rPr lang="ru-RU" sz="1400" dirty="0" smtClean="0"/>
              <a:t>Пусть зимушка веселая,</a:t>
            </a:r>
            <a:br>
              <a:rPr lang="ru-RU" sz="1400" dirty="0" smtClean="0"/>
            </a:br>
            <a:r>
              <a:rPr lang="ru-RU" sz="1400" dirty="0" smtClean="0"/>
              <a:t>Подольше не кончается!</a:t>
            </a:r>
            <a:br>
              <a:rPr lang="ru-RU" sz="1400" dirty="0" smtClean="0"/>
            </a:br>
            <a:r>
              <a:rPr lang="ru-RU" sz="1400" i="1" dirty="0" err="1" smtClean="0"/>
              <a:t>И.Черницкая</a:t>
            </a:r>
            <a:endParaRPr lang="ru-RU" sz="1400" dirty="0" smtClean="0"/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7" name="Рисунок 6" descr="C:\Users\Олег\Desktop\Новая папка (3)\WP_20171221_16_29_49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46" y="5929322"/>
            <a:ext cx="492922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://mbdou59.ucoz.ru/avatar/files/5q/12284285361061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2" y="857224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6857999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40" y="428596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НЕДЕЛЯ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 имею право »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32" y="1071538"/>
            <a:ext cx="542928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1400" dirty="0" smtClean="0"/>
              <a:t> Эта неделя посвящена празднику Дню Конституции Российской Федерации, а именно второй главе  Конституции нашей страны . Она называется: «Права и свободы человека и гражданина»</a:t>
            </a:r>
          </a:p>
          <a:p>
            <a:pPr algn="just"/>
            <a:r>
              <a:rPr lang="ru-RU" sz="1400" dirty="0" smtClean="0"/>
              <a:t>	 Конституции Российской Федерации – это официальный праздник и отмечается он 12 декабря, потому что именно в этот день всенародным голосованием в 1993 году была принята Конституция Российской Федерации, а с 19 сентября 1994 этот праздник стал государственным и объявлен выходным днем.</a:t>
            </a:r>
          </a:p>
          <a:p>
            <a:pPr algn="just"/>
            <a:r>
              <a:rPr lang="ru-RU" sz="1400" dirty="0" smtClean="0"/>
              <a:t>	  В группе были проведены беседы с детьми об основном законе России, государственных символах  с использованием </a:t>
            </a:r>
            <a:r>
              <a:rPr lang="ru-RU" sz="1400" dirty="0" err="1" smtClean="0"/>
              <a:t>слайд-презентации</a:t>
            </a:r>
            <a:r>
              <a:rPr lang="ru-RU" sz="1400" dirty="0" smtClean="0"/>
              <a:t>   «Конституция для малышей». </a:t>
            </a:r>
          </a:p>
          <a:p>
            <a:endParaRPr lang="ru-RU" dirty="0"/>
          </a:p>
        </p:txBody>
      </p:sp>
      <p:pic>
        <p:nvPicPr>
          <p:cNvPr id="5" name="Рисунок 4" descr="C:\Users\Олег\Desktop\Новая папка (3)\WP_20171221_16_30_11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8" y="4286248"/>
            <a:ext cx="507209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37" y="571472"/>
            <a:ext cx="4357717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НЕДЕЛЯ</a:t>
            </a:r>
          </a:p>
          <a:p>
            <a:pPr lvl="0" algn="ctr"/>
            <a:r>
              <a:rPr lang="ru-RU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«Мастерская Деда Мороза»</a:t>
            </a:r>
            <a:endParaRPr lang="ru-RU" b="1" cap="all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42" y="1142976"/>
            <a:ext cx="571504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Новый год является временем радостной сказки, как для детей, так и для взрослых. Однако больше всего атмосфера волшебства и праздника восхищает маленьких ребятишек, поэтому Дед Мороз со своей прекрасной  Снегурочкой, сверкающие разноцветные гирлянды и украшенная елочка, всегда приносят детям ощущение настоящего чуда. Важную роль в подготовке к Новому году играют разнообразные поделки, смастерённые  совместно с родителями. </a:t>
            </a:r>
          </a:p>
          <a:p>
            <a:pPr algn="just"/>
            <a:r>
              <a:rPr lang="ru-RU" sz="1400" dirty="0" smtClean="0"/>
              <a:t>Ежегодно в последней декаде ноября стартует ежегодная краевая акция «Зимняя планета детства». В рамках данной акции были объявлены конкурсы: 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dirty="0" smtClean="0"/>
              <a:t>«Столовая для пернатых»;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dirty="0" smtClean="0"/>
              <a:t>«Нарядили Ёлку в праздничное платье»;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dirty="0" smtClean="0"/>
              <a:t>«Чудо – игрушка».</a:t>
            </a:r>
          </a:p>
          <a:p>
            <a:pPr algn="just"/>
            <a:r>
              <a:rPr lang="ru-RU" sz="1400" dirty="0" smtClean="0"/>
              <a:t> Новогодние поделки для детей  изготавливаются из различных материалов, поэтому поле для детского творчества – разнообразно! Многие  семьи  приняли  активное участие в этом конкурсе! И наши родители нас приятно удивили - самые неожиданные творческие разнообразные игрушки принесли они!  Надеемся, что результат совместного труда оставит  в детской душе незабываемый след, создаст  особое предновогоднее настроение!</a:t>
            </a:r>
          </a:p>
          <a:p>
            <a:pPr algn="just"/>
            <a:r>
              <a:rPr lang="ru-RU" sz="1400" dirty="0" smtClean="0"/>
              <a:t> Наступает самый любимый праздник и детей, и взрослых Новый год! Все мы его ждем, загадываем желания и надеемся на чудо! А чтобы создать себе праздничное настроение, мы заранее оформляем группу и все помещения дошкольного образовательного учреждения. Традиционно в нашем посёлке были объявлен  конкурс новогодних снежных построек! Мы украсили ими наш детский сада. </a:t>
            </a:r>
          </a:p>
          <a:p>
            <a:endParaRPr lang="ru-RU" dirty="0"/>
          </a:p>
        </p:txBody>
      </p:sp>
      <p:pic>
        <p:nvPicPr>
          <p:cNvPr id="6" name="Рисунок 5" descr="C:\Users\Олег\Desktop\Новая папка (3)\WP_20171219_12_24_10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64" y="6786578"/>
            <a:ext cx="3274005" cy="1838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6857999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56" y="714348"/>
            <a:ext cx="55721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Огромное спасибо родителя, за помощь в Новогоднем  оформлении группы,  а  также за активное участие в конкурсе:  «Нарядили Ёлку в праздничное платье»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4248835"/>
            <a:ext cx="4643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С уважением Ваши дети и воспитатели!</a:t>
            </a:r>
          </a:p>
        </p:txBody>
      </p:sp>
      <p:pic>
        <p:nvPicPr>
          <p:cNvPr id="6" name="Рисунок 5" descr="C:\Users\Олег\Desktop\Новая папка (3)\WP_20171219_12_18_57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56" y="4714876"/>
            <a:ext cx="535785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6857999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04" y="571472"/>
            <a:ext cx="571504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Выражаем огромную благодарность родителям  </a:t>
            </a:r>
            <a:r>
              <a:rPr lang="en-US" sz="2400" b="1" dirty="0" smtClean="0">
                <a:solidFill>
                  <a:srgbClr val="7030A0"/>
                </a:solidFill>
              </a:rPr>
              <a:t>1 </a:t>
            </a:r>
            <a:r>
              <a:rPr lang="ru-RU" sz="2400" b="1" dirty="0" smtClean="0">
                <a:solidFill>
                  <a:srgbClr val="7030A0"/>
                </a:solidFill>
              </a:rPr>
              <a:t> подготовительной группы, за помощь и активное участие в подготовке новогодних снежных построек: 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 Якушеву Сергею Анатольевичу,   </a:t>
            </a:r>
            <a:r>
              <a:rPr lang="ru-RU" sz="2400" b="1" dirty="0" err="1" smtClean="0">
                <a:solidFill>
                  <a:srgbClr val="FF0000"/>
                </a:solidFill>
              </a:rPr>
              <a:t>Головастикову</a:t>
            </a:r>
            <a:r>
              <a:rPr lang="ru-RU" sz="2400" b="1" dirty="0" smtClean="0">
                <a:solidFill>
                  <a:srgbClr val="FF0000"/>
                </a:solidFill>
              </a:rPr>
              <a:t> Евгению Андреевичу, </a:t>
            </a:r>
            <a:r>
              <a:rPr lang="ru-RU" sz="2400" b="1" dirty="0" err="1" smtClean="0">
                <a:solidFill>
                  <a:srgbClr val="FF0000"/>
                </a:solidFill>
              </a:rPr>
              <a:t>Борута</a:t>
            </a:r>
            <a:r>
              <a:rPr lang="ru-RU" sz="2400" b="1" dirty="0" smtClean="0">
                <a:solidFill>
                  <a:srgbClr val="FF0000"/>
                </a:solidFill>
              </a:rPr>
              <a:t> Владимиру Владимировичу, Елисееву Дмитрию Владимировичу, </a:t>
            </a:r>
            <a:r>
              <a:rPr lang="ru-RU" sz="2400" b="1" dirty="0" err="1" smtClean="0">
                <a:solidFill>
                  <a:srgbClr val="FF0000"/>
                </a:solidFill>
              </a:rPr>
              <a:t>Роженцовой</a:t>
            </a:r>
            <a:r>
              <a:rPr lang="ru-RU" sz="2400" b="1" dirty="0" smtClean="0">
                <a:solidFill>
                  <a:srgbClr val="FF0000"/>
                </a:solidFill>
              </a:rPr>
              <a:t>  Наталье Владимировне, Сушковой Наталье Владимировне.</a:t>
            </a:r>
          </a:p>
          <a:p>
            <a:pPr algn="r"/>
            <a:endParaRPr lang="ru-RU" b="1" dirty="0" smtClean="0"/>
          </a:p>
          <a:p>
            <a:pPr algn="r"/>
            <a:r>
              <a:rPr lang="ru-RU" b="1" dirty="0" smtClean="0"/>
              <a:t>С уважением Ваши дети и воспитатели!</a:t>
            </a:r>
          </a:p>
          <a:p>
            <a:pPr algn="r"/>
            <a:endParaRPr lang="ru-RU" b="1" dirty="0" smtClean="0"/>
          </a:p>
          <a:p>
            <a:pPr algn="r"/>
            <a:endParaRPr lang="ru-RU" b="1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</p:txBody>
      </p:sp>
      <p:pic>
        <p:nvPicPr>
          <p:cNvPr id="5" name="Рисунок 4" descr="C:\Users\Олег\Desktop\на сайт\фигуры\WP_20171225_14_15_54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8" y="5429256"/>
            <a:ext cx="485778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57364" y="571472"/>
            <a:ext cx="3075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НЕДЕЛЯ </a:t>
            </a:r>
          </a:p>
          <a:p>
            <a:pPr lvl="0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 нам приходит Новый год»</a:t>
            </a:r>
          </a:p>
          <a:p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42" y="1571604"/>
            <a:ext cx="57864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В нашем детском саду традиционно прошло праздничное мероприятие, посвященное встрече Нового года. Дети с нетерпением ждали этот праздник. Вместе с родителями готовили костюмы, с воспитателями и музыкальным руководителем Гончаровой Марией Владимировной разучивали стихи, песни, водили хороводы. И вот этот день настал. Всех собравшихся в музыкальном зале встречала нарядная, сверкающая разноцветными огнями зеленая красавица ёлка.</a:t>
            </a:r>
          </a:p>
          <a:p>
            <a:pPr algn="just"/>
            <a:endParaRPr lang="ru-RU" dirty="0"/>
          </a:p>
        </p:txBody>
      </p:sp>
      <p:pic>
        <p:nvPicPr>
          <p:cNvPr id="9" name="Рисунок 8" descr="F:\новый год 2018 сад\IMG_68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32" y="4429124"/>
            <a:ext cx="521497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84" y="357158"/>
            <a:ext cx="449029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61244" y="5643570"/>
            <a:ext cx="34567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 днем рождения поздравляем!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Счастья, радости желаем!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 желаем мы друзей,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Чтобы было веселей!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 желаем  мы  улыбок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Чтобы грусть быстрей ушла,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Чтобы солнышко светило,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 не гасло никогда.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40" y="5072066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Бабенко Лев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C:\Users\Олег\AppData\Local\Microsoft\Windows\Temporary Internet Files\Content.Word\WP_20161226_12_01_25_Pr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20" y="2500298"/>
            <a:ext cx="1500198" cy="2500330"/>
          </a:xfrm>
          <a:prstGeom prst="rect">
            <a:avLst/>
          </a:prstGeom>
          <a:noFill/>
          <a:ln w="381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амочки\РАМОЧКИ 2\рамочки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6857999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71744" y="571472"/>
            <a:ext cx="1680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Это интересно!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42" y="928662"/>
            <a:ext cx="564360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подарить ребёнку на Новый год?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 	</a:t>
            </a:r>
            <a:r>
              <a:rPr lang="ru-RU" sz="1600" dirty="0" smtClean="0"/>
              <a:t>Приближаются Новогодние праздники, и у родителей начинается предпраздничная головная боль: что подарить ребёнку на Новый год?	Взрослые всегда думают, что  лучше знают, что именно  подарить детям. Это распространённое заблуждение. Конечно, дарить ребёнку желательно именно то, о чём он мечтает. Часто родители полагают, что, если ребёнку нужна, например, новая рубашка или свитер, то эту вещь и можно подарить на праздник. Или, казалось бы, родители учитывают желание ребёнка, но доверяют при этом только собственным вкусам. К примеру, дочурка очень хочет, чтобы ей подарили куклу «</a:t>
            </a:r>
            <a:r>
              <a:rPr lang="ru-RU" sz="1600" dirty="0" err="1" smtClean="0"/>
              <a:t>Винкс</a:t>
            </a:r>
            <a:r>
              <a:rPr lang="ru-RU" sz="1600" dirty="0" smtClean="0"/>
              <a:t>», а родители покупают ей в подарок дорогую фарфоровую куклу. Так же очень  важна и предновогодняя атмосфера волшебства, сказки. Приятные эмоции ожидания и переживания чуда способствуют улучшению психологического состояния ребёнка, а чувства, которые были связаны с праздником Нового года, остаются на всю жизнь.</a:t>
            </a:r>
          </a:p>
          <a:p>
            <a:pPr algn="just"/>
            <a:r>
              <a:rPr lang="ru-RU" sz="1600" dirty="0" smtClean="0"/>
              <a:t>	Самый универсальный подарок для ребенка это развивающая игра. </a:t>
            </a:r>
          </a:p>
          <a:p>
            <a:r>
              <a:rPr lang="ru-RU" sz="1600" dirty="0" smtClean="0"/>
              <a:t>	Особенно, если речь пойдёт о дошколёнке. Так, мальчику можно подарить конструктор, настольный хоккей или футбол, управляемую модель самолёта и т.д. </a:t>
            </a:r>
            <a:endParaRPr lang="ru-RU" sz="1600" dirty="0"/>
          </a:p>
        </p:txBody>
      </p:sp>
      <p:pic>
        <p:nvPicPr>
          <p:cNvPr id="7" name="Рисунок 6" descr="C:\Users\Олег\Desktop\Новая папка (3)\WP_20171221_16_29_21_Pro.jpg"/>
          <p:cNvPicPr/>
          <p:nvPr/>
        </p:nvPicPr>
        <p:blipFill>
          <a:blip r:embed="rId3" cstate="print"/>
          <a:srcRect l="15613" t="7514" r="4508"/>
          <a:stretch>
            <a:fillRect/>
          </a:stretch>
        </p:blipFill>
        <p:spPr bwMode="auto">
          <a:xfrm>
            <a:off x="1785926" y="6858016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234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24</cp:revision>
  <dcterms:created xsi:type="dcterms:W3CDTF">2016-12-20T06:02:04Z</dcterms:created>
  <dcterms:modified xsi:type="dcterms:W3CDTF">2018-01-14T14:19:36Z</dcterms:modified>
</cp:coreProperties>
</file>