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74" r:id="rId4"/>
    <p:sldId id="261" r:id="rId5"/>
    <p:sldId id="279" r:id="rId6"/>
    <p:sldId id="269" r:id="rId7"/>
    <p:sldId id="275" r:id="rId8"/>
    <p:sldId id="285" r:id="rId9"/>
    <p:sldId id="268" r:id="rId10"/>
    <p:sldId id="263" r:id="rId11"/>
    <p:sldId id="264" r:id="rId12"/>
    <p:sldId id="265" r:id="rId13"/>
    <p:sldId id="281" r:id="rId14"/>
    <p:sldId id="282" r:id="rId15"/>
    <p:sldId id="283" r:id="rId16"/>
    <p:sldId id="284" r:id="rId17"/>
    <p:sldId id="266" r:id="rId18"/>
    <p:sldId id="286" r:id="rId19"/>
    <p:sldId id="273" r:id="rId20"/>
    <p:sldId id="271" r:id="rId21"/>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5" autoAdjust="0"/>
    <p:restoredTop sz="92127" autoAdjust="0"/>
  </p:normalViewPr>
  <p:slideViewPr>
    <p:cSldViewPr>
      <p:cViewPr varScale="1">
        <p:scale>
          <a:sx n="54" d="100"/>
          <a:sy n="54" d="100"/>
        </p:scale>
        <p:origin x="-2226" y="-9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37EBCE-4FEE-47C5-AA00-BB28A98E9A56}" type="datetimeFigureOut">
              <a:rPr lang="ru-RU" smtClean="0"/>
              <a:pPr/>
              <a:t>14.01.2018</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A5F365-4CBC-46C0-9022-D31DD06BFB31}"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DA5F365-4CBC-46C0-9022-D31DD06BFB31}"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14.01.2018</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1027" name="WordArt 3"/>
          <p:cNvSpPr>
            <a:spLocks noChangeArrowheads="1" noChangeShapeType="1" noTextEdit="1"/>
          </p:cNvSpPr>
          <p:nvPr/>
        </p:nvSpPr>
        <p:spPr bwMode="auto">
          <a:xfrm>
            <a:off x="1285860" y="214282"/>
            <a:ext cx="5214974" cy="1257303"/>
          </a:xfrm>
          <a:prstGeom prst="rect">
            <a:avLst/>
          </a:prstGeom>
        </p:spPr>
        <p:txBody>
          <a:bodyPr wrap="none" fromWordArt="1">
            <a:prstTxWarp prst="textPlain">
              <a:avLst>
                <a:gd name="adj" fmla="val 50823"/>
              </a:avLst>
            </a:prstTxWarp>
          </a:bodyPr>
          <a:lstStyle/>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Весёлая семейка</a:t>
            </a:r>
            <a:endParaRPr lang="ru-RU" sz="3600"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
        <p:nvSpPr>
          <p:cNvPr id="5" name="TextBox 4"/>
          <p:cNvSpPr txBox="1"/>
          <p:nvPr/>
        </p:nvSpPr>
        <p:spPr>
          <a:xfrm>
            <a:off x="642918" y="1714480"/>
            <a:ext cx="5810418" cy="2677656"/>
          </a:xfrm>
          <a:prstGeom prst="rect">
            <a:avLst/>
          </a:prstGeom>
          <a:noFill/>
        </p:spPr>
        <p:txBody>
          <a:bodyPr wrap="square" rtlCol="0">
            <a:spAutoFit/>
          </a:bodyPr>
          <a:lstStyle/>
          <a:p>
            <a:r>
              <a:rPr lang="ru-RU" b="1" dirty="0" smtClean="0">
                <a:latin typeface="Times New Roman" pitchFamily="18" charset="0"/>
                <a:cs typeface="Times New Roman" pitchFamily="18" charset="0"/>
              </a:rPr>
              <a:t>Содержание номера:          Над выпуском работали:</a:t>
            </a:r>
          </a:p>
          <a:p>
            <a:pPr lvl="0"/>
            <a:r>
              <a:rPr lang="ru-RU" sz="2000" b="1" dirty="0" smtClean="0">
                <a:solidFill>
                  <a:srgbClr val="FF0000"/>
                </a:solidFill>
                <a:latin typeface="Times New Roman" pitchFamily="18" charset="0"/>
                <a:cs typeface="Times New Roman" pitchFamily="18" charset="0"/>
              </a:rPr>
              <a:t>Октябрь</a:t>
            </a:r>
            <a:r>
              <a:rPr lang="ru-RU" sz="2000" dirty="0" smtClean="0">
                <a:solidFill>
                  <a:srgbClr val="FF0000"/>
                </a:solidFill>
                <a:latin typeface="Times New Roman" pitchFamily="18" charset="0"/>
                <a:cs typeface="Times New Roman" pitchFamily="18" charset="0"/>
              </a:rPr>
              <a:t> </a:t>
            </a:r>
            <a:r>
              <a:rPr lang="ru-RU" sz="2000" dirty="0" smtClean="0">
                <a:solidFill>
                  <a:srgbClr val="7030A0"/>
                </a:solidFill>
                <a:latin typeface="Times New Roman" pitchFamily="18" charset="0"/>
                <a:cs typeface="Times New Roman" pitchFamily="18" charset="0"/>
              </a:rPr>
              <a:t>  </a:t>
            </a:r>
            <a:r>
              <a:rPr lang="ru-RU" sz="1600" dirty="0" smtClean="0">
                <a:solidFill>
                  <a:srgbClr val="7030A0"/>
                </a:solidFill>
                <a:latin typeface="Times New Roman" pitchFamily="18" charset="0"/>
                <a:cs typeface="Times New Roman" pitchFamily="18" charset="0"/>
              </a:rPr>
              <a:t>                                                   </a:t>
            </a:r>
            <a:r>
              <a:rPr lang="ru-RU" dirty="0" err="1" smtClean="0">
                <a:latin typeface="Times New Roman" pitchFamily="18" charset="0"/>
                <a:cs typeface="Times New Roman" pitchFamily="18" charset="0"/>
              </a:rPr>
              <a:t>Нетесова</a:t>
            </a:r>
            <a:r>
              <a:rPr lang="ru-RU" dirty="0" smtClean="0">
                <a:latin typeface="Times New Roman" pitchFamily="18" charset="0"/>
                <a:cs typeface="Times New Roman" pitchFamily="18" charset="0"/>
              </a:rPr>
              <a:t> Т.С.</a:t>
            </a:r>
          </a:p>
          <a:p>
            <a:pPr lvl="0">
              <a:buFont typeface="Wingdings" pitchFamily="2" charset="2"/>
              <a:buChar char="v"/>
            </a:pPr>
            <a:r>
              <a:rPr lang="ru-RU" sz="1600" dirty="0" smtClean="0">
                <a:latin typeface="Times New Roman" pitchFamily="18" charset="0"/>
                <a:cs typeface="Times New Roman" pitchFamily="18" charset="0"/>
              </a:rPr>
              <a:t>Неделя «Народного единства»              </a:t>
            </a:r>
            <a:r>
              <a:rPr lang="ru-RU" dirty="0" err="1" smtClean="0">
                <a:latin typeface="Times New Roman" pitchFamily="18" charset="0"/>
                <a:cs typeface="Times New Roman" pitchFamily="18" charset="0"/>
              </a:rPr>
              <a:t>Акулик</a:t>
            </a:r>
            <a:r>
              <a:rPr lang="ru-RU" dirty="0" smtClean="0">
                <a:latin typeface="Times New Roman" pitchFamily="18" charset="0"/>
                <a:cs typeface="Times New Roman" pitchFamily="18" charset="0"/>
              </a:rPr>
              <a:t> Н.П.</a:t>
            </a:r>
          </a:p>
          <a:p>
            <a:pPr>
              <a:buFont typeface="Wingdings" pitchFamily="2" charset="2"/>
              <a:buChar char="v"/>
            </a:pPr>
            <a:r>
              <a:rPr lang="ru-RU" sz="1600" dirty="0" smtClean="0">
                <a:latin typeface="Times New Roman" pitchFamily="18" charset="0"/>
                <a:cs typeface="Times New Roman" pitchFamily="18" charset="0"/>
              </a:rPr>
              <a:t>Шашечный турнир в улыбке!</a:t>
            </a:r>
          </a:p>
          <a:p>
            <a:pPr lvl="0">
              <a:buFont typeface="Wingdings" pitchFamily="2" charset="2"/>
              <a:buChar char="v"/>
            </a:pPr>
            <a:r>
              <a:rPr lang="ru-RU" sz="1600" dirty="0" smtClean="0">
                <a:latin typeface="Times New Roman" pitchFamily="18" charset="0"/>
                <a:cs typeface="Times New Roman" pitchFamily="18" charset="0"/>
              </a:rPr>
              <a:t>Неделя  «Детской игрушки»</a:t>
            </a:r>
          </a:p>
          <a:p>
            <a:pPr>
              <a:buFont typeface="Wingdings" pitchFamily="2" charset="2"/>
              <a:buChar char="v"/>
            </a:pPr>
            <a:r>
              <a:rPr lang="ru-RU" sz="1600" dirty="0" smtClean="0">
                <a:latin typeface="Times New Roman" pitchFamily="18" charset="0"/>
                <a:cs typeface="Times New Roman" pitchFamily="18" charset="0"/>
              </a:rPr>
              <a:t>Экскурсия в Школу искусств </a:t>
            </a:r>
          </a:p>
          <a:p>
            <a:pPr lvl="0">
              <a:buFont typeface="Wingdings" pitchFamily="2" charset="2"/>
              <a:buChar char="v"/>
            </a:pPr>
            <a:r>
              <a:rPr lang="ru-RU" sz="1600" dirty="0" smtClean="0">
                <a:latin typeface="Times New Roman" pitchFamily="18" charset="0"/>
                <a:cs typeface="Times New Roman" pitchFamily="18" charset="0"/>
              </a:rPr>
              <a:t>Неделя «Мир предметов»</a:t>
            </a:r>
          </a:p>
          <a:p>
            <a:pPr lvl="0">
              <a:buFont typeface="Wingdings" pitchFamily="2" charset="2"/>
              <a:buChar char="v"/>
            </a:pPr>
            <a:r>
              <a:rPr lang="ru-RU" sz="1600" dirty="0" smtClean="0">
                <a:latin typeface="Times New Roman" pitchFamily="18" charset="0"/>
                <a:cs typeface="Times New Roman" pitchFamily="18" charset="0"/>
              </a:rPr>
              <a:t> Неделя: «С Днем матери!»</a:t>
            </a:r>
          </a:p>
          <a:p>
            <a:pPr lvl="0">
              <a:buFont typeface="Wingdings" pitchFamily="2" charset="2"/>
              <a:buChar char="v"/>
            </a:pPr>
            <a:r>
              <a:rPr lang="ru-RU" sz="1600" dirty="0" smtClean="0">
                <a:latin typeface="Times New Roman" pitchFamily="18" charset="0"/>
                <a:cs typeface="Times New Roman" pitchFamily="18" charset="0"/>
              </a:rPr>
              <a:t>«Наши руки не для скуки»</a:t>
            </a:r>
          </a:p>
          <a:p>
            <a:pPr lvl="0">
              <a:buFont typeface="Wingdings" pitchFamily="2" charset="2"/>
              <a:buChar char="v"/>
            </a:pPr>
            <a:r>
              <a:rPr lang="ru-RU" sz="1600" dirty="0" smtClean="0">
                <a:latin typeface="Times New Roman" pitchFamily="18" charset="0"/>
                <a:cs typeface="Times New Roman" pitchFamily="18" charset="0"/>
              </a:rPr>
              <a:t>Это интересно!</a:t>
            </a:r>
            <a:endParaRPr lang="ru-RU" dirty="0" smtClean="0">
              <a:latin typeface="Times New Roman" pitchFamily="18" charset="0"/>
              <a:cs typeface="Times New Roman" pitchFamily="18" charset="0"/>
            </a:endParaRPr>
          </a:p>
        </p:txBody>
      </p:sp>
      <p:sp>
        <p:nvSpPr>
          <p:cNvPr id="11" name="TextBox 10"/>
          <p:cNvSpPr txBox="1"/>
          <p:nvPr/>
        </p:nvSpPr>
        <p:spPr>
          <a:xfrm>
            <a:off x="571480" y="6929454"/>
            <a:ext cx="5572164" cy="1877437"/>
          </a:xfrm>
          <a:prstGeom prst="rect">
            <a:avLst/>
          </a:prstGeom>
          <a:noFill/>
        </p:spPr>
        <p:txBody>
          <a:bodyPr wrap="square" rtlCol="0">
            <a:spAutoFit/>
          </a:bodyPr>
          <a:lstStyle/>
          <a:p>
            <a:pPr algn="ctr"/>
            <a:endParaRPr lang="ru-RU" b="1" dirty="0" smtClean="0">
              <a:solidFill>
                <a:srgbClr val="FF0000"/>
              </a:solidFill>
              <a:latin typeface="Times New Roman" pitchFamily="18" charset="0"/>
              <a:cs typeface="Times New Roman" pitchFamily="18" charset="0"/>
            </a:endParaRPr>
          </a:p>
          <a:p>
            <a:pPr algn="ctr"/>
            <a:endParaRPr lang="ru-RU" sz="2000" b="1" dirty="0" smtClean="0">
              <a:solidFill>
                <a:srgbClr val="FF0000"/>
              </a:solidFill>
              <a:latin typeface="Times New Roman" pitchFamily="18" charset="0"/>
              <a:cs typeface="Times New Roman" pitchFamily="18" charset="0"/>
            </a:endParaRPr>
          </a:p>
          <a:p>
            <a:pPr algn="ctr"/>
            <a:r>
              <a:rPr lang="ru-RU" sz="2000" b="1" dirty="0" smtClean="0">
                <a:solidFill>
                  <a:srgbClr val="FF0000"/>
                </a:solidFill>
                <a:latin typeface="Times New Roman" pitchFamily="18" charset="0"/>
                <a:cs typeface="Times New Roman" pitchFamily="18" charset="0"/>
              </a:rPr>
              <a:t>Наш девиз: </a:t>
            </a:r>
            <a:r>
              <a:rPr lang="ru-RU" sz="2000" dirty="0" smtClean="0">
                <a:latin typeface="Times New Roman" pitchFamily="18" charset="0"/>
                <a:cs typeface="Times New Roman" pitchFamily="18" charset="0"/>
              </a:rPr>
              <a:t>Не надо бояться, не стоит сомнений  - у нас все получиться, ведь мы уже давно одна большая дружная семья!</a:t>
            </a:r>
          </a:p>
          <a:p>
            <a:endParaRPr lang="ru-RU" dirty="0"/>
          </a:p>
        </p:txBody>
      </p:sp>
      <p:pic>
        <p:nvPicPr>
          <p:cNvPr id="7" name="Рисунок 6"/>
          <p:cNvPicPr/>
          <p:nvPr/>
        </p:nvPicPr>
        <p:blipFill>
          <a:blip r:embed="rId3" cstate="email">
            <a:clrChange>
              <a:clrFrom>
                <a:srgbClr val="FFFCE4"/>
              </a:clrFrom>
              <a:clrTo>
                <a:srgbClr val="FFFCE4">
                  <a:alpha val="0"/>
                </a:srgbClr>
              </a:clrTo>
            </a:clrChange>
          </a:blip>
          <a:srcRect/>
          <a:stretch>
            <a:fillRect/>
          </a:stretch>
        </p:blipFill>
        <p:spPr bwMode="auto">
          <a:xfrm>
            <a:off x="4214818" y="2786050"/>
            <a:ext cx="1785926" cy="1000132"/>
          </a:xfrm>
          <a:prstGeom prst="rect">
            <a:avLst/>
          </a:prstGeom>
          <a:solidFill>
            <a:srgbClr val="FFFF00"/>
          </a:solidFill>
          <a:ln w="9525">
            <a:noFill/>
            <a:miter lim="800000"/>
            <a:headEnd/>
            <a:tailEnd/>
          </a:ln>
        </p:spPr>
      </p:pic>
      <p:pic>
        <p:nvPicPr>
          <p:cNvPr id="8" name="Рисунок 7" descr="C:\Users\Олег\Desktop\школа искусств\2017-11-14 17.10.35.jpg"/>
          <p:cNvPicPr/>
          <p:nvPr/>
        </p:nvPicPr>
        <p:blipFill>
          <a:blip r:embed="rId4" cstate="email"/>
          <a:srcRect/>
          <a:stretch>
            <a:fillRect/>
          </a:stretch>
        </p:blipFill>
        <p:spPr bwMode="auto">
          <a:xfrm>
            <a:off x="928670" y="4286248"/>
            <a:ext cx="5143536" cy="3143272"/>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srcRect/>
          <a:stretch>
            <a:fillRect/>
          </a:stretch>
        </p:blipFill>
        <p:spPr bwMode="auto">
          <a:xfrm>
            <a:off x="0" y="0"/>
            <a:ext cx="6858000" cy="9187298"/>
          </a:xfrm>
          <a:prstGeom prst="rect">
            <a:avLst/>
          </a:prstGeom>
          <a:noFill/>
          <a:ln w="9525">
            <a:noFill/>
            <a:miter lim="800000"/>
            <a:headEnd/>
            <a:tailEnd/>
          </a:ln>
          <a:effectLst/>
        </p:spPr>
      </p:pic>
      <p:pic>
        <p:nvPicPr>
          <p:cNvPr id="11" name="Рисунок 10" descr="http://skychild.ru/uploads/posts/2014-09/1412075707_1395465929_1-kopiya.png"/>
          <p:cNvPicPr/>
          <p:nvPr/>
        </p:nvPicPr>
        <p:blipFill>
          <a:blip r:embed="rId4" cstate="print"/>
          <a:srcRect/>
          <a:stretch>
            <a:fillRect/>
          </a:stretch>
        </p:blipFill>
        <p:spPr bwMode="auto">
          <a:xfrm>
            <a:off x="428604" y="571472"/>
            <a:ext cx="5929354" cy="8358246"/>
          </a:xfrm>
          <a:prstGeom prst="rect">
            <a:avLst/>
          </a:prstGeom>
          <a:noFill/>
          <a:ln w="9525">
            <a:noFill/>
            <a:miter lim="800000"/>
            <a:headEnd/>
            <a:tailEnd/>
          </a:ln>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12" name="Прямоугольник 11"/>
          <p:cNvSpPr/>
          <p:nvPr/>
        </p:nvSpPr>
        <p:spPr>
          <a:xfrm>
            <a:off x="642918" y="500035"/>
            <a:ext cx="5572164" cy="6155531"/>
          </a:xfrm>
          <a:prstGeom prst="rect">
            <a:avLst/>
          </a:prstGeom>
        </p:spPr>
        <p:txBody>
          <a:bodyPr wrap="square">
            <a:spAutoFit/>
          </a:bodyPr>
          <a:lstStyle/>
          <a:p>
            <a:pPr algn="ctr"/>
            <a:r>
              <a:rPr lang="ru-RU" b="1" i="1" dirty="0" smtClean="0">
                <a:latin typeface="Times New Roman" pitchFamily="18" charset="0"/>
                <a:cs typeface="Times New Roman" pitchFamily="18" charset="0"/>
              </a:rPr>
              <a:t>С днем рождения поздравляем</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И от всей души желаем</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Улыбаться, веселиться,</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Не грустить и не сердиться.</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Пусть конфеты и игрушки</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Вдруг найдутся под подушкой,</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Будет полон дом друзей,</a:t>
            </a:r>
            <a:br>
              <a:rPr lang="ru-RU" b="1" i="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С ними праздник веселей</a:t>
            </a:r>
            <a:r>
              <a:rPr lang="ru-RU" dirty="0" smtClean="0">
                <a:latin typeface="Times New Roman" pitchFamily="18" charset="0"/>
                <a:cs typeface="Times New Roman" pitchFamily="18" charset="0"/>
              </a:rPr>
              <a:t>.</a:t>
            </a:r>
          </a:p>
          <a:p>
            <a:pPr algn="ctr"/>
            <a:endParaRPr lang="ru-RU" dirty="0" smtClean="0"/>
          </a:p>
          <a:p>
            <a:pPr algn="ctr"/>
            <a:endParaRPr lang="ru-RU" dirty="0" smtClean="0"/>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400" b="1" i="1" dirty="0" smtClean="0">
              <a:solidFill>
                <a:srgbClr val="FF0000"/>
              </a:solidFill>
            </a:endParaRPr>
          </a:p>
          <a:p>
            <a:pPr algn="ctr"/>
            <a:endParaRPr lang="ru-RU" sz="2000" b="1" i="1" dirty="0" smtClean="0">
              <a:solidFill>
                <a:srgbClr val="FF0000"/>
              </a:solidFill>
            </a:endParaRPr>
          </a:p>
          <a:p>
            <a:pPr algn="ctr"/>
            <a:endParaRPr lang="ru-RU" sz="2000" b="1" i="1" dirty="0" smtClean="0">
              <a:solidFill>
                <a:srgbClr val="FF0000"/>
              </a:solidFill>
            </a:endParaRPr>
          </a:p>
          <a:p>
            <a:pPr algn="ctr"/>
            <a:endParaRPr lang="ru-RU" dirty="0" smtClean="0"/>
          </a:p>
          <a:p>
            <a:pPr algn="ctr"/>
            <a:endParaRPr lang="ru-RU" dirty="0"/>
          </a:p>
        </p:txBody>
      </p:sp>
      <p:pic>
        <p:nvPicPr>
          <p:cNvPr id="8" name="Рисунок 7" descr="C:\Users\Олег\Desktop\Новая папка (2)\WP_20161114_17_01_13_Pro.jpg"/>
          <p:cNvPicPr/>
          <p:nvPr/>
        </p:nvPicPr>
        <p:blipFill>
          <a:blip r:embed="rId5" cstate="email"/>
          <a:srcRect/>
          <a:stretch>
            <a:fillRect/>
          </a:stretch>
        </p:blipFill>
        <p:spPr bwMode="auto">
          <a:xfrm>
            <a:off x="1000108" y="3214678"/>
            <a:ext cx="1714512" cy="1857388"/>
          </a:xfrm>
          <a:prstGeom prst="rect">
            <a:avLst/>
          </a:prstGeom>
          <a:noFill/>
          <a:ln w="9525">
            <a:noFill/>
            <a:miter lim="800000"/>
            <a:headEnd/>
            <a:tailEnd/>
          </a:ln>
        </p:spPr>
      </p:pic>
      <p:pic>
        <p:nvPicPr>
          <p:cNvPr id="9" name="Рисунок 8" descr="H:\Pictures\Camera Roll\WP_20161124_14_42_42_Pro.jpg"/>
          <p:cNvPicPr/>
          <p:nvPr/>
        </p:nvPicPr>
        <p:blipFill>
          <a:blip r:embed="rId6" cstate="email"/>
          <a:srcRect/>
          <a:stretch>
            <a:fillRect/>
          </a:stretch>
        </p:blipFill>
        <p:spPr bwMode="auto">
          <a:xfrm>
            <a:off x="4071942" y="3428992"/>
            <a:ext cx="1500198" cy="1857388"/>
          </a:xfrm>
          <a:prstGeom prst="rect">
            <a:avLst/>
          </a:prstGeom>
          <a:noFill/>
          <a:ln w="9525">
            <a:noFill/>
            <a:miter lim="800000"/>
            <a:headEnd/>
            <a:tailEnd/>
          </a:ln>
        </p:spPr>
      </p:pic>
      <p:pic>
        <p:nvPicPr>
          <p:cNvPr id="10" name="Рисунок 9" descr="C:\Users\Олег\Desktop\Новая папка (2)\WP_20161114_16_59_19_Pro.jpg"/>
          <p:cNvPicPr/>
          <p:nvPr/>
        </p:nvPicPr>
        <p:blipFill>
          <a:blip r:embed="rId7" cstate="email"/>
          <a:srcRect/>
          <a:stretch>
            <a:fillRect/>
          </a:stretch>
        </p:blipFill>
        <p:spPr bwMode="auto">
          <a:xfrm>
            <a:off x="2643182" y="5500694"/>
            <a:ext cx="1643074" cy="1757915"/>
          </a:xfrm>
          <a:prstGeom prst="rect">
            <a:avLst/>
          </a:prstGeom>
          <a:noFill/>
          <a:ln w="9525">
            <a:noFill/>
            <a:miter lim="800000"/>
            <a:headEnd/>
            <a:tailEnd/>
          </a:ln>
        </p:spPr>
      </p:pic>
      <p:sp>
        <p:nvSpPr>
          <p:cNvPr id="14" name="Прямоугольник 13"/>
          <p:cNvSpPr/>
          <p:nvPr/>
        </p:nvSpPr>
        <p:spPr>
          <a:xfrm>
            <a:off x="857232" y="5143504"/>
            <a:ext cx="2143140" cy="369332"/>
          </a:xfrm>
          <a:prstGeom prst="rect">
            <a:avLst/>
          </a:prstGeom>
        </p:spPr>
        <p:txBody>
          <a:bodyPr wrap="square">
            <a:spAutoFit/>
          </a:bodyPr>
          <a:lstStyle/>
          <a:p>
            <a:r>
              <a:rPr lang="ru-RU" b="1" i="1" dirty="0" smtClean="0">
                <a:solidFill>
                  <a:srgbClr val="0070C0"/>
                </a:solidFill>
                <a:latin typeface="Times New Roman" pitchFamily="18" charset="0"/>
                <a:ea typeface="Microsoft JhengHei" pitchFamily="34" charset="-120"/>
                <a:cs typeface="Times New Roman" pitchFamily="18" charset="0"/>
              </a:rPr>
              <a:t>Оглоблина Настя</a:t>
            </a:r>
            <a:endParaRPr lang="ru-RU" i="1" dirty="0">
              <a:solidFill>
                <a:srgbClr val="0070C0"/>
              </a:solidFill>
              <a:latin typeface="Times New Roman" pitchFamily="18" charset="0"/>
              <a:ea typeface="Microsoft JhengHei" pitchFamily="34" charset="-120"/>
              <a:cs typeface="Times New Roman" pitchFamily="18" charset="0"/>
            </a:endParaRPr>
          </a:p>
        </p:txBody>
      </p:sp>
      <p:sp>
        <p:nvSpPr>
          <p:cNvPr id="10242" name="Rectangle 2"/>
          <p:cNvSpPr>
            <a:spLocks noChangeArrowheads="1"/>
          </p:cNvSpPr>
          <p:nvPr/>
        </p:nvSpPr>
        <p:spPr bwMode="auto">
          <a:xfrm>
            <a:off x="4071942" y="5214942"/>
            <a:ext cx="228601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err="1" smtClean="0">
                <a:ln>
                  <a:noFill/>
                </a:ln>
                <a:solidFill>
                  <a:srgbClr val="0070C0"/>
                </a:solidFill>
                <a:effectLst/>
                <a:latin typeface="Times New Roman" pitchFamily="18" charset="0"/>
                <a:ea typeface="Microsoft JhengHei" pitchFamily="34" charset="-120"/>
                <a:cs typeface="Times New Roman" pitchFamily="18" charset="0"/>
              </a:rPr>
              <a:t>Ширшов</a:t>
            </a:r>
            <a:r>
              <a:rPr kumimoji="0" lang="ru-RU" b="1" i="1" u="none" strike="noStrike" cap="none" normalizeH="0" baseline="0" dirty="0" smtClean="0">
                <a:ln>
                  <a:noFill/>
                </a:ln>
                <a:solidFill>
                  <a:srgbClr val="0070C0"/>
                </a:solidFill>
                <a:effectLst/>
                <a:latin typeface="Times New Roman" pitchFamily="18" charset="0"/>
                <a:ea typeface="Microsoft JhengHei" pitchFamily="34" charset="-120"/>
                <a:cs typeface="Times New Roman" pitchFamily="18" charset="0"/>
              </a:rPr>
              <a:t> Слава</a:t>
            </a:r>
            <a:endParaRPr kumimoji="0" lang="ru-RU" b="0" i="1" u="none" strike="noStrike" cap="none" normalizeH="0" baseline="0" dirty="0" smtClean="0">
              <a:ln>
                <a:noFill/>
              </a:ln>
              <a:solidFill>
                <a:schemeClr val="tx1"/>
              </a:solidFill>
              <a:effectLst/>
              <a:latin typeface="Times New Roman" pitchFamily="18" charset="0"/>
              <a:ea typeface="Microsoft JhengHei" pitchFamily="34" charset="-120"/>
              <a:cs typeface="Times New Roman" pitchFamily="18" charset="0"/>
            </a:endParaRPr>
          </a:p>
        </p:txBody>
      </p:sp>
      <p:sp>
        <p:nvSpPr>
          <p:cNvPr id="15" name="Прямоугольник 14"/>
          <p:cNvSpPr/>
          <p:nvPr/>
        </p:nvSpPr>
        <p:spPr>
          <a:xfrm>
            <a:off x="2500701" y="7286644"/>
            <a:ext cx="1856598" cy="369332"/>
          </a:xfrm>
          <a:prstGeom prst="rect">
            <a:avLst/>
          </a:prstGeom>
        </p:spPr>
        <p:txBody>
          <a:bodyPr wrap="square">
            <a:spAutoFit/>
          </a:bodyPr>
          <a:lstStyle/>
          <a:p>
            <a:r>
              <a:rPr lang="ru-RU" b="1" i="1" dirty="0" smtClean="0">
                <a:solidFill>
                  <a:srgbClr val="0070C0"/>
                </a:solidFill>
                <a:ea typeface="Microsoft JhengHei" pitchFamily="34" charset="-120"/>
              </a:rPr>
              <a:t>Неверов Андрей</a:t>
            </a:r>
            <a:endParaRPr lang="ru-RU" b="1" i="1" dirty="0">
              <a:solidFill>
                <a:srgbClr val="0070C0"/>
              </a:solidFill>
              <a:ea typeface="Microsoft JhengHei" pitchFamily="34" charset="-12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6" name="TextBox 5"/>
          <p:cNvSpPr txBox="1"/>
          <p:nvPr/>
        </p:nvSpPr>
        <p:spPr>
          <a:xfrm>
            <a:off x="857233" y="285720"/>
            <a:ext cx="5643602" cy="523220"/>
          </a:xfrm>
          <a:prstGeom prst="rect">
            <a:avLst/>
          </a:prstGeom>
          <a:noFill/>
        </p:spPr>
        <p:txBody>
          <a:bodyPr wrap="square" rtlCol="0">
            <a:spAutoFit/>
          </a:bodyPr>
          <a:lstStyle/>
          <a:p>
            <a:pPr algn="ctr"/>
            <a:r>
              <a:rPr lang="ru-RU"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Это интересно!</a:t>
            </a:r>
          </a:p>
        </p:txBody>
      </p:sp>
      <p:sp>
        <p:nvSpPr>
          <p:cNvPr id="7" name="TextBox 6"/>
          <p:cNvSpPr txBox="1"/>
          <p:nvPr/>
        </p:nvSpPr>
        <p:spPr>
          <a:xfrm>
            <a:off x="285728" y="785786"/>
            <a:ext cx="6286544" cy="8556188"/>
          </a:xfrm>
          <a:prstGeom prst="rect">
            <a:avLst/>
          </a:prstGeom>
          <a:noFill/>
        </p:spPr>
        <p:txBody>
          <a:bodyPr wrap="square" rtlCol="0">
            <a:spAutoFit/>
          </a:bodyPr>
          <a:lstStyle/>
          <a:p>
            <a:pPr algn="ctr"/>
            <a:r>
              <a:rPr lang="ru-RU" sz="2000" b="1" dirty="0" smtClean="0">
                <a:solidFill>
                  <a:srgbClr val="7030A0"/>
                </a:solidFill>
                <a:latin typeface="Times New Roman" pitchFamily="18" charset="0"/>
                <a:cs typeface="Times New Roman" pitchFamily="18" charset="0"/>
              </a:rPr>
              <a:t>«УЧИТЕ ДЕТЕЙ ЛЮБИТЬ КНИГУ».</a:t>
            </a:r>
          </a:p>
          <a:p>
            <a:pPr algn="just"/>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  </a:t>
            </a: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endParaRPr lang="ru-RU" sz="1400" b="1" dirty="0" smtClean="0">
              <a:solidFill>
                <a:srgbClr val="0070C0"/>
              </a:solidFill>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Хорошая книга – и воспитатель, и учитель, и друг. Не только в детском саду, в школе, но и дома, в семье надо учить детей любить книгу. Наверно, нет таких родителей, которые не хотели бы научить своих детей быстро и выразительно читать, привить интерес к чтению, ведь роль книги в жизни человека огромна. Хорошая книга – и воспитатель, и учитель, и друг. </a:t>
            </a:r>
          </a:p>
          <a:p>
            <a:pPr algn="just"/>
            <a:r>
              <a:rPr lang="ru-RU" sz="1400" dirty="0" smtClean="0">
                <a:latin typeface="Times New Roman" pitchFamily="18" charset="0"/>
                <a:cs typeface="Times New Roman" pitchFamily="18" charset="0"/>
              </a:rPr>
              <a:t>	Трудно переоценить значение литературы для развития ребенка. Она способствует расширению кругозора, детского горизонта знаний о мире, помогает усвоить образцы поведения, воплощенные в литературных героях, формирует начальные представления о прекрасном. </a:t>
            </a:r>
          </a:p>
          <a:p>
            <a:pPr algn="just"/>
            <a:r>
              <a:rPr lang="ru-RU" sz="1400" dirty="0" smtClean="0">
                <a:latin typeface="Times New Roman" pitchFamily="18" charset="0"/>
                <a:cs typeface="Times New Roman" pitchFamily="18" charset="0"/>
              </a:rPr>
              <a:t> Только приученный к книге ребёнок обладает бесценным даром легко «входить» в содержание услышанного или прочитанного. Малыш рисует в воображении любые сюжеты, плачет и смеётся, представляет  прочитанное так ярко, что чувствует себя участником событий. Книга вводит ребёнка  в мир человеческих чувств, радостей и страданий, отношений, побуждений, мыслей, поступков, характеров. Прочитанная в детстве книга, оставляет более сильный след, чем книга, прочитанная в зрелом возрасте.</a:t>
            </a:r>
          </a:p>
          <a:p>
            <a:pPr algn="just"/>
            <a:r>
              <a:rPr lang="ru-RU" sz="1400" dirty="0" smtClean="0">
                <a:latin typeface="Times New Roman" pitchFamily="18" charset="0"/>
                <a:cs typeface="Times New Roman" pitchFamily="18" charset="0"/>
              </a:rPr>
              <a:t> 	Задача взрослого - открыть ребёнку то необыкновенное, что несёт в себе книга, то наслаждение, которое доставляет погружение в чтение. Взрослый, чтобы привлечь к книге ребёнка, должен сам любить литературу, наслаждаться ею как искусством, понимать сложность, уметь передавать свои чувства и переживания детям.</a:t>
            </a:r>
          </a:p>
          <a:p>
            <a:pPr algn="just"/>
            <a:r>
              <a:rPr lang="ru-RU" sz="1400" dirty="0" smtClean="0">
                <a:latin typeface="Times New Roman" pitchFamily="18" charset="0"/>
                <a:cs typeface="Times New Roman" pitchFamily="18" charset="0"/>
              </a:rPr>
              <a:t>		</a:t>
            </a:r>
          </a:p>
          <a:p>
            <a:pPr algn="just"/>
            <a:r>
              <a:rPr lang="ru-RU" sz="1200" dirty="0" smtClean="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pic>
        <p:nvPicPr>
          <p:cNvPr id="9" name="Рисунок 8" descr="C:\Users\Олег\Documents\фото\SDC19389.JPG"/>
          <p:cNvPicPr/>
          <p:nvPr/>
        </p:nvPicPr>
        <p:blipFill>
          <a:blip r:embed="rId3" cstate="email"/>
          <a:srcRect/>
          <a:stretch>
            <a:fillRect/>
          </a:stretch>
        </p:blipFill>
        <p:spPr bwMode="auto">
          <a:xfrm rot="5400000">
            <a:off x="500042" y="1428728"/>
            <a:ext cx="2786082" cy="2786082"/>
          </a:xfrm>
          <a:prstGeom prst="rect">
            <a:avLst/>
          </a:prstGeom>
          <a:noFill/>
          <a:ln w="9525">
            <a:noFill/>
            <a:miter lim="800000"/>
            <a:headEnd/>
            <a:tailEnd/>
          </a:ln>
        </p:spPr>
      </p:pic>
      <p:sp>
        <p:nvSpPr>
          <p:cNvPr id="10" name="TextBox 9"/>
          <p:cNvSpPr txBox="1"/>
          <p:nvPr/>
        </p:nvSpPr>
        <p:spPr>
          <a:xfrm>
            <a:off x="3214686" y="1357291"/>
            <a:ext cx="3214710" cy="3477875"/>
          </a:xfrm>
          <a:prstGeom prst="rect">
            <a:avLst/>
          </a:prstGeom>
          <a:noFill/>
        </p:spPr>
        <p:txBody>
          <a:bodyPr wrap="square" rtlCol="0">
            <a:spAutoFit/>
          </a:bodyPr>
          <a:lstStyle/>
          <a:p>
            <a:pPr algn="just"/>
            <a:r>
              <a:rPr lang="ru-RU" b="1" dirty="0" smtClean="0">
                <a:solidFill>
                  <a:srgbClr val="0070C0"/>
                </a:solidFill>
                <a:latin typeface="Times New Roman" pitchFamily="18" charset="0"/>
                <a:cs typeface="Times New Roman" pitchFamily="18" charset="0"/>
              </a:rPr>
              <a:t>«</a:t>
            </a:r>
            <a:r>
              <a:rPr lang="ru-RU" sz="1600" b="1" dirty="0" smtClean="0">
                <a:solidFill>
                  <a:srgbClr val="0070C0"/>
                </a:solidFill>
                <a:latin typeface="Times New Roman" pitchFamily="18" charset="0"/>
                <a:cs typeface="Times New Roman" pitchFamily="18" charset="0"/>
              </a:rPr>
              <a:t>Чтобы воспитать, тут нужны беспрерывный дневной и  ночной труд, вечное чтение»</a:t>
            </a:r>
            <a:endParaRPr lang="ru-RU" sz="1600" dirty="0" smtClean="0">
              <a:solidFill>
                <a:srgbClr val="0070C0"/>
              </a:solidFill>
              <a:latin typeface="Times New Roman" pitchFamily="18" charset="0"/>
              <a:cs typeface="Times New Roman" pitchFamily="18" charset="0"/>
            </a:endParaRPr>
          </a:p>
          <a:p>
            <a:pPr algn="just"/>
            <a:r>
              <a:rPr lang="ru-RU" sz="1600" b="1" dirty="0" smtClean="0">
                <a:solidFill>
                  <a:srgbClr val="0070C0"/>
                </a:solidFill>
                <a:latin typeface="Times New Roman" pitchFamily="18" charset="0"/>
                <a:cs typeface="Times New Roman" pitchFamily="18" charset="0"/>
              </a:rPr>
              <a:t> А.П. Чехов</a:t>
            </a:r>
          </a:p>
          <a:p>
            <a:pPr algn="just"/>
            <a:r>
              <a:rPr lang="ru-RU" b="1" dirty="0" smtClean="0">
                <a:solidFill>
                  <a:srgbClr val="0070C0"/>
                </a:solidFill>
                <a:latin typeface="Times New Roman" pitchFamily="18" charset="0"/>
                <a:cs typeface="Times New Roman" pitchFamily="18" charset="0"/>
              </a:rPr>
              <a:t>	</a:t>
            </a:r>
            <a:r>
              <a:rPr lang="ru-RU" sz="1400" dirty="0" smtClean="0">
                <a:latin typeface="Times New Roman" pitchFamily="18" charset="0"/>
                <a:cs typeface="Times New Roman" pitchFamily="18" charset="0"/>
              </a:rPr>
              <a:t>Не только в детском саду, в школе, но и дома, в семье надо учить детей любить книгу. Наверно, нет таких родителей, которые не хотели бы научить своих детей быстро и выразительно читать, привить интерес к чтению, ведь роль книги в жизни человека огромна. </a:t>
            </a:r>
          </a:p>
          <a:p>
            <a:pPr algn="just"/>
            <a:endParaRPr lang="ru-RU" dirty="0" smtClean="0">
              <a:solidFill>
                <a:srgbClr val="0070C0"/>
              </a:solidFill>
              <a:latin typeface="Times New Roman" pitchFamily="18" charset="0"/>
              <a:cs typeface="Times New Roman" pitchFamily="18" charset="0"/>
            </a:endParaRP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43298"/>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6" name="Прямоугольник 5"/>
          <p:cNvSpPr/>
          <p:nvPr/>
        </p:nvSpPr>
        <p:spPr>
          <a:xfrm>
            <a:off x="357166" y="571472"/>
            <a:ext cx="6143668" cy="7848302"/>
          </a:xfrm>
          <a:prstGeom prst="rect">
            <a:avLst/>
          </a:prstGeom>
        </p:spPr>
        <p:txBody>
          <a:bodyPr wrap="square">
            <a:spAutoFit/>
          </a:bodyPr>
          <a:lstStyle/>
          <a:p>
            <a:pPr algn="just"/>
            <a:r>
              <a:rPr lang="ru-RU" sz="1400" dirty="0" smtClean="0">
                <a:latin typeface="Times New Roman" pitchFamily="18" charset="0"/>
                <a:cs typeface="Times New Roman" pitchFamily="18" charset="0"/>
              </a:rPr>
              <a:t>	 В дошкольном возрасте дети знакомятся с русским и мировым фольклором во всём многообразии его жанров - от колыбельных песен,  </a:t>
            </a:r>
            <a:r>
              <a:rPr lang="ru-RU" sz="1400" dirty="0" err="1" smtClean="0">
                <a:latin typeface="Times New Roman" pitchFamily="18" charset="0"/>
                <a:cs typeface="Times New Roman" pitchFamily="18" charset="0"/>
              </a:rPr>
              <a:t>потешек</a:t>
            </a:r>
            <a:r>
              <a:rPr lang="ru-RU" sz="1400" dirty="0" smtClean="0">
                <a:latin typeface="Times New Roman" pitchFamily="18" charset="0"/>
                <a:cs typeface="Times New Roman" pitchFamily="18" charset="0"/>
              </a:rPr>
              <a:t>, считалок, дразнилок, загадок, пословиц до сказок и былин, с русской и зарубежной классикой с произведениями В. А. Жуковского, А. С. Пушкина, П. Г. Ершова, Ш. Перро, братьев Гримм, Х. К. Андерсена, С. Я. Маршака, К. И. Чуковского, и многих других.</a:t>
            </a:r>
          </a:p>
          <a:p>
            <a:pPr algn="just"/>
            <a:r>
              <a:rPr lang="ru-RU" sz="1400" dirty="0" smtClean="0">
                <a:latin typeface="Times New Roman" pitchFamily="18" charset="0"/>
                <a:cs typeface="Times New Roman" pitchFamily="18" charset="0"/>
              </a:rPr>
              <a:t> 	В возрасте шести лет  начинается новая стадия в литературном развитии ребёнка. Самыми любимыми у детей становятся волшебные русские народные сказки с их чудесным вымыслом, фантастичностью, развитым сюжетным действием, полным конфликтов, препятствий, драматических ситуаций, разнообразных мотивов (коварство, чудесная помощь, противодействие злых и добрых сил и многое другое), с яркими сильными характерами героев.  Они открывают простор для чувств и мыслей ребенка о сложном мире, где сталкиваются в непримиримой борьбе добрые и злые силы, где дети утверждаются в непременной, неизбежной победе добра над злом, удивляются чудесам и тайнам и пытаются раскрыть и осмыслить их.</a:t>
            </a:r>
          </a:p>
          <a:p>
            <a:pPr algn="just"/>
            <a:r>
              <a:rPr lang="ru-RU" sz="1400" dirty="0" smtClean="0">
                <a:latin typeface="Times New Roman" pitchFamily="18" charset="0"/>
                <a:cs typeface="Times New Roman" pitchFamily="18" charset="0"/>
              </a:rPr>
              <a:t>	 В старшем возрасте ребёнок приобретает способность понимать текст без помощи иллюстраций. Дети уже способны понимать в книге такие события, каких  не было в их собственном опыте. У ребёнка формируются умения воспринимать литературное произведение в единстве содержания и формы, осмысливать словесный образ, относиться к нему как к авторскому приёму. Возникает также умение не только замечать выразительное, яркое слово, но и осознавать его роль в тексте. В старшем дошкольном возрасте возможности детей позволяют решать новые, более сложные задачи по формированию эстетического восприятия и понимания произведений художественной литературы:</a:t>
            </a:r>
          </a:p>
          <a:p>
            <a:pPr algn="just"/>
            <a:r>
              <a:rPr lang="ru-RU" sz="1400" dirty="0" smtClean="0">
                <a:latin typeface="Times New Roman" pitchFamily="18" charset="0"/>
                <a:cs typeface="Times New Roman" pitchFamily="18" charset="0"/>
              </a:rPr>
              <a:t>- закрепить и развивать устойчивый интерес к книге, воспринимать любовь к художественному слову;</a:t>
            </a:r>
          </a:p>
          <a:p>
            <a:pPr algn="just"/>
            <a:r>
              <a:rPr lang="ru-RU" sz="1400" dirty="0" smtClean="0">
                <a:latin typeface="Times New Roman" pitchFamily="18" charset="0"/>
                <a:cs typeface="Times New Roman" pitchFamily="18" charset="0"/>
              </a:rPr>
              <a:t>- знакомить с жанровыми особенностями некоторых видов литературных произведений (рассказ, сказка, басня, загадка, пословица, </a:t>
            </a:r>
            <a:r>
              <a:rPr lang="ru-RU" sz="1400" dirty="0" err="1" smtClean="0">
                <a:latin typeface="Times New Roman" pitchFamily="18" charset="0"/>
                <a:cs typeface="Times New Roman" pitchFamily="18" charset="0"/>
              </a:rPr>
              <a:t>потешка</a:t>
            </a:r>
            <a:r>
              <a:rPr lang="ru-RU" sz="1400" dirty="0" smtClean="0">
                <a:latin typeface="Times New Roman" pitchFamily="18" charset="0"/>
                <a:cs typeface="Times New Roman" pitchFamily="18" charset="0"/>
              </a:rPr>
              <a:t> и другие).</a:t>
            </a:r>
          </a:p>
          <a:p>
            <a:pPr algn="just"/>
            <a:r>
              <a:rPr lang="ru-RU" sz="1400" dirty="0" smtClean="0">
                <a:latin typeface="Times New Roman" pitchFamily="18" charset="0"/>
                <a:cs typeface="Times New Roman" pitchFamily="18" charset="0"/>
              </a:rPr>
              <a:t>- развивать и воспитывать воссоздающие воображение;</a:t>
            </a:r>
          </a:p>
          <a:p>
            <a:pPr algn="just"/>
            <a:r>
              <a:rPr lang="ru-RU" sz="1400" dirty="0" smtClean="0">
                <a:latin typeface="Times New Roman" pitchFamily="18" charset="0"/>
                <a:cs typeface="Times New Roman" pitchFamily="18" charset="0"/>
              </a:rPr>
              <a:t>- учить устанавливать многообразные связи в произведении, проникать в авторский замысел;</a:t>
            </a:r>
          </a:p>
          <a:p>
            <a:pPr algn="just">
              <a:buFontTx/>
              <a:buChar char="-"/>
            </a:pPr>
            <a:r>
              <a:rPr lang="ru-RU" sz="1400" dirty="0" smtClean="0">
                <a:latin typeface="Times New Roman" pitchFamily="18" charset="0"/>
                <a:cs typeface="Times New Roman" pitchFamily="18" charset="0"/>
              </a:rPr>
              <a:t>помогать ребёнку, не только осмысливать поступки персонажей, но и их мысли, чувства; воспитывать умение видеть скрытые причины поступков;</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2" name="Прямоугольник 1"/>
          <p:cNvSpPr/>
          <p:nvPr/>
        </p:nvSpPr>
        <p:spPr>
          <a:xfrm>
            <a:off x="571480" y="1285852"/>
            <a:ext cx="5715040" cy="7417415"/>
          </a:xfrm>
          <a:prstGeom prst="rect">
            <a:avLst/>
          </a:prstGeom>
        </p:spPr>
        <p:txBody>
          <a:bodyPr wrap="square">
            <a:spAutoFit/>
          </a:bodyPr>
          <a:lstStyle/>
          <a:p>
            <a:pPr algn="just"/>
            <a:r>
              <a:rPr lang="ru-RU" sz="1400" dirty="0" smtClean="0">
                <a:latin typeface="Times New Roman" pitchFamily="18" charset="0"/>
                <a:cs typeface="Times New Roman" pitchFamily="18" charset="0"/>
              </a:rPr>
              <a:t>	- помогать ребёнку, осознавать его собственное эмоциональное отношение к героям произведений;</a:t>
            </a:r>
          </a:p>
          <a:p>
            <a:pPr algn="just"/>
            <a:r>
              <a:rPr lang="ru-RU" sz="1400" dirty="0" smtClean="0">
                <a:latin typeface="Times New Roman" pitchFamily="18" charset="0"/>
                <a:cs typeface="Times New Roman" pitchFamily="18" charset="0"/>
              </a:rPr>
              <a:t>- обращать внимание детей на язык литературного произведения, авторские приёмы изображения.</a:t>
            </a:r>
          </a:p>
          <a:p>
            <a:pPr algn="just"/>
            <a:r>
              <a:rPr lang="ru-RU" sz="1400" dirty="0" smtClean="0">
                <a:latin typeface="Times New Roman" pitchFamily="18" charset="0"/>
                <a:cs typeface="Times New Roman" pitchFamily="18" charset="0"/>
              </a:rPr>
              <a:t> 	 	</a:t>
            </a:r>
          </a:p>
          <a:p>
            <a:pPr algn="just"/>
            <a:r>
              <a:rPr lang="ru-RU" sz="1400" dirty="0" smtClean="0">
                <a:latin typeface="Times New Roman" pitchFamily="18" charset="0"/>
                <a:cs typeface="Times New Roman" pitchFamily="18" charset="0"/>
              </a:rPr>
              <a:t>	Именно книги, волнуя ум, сердце и воображение детей, помогают им разобраться в сложных жизненных ситуациях, обостряют чуткость ко всему  плохому  и хорошему, побуждают самостоятельно находить правильные ответы на сложные вопросы.</a:t>
            </a:r>
          </a:p>
          <a:p>
            <a:pPr algn="just"/>
            <a:r>
              <a:rPr lang="ru-RU" sz="1400" dirty="0" smtClean="0">
                <a:latin typeface="Times New Roman" pitchFamily="18" charset="0"/>
                <a:cs typeface="Times New Roman" pitchFamily="18" charset="0"/>
              </a:rPr>
              <a:t> Сегодня, когда наши дети только постигают азы чтения, необходимо помочь им полюбить книгу, т.к. неумение  читать не только отрицательно влияет на успеваемость  ребенка, но и  на его общее развитие. Пока ребенок мал, взрослые с удовольствием читают ему книги. Когда же он идет в школу, то облегченно вздыхают, надеясь, что вот теперь-то отдохнут. Но именно в этот период особенно важно обсуждать прочитанное  с ребенком,  совместно решать проблемные ситуации. А как нужна ребенку ваша помощь при выборе книги и дома, и в библиотеке!</a:t>
            </a:r>
          </a:p>
          <a:p>
            <a:pPr algn="just"/>
            <a:r>
              <a:rPr lang="ru-RU" sz="1400" dirty="0" smtClean="0">
                <a:latin typeface="Times New Roman" pitchFamily="18" charset="0"/>
                <a:cs typeface="Times New Roman" pitchFamily="18" charset="0"/>
              </a:rPr>
              <a:t>                   Прекрасно, что наши дети любят читать сами, любят слушать, когда им читают! Так давайте поддерживать этот огонек похвалой!  </a:t>
            </a:r>
          </a:p>
          <a:p>
            <a:pPr algn="just"/>
            <a:r>
              <a:rPr lang="ru-RU" sz="1400" dirty="0" smtClean="0">
                <a:latin typeface="Times New Roman" pitchFamily="18" charset="0"/>
                <a:cs typeface="Times New Roman" pitchFamily="18" charset="0"/>
              </a:rPr>
              <a:t>	 Читайте книги с ребенком по очереди, рассматривайте картинки, находите смешные несовпадения, задавайте вопросы. Очень хорошо просматривать с детьми диафильмы, читая текст по очереди. Помните, что чтение является основой всего обучения в школе. Надеемся, что подготовленные нами памятки помогут вам преодолеть возникающие  трудности в работе ребенка с книгой.</a:t>
            </a:r>
          </a:p>
          <a:p>
            <a:pPr algn="just"/>
            <a:r>
              <a:rPr lang="ru-RU" sz="1400" dirty="0" smtClean="0">
                <a:latin typeface="Times New Roman" pitchFamily="18" charset="0"/>
                <a:cs typeface="Times New Roman" pitchFamily="18" charset="0"/>
              </a:rPr>
              <a:t> 	Взрослый знает, что книга не только учит, развивает и воспитывает ребенка, она пробуждает в маленьком человеке самые разнообразные творческие начала, она помогает детской фантазии обрести богатую образность и внутренний смысл.</a:t>
            </a:r>
          </a:p>
          <a:p>
            <a:pPr algn="just"/>
            <a:r>
              <a:rPr lang="ru-RU" sz="1400" dirty="0" smtClean="0">
                <a:latin typeface="Times New Roman" pitchFamily="18" charset="0"/>
                <a:cs typeface="Times New Roman" pitchFamily="18" charset="0"/>
              </a:rPr>
              <a:t>Ребенок не может не играть, не выдумывать, не сочинять. Это неизбежно, это его способ проникновения в реальную действительность.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500042" y="642910"/>
            <a:ext cx="6000792" cy="7848302"/>
          </a:xfrm>
          <a:prstGeom prst="rect">
            <a:avLst/>
          </a:prstGeom>
          <a:noFill/>
        </p:spPr>
        <p:txBody>
          <a:bodyPr wrap="square" rtlCol="0">
            <a:spAutoFit/>
          </a:bodyPr>
          <a:lstStyle/>
          <a:p>
            <a:pPr algn="ctr"/>
            <a:endParaRPr lang="ru-RU" sz="1400" b="1" dirty="0" smtClean="0">
              <a:solidFill>
                <a:srgbClr val="0070C0"/>
              </a:solidFill>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Но что именно он выдумывает? Как сочиняет и почему сочиняет именно это? Какие нравственные и эстетические причины проявляются в детской игре, которая понемногу, зачастую незаметно для самого ребенка, становится его настоящей жизнью? Мир чтения, мир книги с ее литературными и графическими образами, помогает направить детское воображение. Книга подает ребенку пример творчества, пример творческого отношения к реальному миру. Именно здесь, на книжной странице, малыши встречают впервые гармоническое отражение действительности.  Есть в детской литературе книги разные: веселые и грустные, но они всегда жизнеутверждающие. Поэтому дети не могут не любить книгу, поэтому радуются книге, как празднику. А взрослые должны подготовить эту радость, помочь ребенку понять, почувствовать книгу во всей ее полноте. </a:t>
            </a:r>
          </a:p>
          <a:p>
            <a:pPr algn="just"/>
            <a:endParaRPr lang="ru-RU" sz="1400" b="1" dirty="0" smtClean="0">
              <a:solidFill>
                <a:srgbClr val="0070C0"/>
              </a:solidFill>
              <a:latin typeface="Times New Roman" pitchFamily="18" charset="0"/>
              <a:cs typeface="Times New Roman" pitchFamily="18" charset="0"/>
            </a:endParaRPr>
          </a:p>
          <a:p>
            <a:pPr algn="ctr"/>
            <a:r>
              <a:rPr lang="ru-RU" sz="1400" b="1" dirty="0" smtClean="0">
                <a:solidFill>
                  <a:srgbClr val="0070C0"/>
                </a:solidFill>
                <a:latin typeface="Times New Roman" pitchFamily="18" charset="0"/>
                <a:cs typeface="Times New Roman" pitchFamily="18" charset="0"/>
              </a:rPr>
              <a:t>ПРАВИЛА, КОТОРЫЕ СДЕЛАЮТ ЧТЕНИЕ ВСЛУХ ПРИВЛЕКАТЕЛЬНЫМ</a:t>
            </a:r>
            <a:r>
              <a:rPr lang="ru-RU" sz="1400" b="1" dirty="0" smtClean="0">
                <a:solidFill>
                  <a:srgbClr val="7030A0"/>
                </a:solidFill>
                <a:latin typeface="Times New Roman" pitchFamily="18" charset="0"/>
                <a:cs typeface="Times New Roman" pitchFamily="18" charset="0"/>
              </a:rPr>
              <a:t>:</a:t>
            </a:r>
          </a:p>
          <a:p>
            <a:r>
              <a:rPr lang="ru-RU" sz="1400" dirty="0" smtClean="0">
                <a:latin typeface="Times New Roman" pitchFamily="18" charset="0"/>
                <a:cs typeface="Times New Roman" pitchFamily="18" charset="0"/>
              </a:rPr>
              <a:t>1. Показывайте ребёнку, что чтение вслух доставляет вам удовольствие. Не бубните, как бы отбывая давно надоевшую повинность. Ребёнок это почувствует и утратит интерес к чтению. </a:t>
            </a:r>
          </a:p>
          <a:p>
            <a:r>
              <a:rPr lang="ru-RU" sz="1400" dirty="0" smtClean="0">
                <a:latin typeface="Times New Roman" pitchFamily="18" charset="0"/>
                <a:cs typeface="Times New Roman" pitchFamily="18" charset="0"/>
              </a:rPr>
              <a:t>2. Демонстрируйте ребенку уважение к книге. Ребёнок должен знать, что книга - это не игрушка, не крыша для кукольного домика, и не повозка, которую можно возить по комнате. Приучайте детей аккуратно обращаться с ней. Рассматривать книгу желательно на столе, брать чистыми руками, осторожно перевёртывать страницы. После рассматривания уберите книгу на место. </a:t>
            </a:r>
          </a:p>
          <a:p>
            <a:r>
              <a:rPr lang="ru-RU" sz="1400" dirty="0" smtClean="0">
                <a:latin typeface="Times New Roman" pitchFamily="18" charset="0"/>
                <a:cs typeface="Times New Roman" pitchFamily="18" charset="0"/>
              </a:rPr>
              <a:t>3. Во время чтения сохраняйте зрительный контакт с ребёнком. </a:t>
            </a:r>
          </a:p>
          <a:p>
            <a:r>
              <a:rPr lang="ru-RU" sz="1400" dirty="0" smtClean="0">
                <a:latin typeface="Times New Roman" pitchFamily="18" charset="0"/>
                <a:cs typeface="Times New Roman" pitchFamily="18" charset="0"/>
              </a:rPr>
              <a:t>Взрослый во время чтения или рассказа должен стоять или сидеть перед детьми так, чтобы они могли видеть его лицо, наблюдать за мимикой, выражением глаз, жестами, так как эти формы проявления чувств дополняют и усиливают впечатления от прочтения. </a:t>
            </a:r>
          </a:p>
          <a:p>
            <a:r>
              <a:rPr lang="ru-RU" sz="1400" dirty="0" smtClean="0">
                <a:latin typeface="Times New Roman" pitchFamily="18" charset="0"/>
                <a:cs typeface="Times New Roman" pitchFamily="18" charset="0"/>
              </a:rPr>
              <a:t>4. Читайте детям неторопливо, но и не монотонно, старайтесь передать музыку ритмической речи. Ритм, музыка речи чарует ребёнка, они наслаждаются напевностью русского сказа, ритмом стиха. </a:t>
            </a:r>
          </a:p>
          <a:p>
            <a:r>
              <a:rPr lang="ru-RU" sz="1400" dirty="0" smtClean="0">
                <a:latin typeface="Times New Roman" pitchFamily="18" charset="0"/>
                <a:cs typeface="Times New Roman" pitchFamily="18" charset="0"/>
              </a:rPr>
              <a:t>В процессе чтения детям нужно периодически давать возможность говорить о своих ощущениях, но иногда можно  попросить  просто молча «слушать себя».</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2" name="Прямоугольник 1"/>
          <p:cNvSpPr/>
          <p:nvPr/>
        </p:nvSpPr>
        <p:spPr>
          <a:xfrm>
            <a:off x="642918" y="1357290"/>
            <a:ext cx="5500726" cy="6698517"/>
          </a:xfrm>
          <a:prstGeom prst="rect">
            <a:avLst/>
          </a:prstGeom>
        </p:spPr>
        <p:txBody>
          <a:bodyPr wrap="square">
            <a:spAutoFit/>
          </a:bodyPr>
          <a:lstStyle/>
          <a:p>
            <a:pPr algn="just"/>
            <a:r>
              <a:rPr lang="ru-RU" sz="1400" dirty="0" smtClean="0">
                <a:latin typeface="Times New Roman" pitchFamily="18" charset="0"/>
                <a:cs typeface="Times New Roman" pitchFamily="18" charset="0"/>
              </a:rPr>
              <a:t>5. Играйте голосом: читайте то быстрее, то медленнее, то громко, то тихо - в зависимости от содержания текста. Читая детям стихи и сказки, старайтесь передать голосом характер персонажей, а также смешную или грустную ситуацию, но не «переборщите». Излишняя драматизация мешает ребёнку воспроизводить в воображении нарисованные словами картины. </a:t>
            </a:r>
          </a:p>
          <a:p>
            <a:pPr algn="just"/>
            <a:r>
              <a:rPr lang="ru-RU" sz="1400" dirty="0" smtClean="0">
                <a:latin typeface="Times New Roman" pitchFamily="18" charset="0"/>
                <a:cs typeface="Times New Roman" pitchFamily="18" charset="0"/>
              </a:rPr>
              <a:t>6. Сокращайте текст, если он явно слишком длинный. В таком случае не надо читать всё до конца, ребёнок всё равно перестаёт воспринимать услышанное. Коротко перескажите окончание.</a:t>
            </a:r>
          </a:p>
          <a:p>
            <a:pPr algn="just"/>
            <a:r>
              <a:rPr lang="ru-RU" sz="1400" dirty="0" smtClean="0">
                <a:latin typeface="Times New Roman" pitchFamily="18" charset="0"/>
                <a:cs typeface="Times New Roman" pitchFamily="18" charset="0"/>
              </a:rPr>
              <a:t>7. Читайте сказки всегда, когда ребёнок хочет их слушать. Может быть, для родителей это и скучновато, но для него - нет. </a:t>
            </a:r>
          </a:p>
          <a:p>
            <a:pPr algn="just"/>
            <a:r>
              <a:rPr lang="ru-RU" sz="1400" dirty="0" smtClean="0">
                <a:latin typeface="Times New Roman" pitchFamily="18" charset="0"/>
                <a:cs typeface="Times New Roman" pitchFamily="18" charset="0"/>
              </a:rPr>
              <a:t>8. Читайте ребёнку вслух каждый день, сделайте из этого любимый семейный ритуал. Непременно продолжайте совместное чтение и тогда, когда ребёнок научится читать: ценность хорошей книги зависит во многом от того, как отнеслись к книге родители и найдут ли для неё должное место в своей семейной библиотеке. </a:t>
            </a:r>
          </a:p>
          <a:p>
            <a:pPr algn="just"/>
            <a:r>
              <a:rPr lang="ru-RU" sz="1400" dirty="0" smtClean="0">
                <a:latin typeface="Times New Roman" pitchFamily="18" charset="0"/>
                <a:cs typeface="Times New Roman" pitchFamily="18" charset="0"/>
              </a:rPr>
              <a:t>9. Не уговаривайте послушать, а «соблазняйте» его. Полезная уловка: позвольте ребёнку самому выбирать книги. </a:t>
            </a:r>
          </a:p>
          <a:p>
            <a:pPr algn="just"/>
            <a:r>
              <a:rPr lang="ru-RU" sz="1400" dirty="0" smtClean="0">
                <a:latin typeface="Times New Roman" pitchFamily="18" charset="0"/>
                <a:cs typeface="Times New Roman" pitchFamily="18" charset="0"/>
              </a:rPr>
              <a:t>10. С самого раннего детства ребёнку необходимо подбирать свою личную библиотеку. Почаще  ходите с ребёнком в книжный магазин, в библиотеку. Покупать книги следует постепенно, выбирая то, что интересует детей, что им понятно, советуясь с воспитателем.</a:t>
            </a:r>
          </a:p>
          <a:p>
            <a:pPr algn="just"/>
            <a:r>
              <a:rPr lang="ru-RU" sz="1400" dirty="0" smtClean="0">
                <a:latin typeface="Times New Roman" pitchFamily="18" charset="0"/>
                <a:cs typeface="Times New Roman" pitchFamily="18" charset="0"/>
              </a:rPr>
              <a:t>11. Читайте вслух или пересказывайте ребёнку книги, которые вам самим нравились в детстве. Прежде, чем прочитать ребёнку незнакомую вам книгу, попробуйте прочитать её сами, чтобы направить внимание ребёнка в нужное русло. </a:t>
            </a:r>
          </a:p>
          <a:p>
            <a:pPr algn="just"/>
            <a:r>
              <a:rPr lang="ru-RU" sz="1400" dirty="0" smtClean="0">
                <a:latin typeface="Times New Roman" pitchFamily="18" charset="0"/>
                <a:cs typeface="Times New Roman" pitchFamily="18" charset="0"/>
              </a:rPr>
              <a:t>12. Не отрывайте ребёнка от чтения или рассматривания книжки с картинками. Снова и снова привлекайте внимание детей к содержанию книги, картинок, каждый раз раскрывая что-то новое.</a:t>
            </a:r>
          </a:p>
          <a:p>
            <a:pPr algn="just"/>
            <a:r>
              <a:rPr lang="ru-RU" sz="1400" dirty="0" smtClean="0">
                <a:latin typeface="Times New Roman" pitchFamily="18" charset="0"/>
                <a:cs typeface="Times New Roman" pitchFamily="18"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2" name="TextBox 1"/>
          <p:cNvSpPr txBox="1"/>
          <p:nvPr/>
        </p:nvSpPr>
        <p:spPr>
          <a:xfrm>
            <a:off x="785794" y="1142976"/>
            <a:ext cx="5357850" cy="4062651"/>
          </a:xfrm>
          <a:prstGeom prst="rect">
            <a:avLst/>
          </a:prstGeom>
          <a:noFill/>
        </p:spPr>
        <p:txBody>
          <a:bodyPr wrap="square" rtlCol="0">
            <a:spAutoFit/>
          </a:bodyPr>
          <a:lstStyle/>
          <a:p>
            <a:pPr algn="just"/>
            <a:r>
              <a:rPr lang="ru-RU" sz="1600" dirty="0" smtClean="0">
                <a:latin typeface="Times New Roman" pitchFamily="18" charset="0"/>
                <a:cs typeface="Times New Roman" pitchFamily="18" charset="0"/>
              </a:rPr>
              <a:t>	Ваши дети  - будущие первоклассники.  В первом классе  одними из важных норм определения степени развитости ребенка являются нормативы техники чтения.</a:t>
            </a:r>
          </a:p>
          <a:p>
            <a:pPr algn="just"/>
            <a:r>
              <a:rPr lang="ru-RU" sz="1600" dirty="0" smtClean="0">
                <a:latin typeface="Times New Roman" pitchFamily="18" charset="0"/>
                <a:cs typeface="Times New Roman" pitchFamily="18" charset="0"/>
              </a:rPr>
              <a:t> Для того, что бы определить технику чтения ребенку дается текст и одна минута на его прочтение, затем подсчитывается количество прочитанных слов. По истечении первого полугодия обучения в школе ребенок уже должен прочитывать не менее 20-25 слов в минуту с четким проговариванием слогов и слов. Во втором полугодии этот норматив повышается до 35-40 слов в минуту, при этом чтение должно быть полностью осознанным, а в тексте допускается присутствие слов сложной слоговой структуры, которые разрешается еще прочитывать по слогам.</a:t>
            </a:r>
          </a:p>
          <a:p>
            <a:endParaRPr lang="ru-RU" dirty="0"/>
          </a:p>
        </p:txBody>
      </p:sp>
      <p:pic>
        <p:nvPicPr>
          <p:cNvPr id="4" name="Рисунок 3" descr="C:\Users\Олег\Desktop\Новая папка (2)\WP_20171114_11_37_35_Pro.jpg"/>
          <p:cNvPicPr/>
          <p:nvPr/>
        </p:nvPicPr>
        <p:blipFill>
          <a:blip r:embed="rId3" cstate="email"/>
          <a:srcRect/>
          <a:stretch>
            <a:fillRect/>
          </a:stretch>
        </p:blipFill>
        <p:spPr bwMode="auto">
          <a:xfrm>
            <a:off x="928670" y="5072066"/>
            <a:ext cx="5357850" cy="3184282"/>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7" name="TextBox 6"/>
          <p:cNvSpPr txBox="1"/>
          <p:nvPr/>
        </p:nvSpPr>
        <p:spPr>
          <a:xfrm>
            <a:off x="1214422" y="755576"/>
            <a:ext cx="5072098" cy="523220"/>
          </a:xfrm>
          <a:prstGeom prst="rect">
            <a:avLst/>
          </a:prstGeom>
          <a:noFill/>
        </p:spPr>
        <p:txBody>
          <a:bodyPr wrap="square" rtlCol="0">
            <a:spAutoFit/>
          </a:bodyPr>
          <a:lstStyle/>
          <a:p>
            <a:pPr algn="ctr"/>
            <a:r>
              <a:rPr lang="ru-RU" sz="2800" b="1" dirty="0" smtClean="0">
                <a:ln w="24500" cmpd="dbl">
                  <a:solidFill>
                    <a:schemeClr val="accent2">
                      <a:shade val="85000"/>
                      <a:satMod val="155000"/>
                    </a:schemeClr>
                  </a:solidFill>
                  <a:prstDash val="solid"/>
                  <a:miter lim="800000"/>
                </a:ln>
                <a:solidFill>
                  <a:srgbClr val="7030A0"/>
                </a:solidFill>
                <a:effectLst>
                  <a:outerShdw blurRad="38100" dist="38100" dir="7020000" algn="tl">
                    <a:srgbClr val="000000">
                      <a:alpha val="35000"/>
                    </a:srgbClr>
                  </a:outerShdw>
                </a:effectLst>
              </a:rPr>
              <a:t>Наши руки не для скуки </a:t>
            </a:r>
            <a:endParaRPr lang="ru-RU" sz="2800" b="1" dirty="0">
              <a:ln w="24500" cmpd="dbl">
                <a:solidFill>
                  <a:schemeClr val="accent2">
                    <a:shade val="85000"/>
                    <a:satMod val="155000"/>
                  </a:schemeClr>
                </a:solidFill>
                <a:prstDash val="solid"/>
                <a:miter lim="800000"/>
              </a:ln>
              <a:solidFill>
                <a:srgbClr val="7030A0"/>
              </a:solidFill>
              <a:effectLst>
                <a:outerShdw blurRad="38100" dist="38100" dir="7020000" algn="tl">
                  <a:srgbClr val="000000">
                    <a:alpha val="35000"/>
                  </a:srgbClr>
                </a:outerShdw>
              </a:effectLst>
            </a:endParaRPr>
          </a:p>
        </p:txBody>
      </p:sp>
      <p:pic>
        <p:nvPicPr>
          <p:cNvPr id="4099" name="Picture 3" descr="C:\Users\Олег\Desktop\шашки\1510375588417.jpg"/>
          <p:cNvPicPr>
            <a:picLocks noChangeAspect="1" noChangeArrowheads="1"/>
          </p:cNvPicPr>
          <p:nvPr/>
        </p:nvPicPr>
        <p:blipFill>
          <a:blip r:embed="rId3"/>
          <a:srcRect/>
          <a:stretch>
            <a:fillRect/>
          </a:stretch>
        </p:blipFill>
        <p:spPr bwMode="auto">
          <a:xfrm>
            <a:off x="857232" y="4786314"/>
            <a:ext cx="5286412" cy="3429025"/>
          </a:xfrm>
          <a:prstGeom prst="rect">
            <a:avLst/>
          </a:prstGeom>
          <a:noFill/>
        </p:spPr>
      </p:pic>
      <p:pic>
        <p:nvPicPr>
          <p:cNvPr id="8" name="Рисунок 7" descr="C:\Users\Олег\Desktop\Новая папка (2)\WP_20171122_16_03_35_Pro.jpg"/>
          <p:cNvPicPr/>
          <p:nvPr/>
        </p:nvPicPr>
        <p:blipFill>
          <a:blip r:embed="rId4" cstate="email"/>
          <a:srcRect/>
          <a:stretch>
            <a:fillRect/>
          </a:stretch>
        </p:blipFill>
        <p:spPr bwMode="auto">
          <a:xfrm>
            <a:off x="928670" y="1571604"/>
            <a:ext cx="5214974" cy="285752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pic>
        <p:nvPicPr>
          <p:cNvPr id="2" name="Рисунок 1" descr="C:\Users\Олег\Desktop\Новая папка (2)\WP_20171107_16_28_38_Pro.jpg"/>
          <p:cNvPicPr/>
          <p:nvPr/>
        </p:nvPicPr>
        <p:blipFill>
          <a:blip r:embed="rId3" cstate="email"/>
          <a:srcRect/>
          <a:stretch>
            <a:fillRect/>
          </a:stretch>
        </p:blipFill>
        <p:spPr bwMode="auto">
          <a:xfrm>
            <a:off x="1000108" y="928662"/>
            <a:ext cx="5072098" cy="3357586"/>
          </a:xfrm>
          <a:prstGeom prst="rect">
            <a:avLst/>
          </a:prstGeom>
          <a:noFill/>
          <a:ln w="9525">
            <a:noFill/>
            <a:miter lim="800000"/>
            <a:headEnd/>
            <a:tailEnd/>
          </a:ln>
        </p:spPr>
      </p:pic>
      <p:pic>
        <p:nvPicPr>
          <p:cNvPr id="5" name="Рисунок 4" descr="C:\Users\Олег\Desktop\Новая папка (2)\WP_20171114_11_39_40_Pro.jpg"/>
          <p:cNvPicPr/>
          <p:nvPr/>
        </p:nvPicPr>
        <p:blipFill>
          <a:blip r:embed="rId4" cstate="email"/>
          <a:srcRect/>
          <a:stretch>
            <a:fillRect/>
          </a:stretch>
        </p:blipFill>
        <p:spPr bwMode="auto">
          <a:xfrm>
            <a:off x="1142984" y="4500562"/>
            <a:ext cx="4857784" cy="343793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pic>
        <p:nvPicPr>
          <p:cNvPr id="3074" name="Picture 2" descr="C:\Users\Олег\Desktop\шашки\1510375921931.jpg"/>
          <p:cNvPicPr>
            <a:picLocks noChangeAspect="1" noChangeArrowheads="1"/>
          </p:cNvPicPr>
          <p:nvPr/>
        </p:nvPicPr>
        <p:blipFill>
          <a:blip r:embed="rId3"/>
          <a:srcRect/>
          <a:stretch>
            <a:fillRect/>
          </a:stretch>
        </p:blipFill>
        <p:spPr bwMode="auto">
          <a:xfrm>
            <a:off x="1071546" y="1285852"/>
            <a:ext cx="5000660" cy="3143272"/>
          </a:xfrm>
          <a:prstGeom prst="rect">
            <a:avLst/>
          </a:prstGeom>
          <a:noFill/>
        </p:spPr>
      </p:pic>
      <p:pic>
        <p:nvPicPr>
          <p:cNvPr id="3075" name="Picture 3" descr="C:\Users\Олег\Desktop\шашки\1510375784658.jpg"/>
          <p:cNvPicPr>
            <a:picLocks noChangeAspect="1" noChangeArrowheads="1"/>
          </p:cNvPicPr>
          <p:nvPr/>
        </p:nvPicPr>
        <p:blipFill>
          <a:blip r:embed="rId4"/>
          <a:srcRect/>
          <a:stretch>
            <a:fillRect/>
          </a:stretch>
        </p:blipFill>
        <p:spPr bwMode="auto">
          <a:xfrm>
            <a:off x="1000108" y="4786314"/>
            <a:ext cx="5286412" cy="328614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26" name="Прямоугольник 25"/>
          <p:cNvSpPr/>
          <p:nvPr/>
        </p:nvSpPr>
        <p:spPr>
          <a:xfrm>
            <a:off x="500042" y="857224"/>
            <a:ext cx="5737270" cy="3816429"/>
          </a:xfrm>
          <a:prstGeom prst="rect">
            <a:avLst/>
          </a:prstGeom>
        </p:spPr>
        <p:txBody>
          <a:bodyPr wrap="square">
            <a:spAutoFit/>
          </a:bodyPr>
          <a:lstStyle/>
          <a:p>
            <a:pPr algn="ctr"/>
            <a:r>
              <a:rPr lang="ru-RU" sz="1400" b="1" dirty="0" smtClean="0"/>
              <a:t> </a:t>
            </a:r>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endParaRPr lang="ru-RU" sz="1400" b="1" dirty="0" smtClean="0"/>
          </a:p>
          <a:p>
            <a:pPr algn="ctr"/>
            <a:r>
              <a:rPr lang="ru-RU" sz="1400" dirty="0" smtClean="0"/>
              <a:t>.</a:t>
            </a:r>
          </a:p>
          <a:p>
            <a:pPr algn="ctr"/>
            <a:r>
              <a:rPr lang="ru-RU" b="1" dirty="0" smtClean="0"/>
              <a:t> </a:t>
            </a:r>
            <a:endParaRPr lang="ru-RU" dirty="0" smtClean="0"/>
          </a:p>
        </p:txBody>
      </p:sp>
      <p:sp>
        <p:nvSpPr>
          <p:cNvPr id="7" name="TextBox 6"/>
          <p:cNvSpPr txBox="1"/>
          <p:nvPr/>
        </p:nvSpPr>
        <p:spPr>
          <a:xfrm>
            <a:off x="571480" y="857224"/>
            <a:ext cx="2928958" cy="3046988"/>
          </a:xfrm>
          <a:prstGeom prst="rect">
            <a:avLst/>
          </a:prstGeom>
          <a:noFill/>
        </p:spPr>
        <p:txBody>
          <a:bodyPr wrap="square" rtlCol="0">
            <a:spAutoFit/>
          </a:bodyPr>
          <a:lstStyle/>
          <a:p>
            <a:endParaRPr lang="ru-RU" sz="1400" b="1" dirty="0" smtClean="0">
              <a:latin typeface="Times New Roman" pitchFamily="18" charset="0"/>
              <a:cs typeface="Times New Roman" pitchFamily="18" charset="0"/>
            </a:endParaRPr>
          </a:p>
          <a:p>
            <a:endParaRPr lang="ru-RU" b="1" dirty="0" smtClean="0">
              <a:solidFill>
                <a:srgbClr val="C00000"/>
              </a:solidFill>
              <a:latin typeface="Times New Roman" pitchFamily="18" charset="0"/>
              <a:cs typeface="Times New Roman" pitchFamily="18" charset="0"/>
            </a:endParaRPr>
          </a:p>
          <a:p>
            <a:pPr algn="ctr"/>
            <a:r>
              <a:rPr lang="ru-RU" sz="2000" b="1" dirty="0" smtClean="0">
                <a:solidFill>
                  <a:srgbClr val="C00000"/>
                </a:solidFill>
                <a:latin typeface="Times New Roman" pitchFamily="18" charset="0"/>
                <a:cs typeface="Times New Roman" pitchFamily="18" charset="0"/>
              </a:rPr>
              <a:t>Нынче осень стала строже,</a:t>
            </a:r>
          </a:p>
          <a:p>
            <a:pPr algn="ctr"/>
            <a:r>
              <a:rPr lang="ru-RU" sz="2000" b="1" dirty="0" smtClean="0">
                <a:solidFill>
                  <a:srgbClr val="C00000"/>
                </a:solidFill>
                <a:latin typeface="Times New Roman" pitchFamily="18" charset="0"/>
                <a:cs typeface="Times New Roman" pitchFamily="18" charset="0"/>
              </a:rPr>
              <a:t> День всё чаще непогожий.</a:t>
            </a:r>
          </a:p>
          <a:p>
            <a:pPr algn="ctr"/>
            <a:r>
              <a:rPr lang="ru-RU" sz="2000" b="1" dirty="0" smtClean="0">
                <a:solidFill>
                  <a:srgbClr val="C00000"/>
                </a:solidFill>
                <a:latin typeface="Times New Roman" pitchFamily="18" charset="0"/>
                <a:cs typeface="Times New Roman" pitchFamily="18" charset="0"/>
              </a:rPr>
              <a:t> Ветер стылый, жутко злится.</a:t>
            </a:r>
          </a:p>
          <a:p>
            <a:pPr algn="ctr"/>
            <a:r>
              <a:rPr lang="ru-RU" sz="2000" b="1" dirty="0" smtClean="0">
                <a:solidFill>
                  <a:srgbClr val="C00000"/>
                </a:solidFill>
                <a:latin typeface="Times New Roman" pitchFamily="18" charset="0"/>
                <a:cs typeface="Times New Roman" pitchFamily="18" charset="0"/>
              </a:rPr>
              <a:t> Распрощались с нами птицы.</a:t>
            </a:r>
            <a:endParaRPr lang="ru-RU" sz="2000" b="1" dirty="0">
              <a:latin typeface="Times New Roman" pitchFamily="18" charset="0"/>
              <a:cs typeface="Times New Roman" pitchFamily="18" charset="0"/>
            </a:endParaRPr>
          </a:p>
        </p:txBody>
      </p:sp>
      <p:sp>
        <p:nvSpPr>
          <p:cNvPr id="9" name="TextBox 8"/>
          <p:cNvSpPr txBox="1"/>
          <p:nvPr/>
        </p:nvSpPr>
        <p:spPr>
          <a:xfrm>
            <a:off x="500042" y="6500826"/>
            <a:ext cx="6072230" cy="2677656"/>
          </a:xfrm>
          <a:prstGeom prst="rect">
            <a:avLst/>
          </a:prstGeom>
          <a:noFill/>
        </p:spPr>
        <p:txBody>
          <a:bodyPr wrap="square" rtlCol="0">
            <a:spAutoFit/>
          </a:bodyPr>
          <a:lstStyle/>
          <a:p>
            <a:pPr algn="ctr"/>
            <a:r>
              <a:rPr lang="ru-RU" b="1" dirty="0" smtClean="0">
                <a:solidFill>
                  <a:srgbClr val="7030A0"/>
                </a:solidFill>
                <a:latin typeface="Times New Roman" pitchFamily="18" charset="0"/>
                <a:cs typeface="Times New Roman" pitchFamily="18" charset="0"/>
              </a:rPr>
              <a:t>Приметы о природе в ноябре</a:t>
            </a:r>
            <a:endParaRPr lang="ru-RU" dirty="0" smtClean="0">
              <a:solidFill>
                <a:srgbClr val="7030A0"/>
              </a:solidFill>
            </a:endParaRPr>
          </a:p>
          <a:p>
            <a:pPr algn="ctr"/>
            <a:r>
              <a:rPr lang="ru-RU" sz="2000" dirty="0" smtClean="0">
                <a:solidFill>
                  <a:srgbClr val="0070C0"/>
                </a:solidFill>
              </a:rPr>
              <a:t>• </a:t>
            </a:r>
            <a:r>
              <a:rPr lang="ru-RU" sz="1600" b="1" dirty="0" smtClean="0">
                <a:solidFill>
                  <a:srgbClr val="0070C0"/>
                </a:solidFill>
              </a:rPr>
              <a:t>В ноябре первый прочный снег выпадает за ночь.</a:t>
            </a:r>
          </a:p>
          <a:p>
            <a:pPr algn="ctr"/>
            <a:r>
              <a:rPr lang="ru-RU" sz="1600" b="1" dirty="0" smtClean="0">
                <a:solidFill>
                  <a:srgbClr val="0070C0"/>
                </a:solidFill>
              </a:rPr>
              <a:t>• Иней на деревьях - к морозу.</a:t>
            </a:r>
          </a:p>
          <a:p>
            <a:pPr algn="ctr"/>
            <a:r>
              <a:rPr lang="ru-RU" sz="1600" b="1" dirty="0" smtClean="0">
                <a:solidFill>
                  <a:srgbClr val="0070C0"/>
                </a:solidFill>
              </a:rPr>
              <a:t>• Пасмурная холодная погода проясняется к ночи - будет заморозок.</a:t>
            </a:r>
          </a:p>
          <a:p>
            <a:pPr algn="ctr"/>
            <a:r>
              <a:rPr lang="ru-RU" sz="1600" b="1" dirty="0" smtClean="0">
                <a:solidFill>
                  <a:srgbClr val="0070C0"/>
                </a:solidFill>
              </a:rPr>
              <a:t>• В ноябре снега надует - хлеба прибудет, вода разольется - сена наберется.</a:t>
            </a:r>
          </a:p>
          <a:p>
            <a:pPr algn="ctr"/>
            <a:r>
              <a:rPr lang="ru-RU" sz="1600" b="1" dirty="0" smtClean="0">
                <a:solidFill>
                  <a:srgbClr val="0070C0"/>
                </a:solidFill>
              </a:rPr>
              <a:t>• Длинные ноябрьские сумерки - к ненастью, короткие - к хорошей погоде.</a:t>
            </a:r>
          </a:p>
          <a:p>
            <a:pPr algn="ctr"/>
            <a:endParaRPr lang="ru-RU" b="1" dirty="0" smtClean="0">
              <a:latin typeface="Times New Roman" pitchFamily="18" charset="0"/>
              <a:cs typeface="Times New Roman" pitchFamily="18" charset="0"/>
            </a:endParaRPr>
          </a:p>
        </p:txBody>
      </p:sp>
      <p:pic>
        <p:nvPicPr>
          <p:cNvPr id="8" name="Рисунок 7" descr="C:\Users\Олег\Desktop\Новая папка (2)\WP_20171122_16_08_18_Pro.jpg"/>
          <p:cNvPicPr/>
          <p:nvPr/>
        </p:nvPicPr>
        <p:blipFill>
          <a:blip r:embed="rId3" cstate="email"/>
          <a:srcRect/>
          <a:stretch>
            <a:fillRect/>
          </a:stretch>
        </p:blipFill>
        <p:spPr bwMode="auto">
          <a:xfrm>
            <a:off x="785794" y="4000496"/>
            <a:ext cx="5429288" cy="2500330"/>
          </a:xfrm>
          <a:prstGeom prst="rect">
            <a:avLst/>
          </a:prstGeom>
          <a:noFill/>
          <a:ln w="9525">
            <a:noFill/>
            <a:miter lim="800000"/>
            <a:headEnd/>
            <a:tailEnd/>
          </a:ln>
        </p:spPr>
      </p:pic>
      <p:pic>
        <p:nvPicPr>
          <p:cNvPr id="12" name="Рисунок 11" descr="C:\Users\Олег\Desktop\Новая папка (2)\WP_20171114_11_38_49_Pro.jpg"/>
          <p:cNvPicPr/>
          <p:nvPr/>
        </p:nvPicPr>
        <p:blipFill>
          <a:blip r:embed="rId4" cstate="email"/>
          <a:srcRect/>
          <a:stretch>
            <a:fillRect/>
          </a:stretch>
        </p:blipFill>
        <p:spPr bwMode="auto">
          <a:xfrm>
            <a:off x="3571876" y="1357290"/>
            <a:ext cx="2571768" cy="250033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10" name="TextBox 9"/>
          <p:cNvSpPr txBox="1"/>
          <p:nvPr/>
        </p:nvSpPr>
        <p:spPr>
          <a:xfrm>
            <a:off x="642918" y="7643834"/>
            <a:ext cx="5643602" cy="646331"/>
          </a:xfrm>
          <a:prstGeom prst="rect">
            <a:avLst/>
          </a:prstGeom>
          <a:noFill/>
        </p:spPr>
        <p:txBody>
          <a:bodyPr wrap="square" rtlCol="0">
            <a:spAutoFit/>
          </a:bodyPr>
          <a:lstStyle/>
          <a:p>
            <a:pPr algn="ctr"/>
            <a:r>
              <a:rPr lang="ru-RU" sz="3600" b="1" dirty="0" smtClean="0">
                <a:solidFill>
                  <a:srgbClr val="FF0000"/>
                </a:solidFill>
              </a:rPr>
              <a:t>До новых встреч!</a:t>
            </a:r>
            <a:endParaRPr lang="ru-RU" sz="3600" b="1" dirty="0">
              <a:solidFill>
                <a:srgbClr val="FF0000"/>
              </a:solidFill>
            </a:endParaRPr>
          </a:p>
        </p:txBody>
      </p:sp>
      <p:pic>
        <p:nvPicPr>
          <p:cNvPr id="2051" name="Picture 3" descr="C:\Users\Олег\Desktop\Новая папка (2)\WP_20171102_09_05_23_Pro.jpg"/>
          <p:cNvPicPr>
            <a:picLocks noChangeAspect="1" noChangeArrowheads="1"/>
          </p:cNvPicPr>
          <p:nvPr/>
        </p:nvPicPr>
        <p:blipFill>
          <a:blip r:embed="rId3" cstate="email"/>
          <a:srcRect/>
          <a:stretch>
            <a:fillRect/>
          </a:stretch>
        </p:blipFill>
        <p:spPr bwMode="auto">
          <a:xfrm>
            <a:off x="2143116" y="4000496"/>
            <a:ext cx="2714644" cy="3838132"/>
          </a:xfrm>
          <a:prstGeom prst="rect">
            <a:avLst/>
          </a:prstGeom>
          <a:noFill/>
        </p:spPr>
      </p:pic>
      <p:pic>
        <p:nvPicPr>
          <p:cNvPr id="7" name="Рисунок 6" descr="C:\Users\Олег\Desktop\Новая папка (2)\WP_20171123_10_57_40_Pro.jpg"/>
          <p:cNvPicPr/>
          <p:nvPr/>
        </p:nvPicPr>
        <p:blipFill>
          <a:blip r:embed="rId4" cstate="email"/>
          <a:srcRect/>
          <a:stretch>
            <a:fillRect/>
          </a:stretch>
        </p:blipFill>
        <p:spPr bwMode="auto">
          <a:xfrm>
            <a:off x="857232" y="571472"/>
            <a:ext cx="5143536" cy="3071834"/>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3" name="TextBox 2"/>
          <p:cNvSpPr txBox="1"/>
          <p:nvPr/>
        </p:nvSpPr>
        <p:spPr>
          <a:xfrm>
            <a:off x="785794" y="1071538"/>
            <a:ext cx="5500726" cy="5324535"/>
          </a:xfrm>
          <a:prstGeom prst="rect">
            <a:avLst/>
          </a:prstGeom>
          <a:noFill/>
        </p:spPr>
        <p:txBody>
          <a:bodyPr wrap="square" rtlCol="0">
            <a:spAutoFit/>
          </a:bodyPr>
          <a:lstStyle/>
          <a:p>
            <a:pPr algn="ctr"/>
            <a:r>
              <a:rPr lang="ru-RU" sz="2000" b="1" dirty="0" smtClean="0">
                <a:solidFill>
                  <a:srgbClr val="7030A0"/>
                </a:solidFill>
                <a:latin typeface="Times New Roman" pitchFamily="18" charset="0"/>
                <a:cs typeface="Times New Roman" pitchFamily="18" charset="0"/>
              </a:rPr>
              <a:t>НЕДЕЛЯ </a:t>
            </a:r>
            <a:r>
              <a:rPr lang="ru-RU" sz="2000" b="1" dirty="0" smtClean="0">
                <a:latin typeface="Times New Roman" pitchFamily="18" charset="0"/>
                <a:cs typeface="Times New Roman" pitchFamily="18" charset="0"/>
              </a:rPr>
              <a:t>«</a:t>
            </a:r>
            <a:r>
              <a:rPr lang="ru-RU" sz="2000" b="1" dirty="0" smtClean="0">
                <a:solidFill>
                  <a:srgbClr val="7030A0"/>
                </a:solidFill>
                <a:latin typeface="Times New Roman" pitchFamily="18" charset="0"/>
                <a:cs typeface="Times New Roman" pitchFamily="18" charset="0"/>
              </a:rPr>
              <a:t>НАРОДНОГО ЕДИНСТВА»</a:t>
            </a:r>
          </a:p>
          <a:p>
            <a:pPr algn="just"/>
            <a:r>
              <a:rPr lang="ru-RU" sz="2000" dirty="0" smtClean="0">
                <a:latin typeface="Times New Roman" pitchFamily="18" charset="0"/>
                <a:cs typeface="Times New Roman" pitchFamily="18" charset="0"/>
              </a:rPr>
              <a:t>            30 октября по 3 ноября вся наша страна отмечает «День народного Единства». Этот день занимает особое место среди государственных праздников современной России. Во все времена русский народ любил свою Родину. Слагал о ней песни, пословицы и стихи, во имя родной страны совершал подвиги. </a:t>
            </a:r>
          </a:p>
          <a:p>
            <a:pPr algn="just"/>
            <a:r>
              <a:rPr lang="ru-RU" sz="2000" dirty="0" smtClean="0">
                <a:latin typeface="Times New Roman" pitchFamily="18" charset="0"/>
                <a:cs typeface="Times New Roman" pitchFamily="18" charset="0"/>
              </a:rPr>
              <a:t>              Вот и в нашей группе «Веселая семейка» с  31октября по 4 ноября прошла неделя посвященная Дню народного единства. Этот праздник имеет богатую многовековую историю и с каждым годом приобретает все больший размах и популярность. Дошколята испытывают чувство уважения к истории Отечества, патриотизм и любовь к Родине. 	</a:t>
            </a:r>
            <a:r>
              <a:rPr lang="ru-RU" sz="2000" b="1" dirty="0" smtClean="0">
                <a:solidFill>
                  <a:srgbClr val="0070C0"/>
                </a:solidFill>
                <a:latin typeface="Times New Roman" pitchFamily="18" charset="0"/>
                <a:cs typeface="Times New Roman" pitchFamily="18" charset="0"/>
              </a:rPr>
              <a:t> </a:t>
            </a:r>
            <a:endParaRPr lang="ru-RU" sz="2000" b="1" dirty="0">
              <a:solidFill>
                <a:srgbClr val="0070C0"/>
              </a:solidFill>
              <a:latin typeface="Times New Roman" pitchFamily="18" charset="0"/>
              <a:cs typeface="Times New Roman" pitchFamily="18" charset="0"/>
            </a:endParaRPr>
          </a:p>
        </p:txBody>
      </p:sp>
      <p:pic>
        <p:nvPicPr>
          <p:cNvPr id="4" name="Рисунок 3" descr="C:\Users\Олег\Desktop\Новая папка (2)\WP_20171013_09_29_03_Pro.jpg"/>
          <p:cNvPicPr/>
          <p:nvPr/>
        </p:nvPicPr>
        <p:blipFill>
          <a:blip r:embed="rId3" cstate="email"/>
          <a:srcRect/>
          <a:stretch>
            <a:fillRect/>
          </a:stretch>
        </p:blipFill>
        <p:spPr bwMode="auto">
          <a:xfrm>
            <a:off x="1142984" y="6143636"/>
            <a:ext cx="4786346" cy="250033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a:srcRect/>
          <a:stretch>
            <a:fillRect/>
          </a:stretch>
        </p:blipFill>
        <p:spPr bwMode="auto">
          <a:xfrm>
            <a:off x="0" y="-43298"/>
            <a:ext cx="6858000" cy="9187298"/>
          </a:xfrm>
          <a:prstGeom prst="rect">
            <a:avLst/>
          </a:prstGeom>
          <a:noFill/>
          <a:ln w="9525">
            <a:noFill/>
            <a:miter lim="800000"/>
            <a:headEnd/>
            <a:tailEnd/>
          </a:ln>
          <a:effectLst/>
        </p:spPr>
      </p:pic>
      <p:sp>
        <p:nvSpPr>
          <p:cNvPr id="4" name="TextBox 3"/>
          <p:cNvSpPr txBox="1"/>
          <p:nvPr/>
        </p:nvSpPr>
        <p:spPr>
          <a:xfrm>
            <a:off x="857232" y="1187624"/>
            <a:ext cx="5429288" cy="369332"/>
          </a:xfrm>
          <a:prstGeom prst="rect">
            <a:avLst/>
          </a:prstGeom>
          <a:noFill/>
        </p:spPr>
        <p:txBody>
          <a:bodyPr wrap="square" rtlCol="0">
            <a:spAutoFit/>
          </a:bodyPr>
          <a:lstStyle/>
          <a:p>
            <a:pPr algn="just"/>
            <a:r>
              <a:rPr lang="ru-RU" dirty="0" smtClean="0"/>
              <a:t>	</a:t>
            </a:r>
            <a:endParaRPr lang="ru-RU" dirty="0"/>
          </a:p>
        </p:txBody>
      </p:sp>
      <p:sp>
        <p:nvSpPr>
          <p:cNvPr id="12" name="TextBox 11"/>
          <p:cNvSpPr txBox="1"/>
          <p:nvPr/>
        </p:nvSpPr>
        <p:spPr>
          <a:xfrm>
            <a:off x="571480" y="1428728"/>
            <a:ext cx="5857916" cy="2062103"/>
          </a:xfrm>
          <a:prstGeom prst="rect">
            <a:avLst/>
          </a:prstGeom>
          <a:noFill/>
        </p:spPr>
        <p:txBody>
          <a:bodyPr wrap="square" rtlCol="0">
            <a:spAutoFit/>
          </a:bodyPr>
          <a:lstStyle/>
          <a:p>
            <a:pPr algn="just"/>
            <a:r>
              <a:rPr lang="ru-RU" sz="1400" dirty="0" smtClean="0"/>
              <a:t> 	</a:t>
            </a:r>
            <a:r>
              <a:rPr lang="ru-RU" sz="1600" dirty="0" smtClean="0">
                <a:latin typeface="Times New Roman" pitchFamily="18" charset="0"/>
                <a:cs typeface="Times New Roman" pitchFamily="18" charset="0"/>
              </a:rPr>
              <a:t>С 6 по 10 ноября в нашей группе прошла неделя «Моя любимая игрушка». Очень интересными и познавательными были беседы об истории игрушек. Дети не просто увидели игрушки в которые играли наши прадедушки и прабабушки, но и сами с удовольствием мастерили игрушки из шишек, ткани, пластилина, картона и бумаги.</a:t>
            </a:r>
          </a:p>
          <a:p>
            <a:pPr algn="just"/>
            <a:r>
              <a:rPr lang="ru-RU" sz="1600" dirty="0" smtClean="0">
                <a:latin typeface="Times New Roman" pitchFamily="18" charset="0"/>
                <a:cs typeface="Times New Roman" pitchFamily="18" charset="0"/>
              </a:rPr>
              <a:t> В конце недели дети рисовали свои любимые игрушки и устроили выставку.</a:t>
            </a:r>
            <a:endParaRPr lang="ru-RU" sz="1600" dirty="0">
              <a:latin typeface="Times New Roman" pitchFamily="18" charset="0"/>
              <a:cs typeface="Times New Roman" pitchFamily="18" charset="0"/>
            </a:endParaRPr>
          </a:p>
        </p:txBody>
      </p:sp>
      <p:sp>
        <p:nvSpPr>
          <p:cNvPr id="11" name="Прямоугольник 10"/>
          <p:cNvSpPr/>
          <p:nvPr/>
        </p:nvSpPr>
        <p:spPr>
          <a:xfrm>
            <a:off x="571480" y="785786"/>
            <a:ext cx="6286520" cy="954107"/>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2800" b="1" dirty="0" smtClean="0">
                <a:solidFill>
                  <a:srgbClr val="0070C0"/>
                </a:solidFill>
              </a:rPr>
              <a:t>НЕДЕЛЯ «МОЯ ЛЮБИМАЯ ИГРУШКА»</a:t>
            </a:r>
          </a:p>
          <a:p>
            <a:pPr algn="ctr"/>
            <a:endParaRPr lang="ru-RU" sz="2800" b="1" spc="50" dirty="0">
              <a:ln w="11430"/>
              <a:solidFill>
                <a:srgbClr val="0070C0"/>
              </a:solidFill>
              <a:effectLst>
                <a:outerShdw blurRad="76200" dist="50800" dir="5400000" algn="tl" rotWithShape="0">
                  <a:srgbClr val="000000">
                    <a:alpha val="65000"/>
                  </a:srgbClr>
                </a:outerShdw>
              </a:effectLst>
            </a:endParaRPr>
          </a:p>
        </p:txBody>
      </p:sp>
      <p:pic>
        <p:nvPicPr>
          <p:cNvPr id="7" name="Рисунок 6" descr="C:\Users\Олег\Desktop\Новая папка (2)\WP_20171020_16_02_07_Pro.jpg"/>
          <p:cNvPicPr/>
          <p:nvPr/>
        </p:nvPicPr>
        <p:blipFill>
          <a:blip r:embed="rId3" cstate="email"/>
          <a:srcRect/>
          <a:stretch>
            <a:fillRect/>
          </a:stretch>
        </p:blipFill>
        <p:spPr bwMode="auto">
          <a:xfrm>
            <a:off x="1643050" y="3714744"/>
            <a:ext cx="3857652" cy="4786346"/>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6" name="Прямоугольник 5"/>
          <p:cNvSpPr/>
          <p:nvPr/>
        </p:nvSpPr>
        <p:spPr>
          <a:xfrm>
            <a:off x="642918" y="1214414"/>
            <a:ext cx="5500726" cy="4154984"/>
          </a:xfrm>
          <a:prstGeom prst="rect">
            <a:avLst/>
          </a:prstGeom>
        </p:spPr>
        <p:txBody>
          <a:bodyPr wrap="square">
            <a:spAutoFit/>
          </a:bodyPr>
          <a:lstStyle/>
          <a:p>
            <a:pPr algn="ctr"/>
            <a:r>
              <a:rPr lang="ru-RU" sz="2400" b="1" dirty="0" smtClean="0">
                <a:solidFill>
                  <a:srgbClr val="7030A0"/>
                </a:solidFill>
              </a:rPr>
              <a:t>ШАШЕЧНЫЙ ТУРНИР В УЛЫБКЕ!</a:t>
            </a:r>
          </a:p>
          <a:p>
            <a:pPr algn="just"/>
            <a:r>
              <a:rPr lang="ru-RU" sz="1600" dirty="0" smtClean="0"/>
              <a:t>	</a:t>
            </a:r>
            <a:r>
              <a:rPr lang="ru-RU" sz="1400" dirty="0" smtClean="0"/>
              <a:t>11 ноября в МКДОУ №1 «Улыбка» прошел детский «Шашечный турнир». Целью данного мероприятия было выявление и поддержка интеллектуально-одаренных детей, развитие познавательного интереса к спортивным играм, а также воспитание нравственно-волевых качеств у дошколят. В турнире приняли участие дети подготовительных групп. Данное состязание прошло в дружественной, но напряженной обстановке.</a:t>
            </a:r>
          </a:p>
          <a:p>
            <a:pPr algn="just"/>
            <a:r>
              <a:rPr lang="ru-RU" sz="1400" dirty="0" smtClean="0"/>
              <a:t>Все участники с большим азартом сражались в честном бою на шашечных досках. Заслуженная победа досталась Максиму П. из группы «Рябинка», 2 место Виталию Т., а 3 место занял Юра Б. Победители и участники турнира получили заслуженные грамоты и дипломы.</a:t>
            </a:r>
          </a:p>
          <a:p>
            <a:pPr algn="ctr"/>
            <a:r>
              <a:rPr lang="ru-RU" sz="1400" dirty="0" smtClean="0"/>
              <a:t>Вот и закончился славный турнир,</a:t>
            </a:r>
          </a:p>
          <a:p>
            <a:pPr algn="ctr"/>
            <a:r>
              <a:rPr lang="ru-RU" sz="1400" dirty="0" smtClean="0"/>
              <a:t>Каждый награду свою получил,</a:t>
            </a:r>
          </a:p>
          <a:p>
            <a:pPr algn="ctr"/>
            <a:r>
              <a:rPr lang="ru-RU" sz="1400" dirty="0" smtClean="0"/>
              <a:t>Время пройдет, соберемся опять,</a:t>
            </a:r>
          </a:p>
          <a:p>
            <a:pPr algn="ctr"/>
            <a:r>
              <a:rPr lang="ru-RU" sz="1400" dirty="0" smtClean="0"/>
              <a:t>Будем сражаться и побеждать!</a:t>
            </a:r>
          </a:p>
          <a:p>
            <a:pPr algn="ctr"/>
            <a:r>
              <a:rPr lang="ru-RU" sz="1400" dirty="0" smtClean="0"/>
              <a:t>Поздравляем! Желаем успехов! Так держать!</a:t>
            </a:r>
            <a:endParaRPr lang="ru-RU" sz="1600" dirty="0"/>
          </a:p>
        </p:txBody>
      </p:sp>
      <p:pic>
        <p:nvPicPr>
          <p:cNvPr id="8" name="Picture 2" descr="C:\Users\Олег\Desktop\шашки\Новая папка\1510375942245.jpg"/>
          <p:cNvPicPr>
            <a:picLocks noChangeAspect="1" noChangeArrowheads="1"/>
          </p:cNvPicPr>
          <p:nvPr/>
        </p:nvPicPr>
        <p:blipFill>
          <a:blip r:embed="rId3"/>
          <a:srcRect/>
          <a:stretch>
            <a:fillRect/>
          </a:stretch>
        </p:blipFill>
        <p:spPr bwMode="auto">
          <a:xfrm>
            <a:off x="928670" y="5429256"/>
            <a:ext cx="5214974" cy="3071834"/>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6" name="Прямоугольник 5"/>
          <p:cNvSpPr/>
          <p:nvPr/>
        </p:nvSpPr>
        <p:spPr>
          <a:xfrm>
            <a:off x="1214422" y="857224"/>
            <a:ext cx="4987560" cy="523220"/>
          </a:xfrm>
          <a:prstGeom prst="rect">
            <a:avLst/>
          </a:prstGeom>
        </p:spPr>
        <p:txBody>
          <a:bodyPr wrap="square">
            <a:spAutoFit/>
          </a:bodyPr>
          <a:lstStyle/>
          <a:p>
            <a:pPr lvl="0" algn="ctr"/>
            <a:r>
              <a:rPr lang="ru-RU" sz="2800" b="1" dirty="0" smtClean="0">
                <a:solidFill>
                  <a:srgbClr val="002060"/>
                </a:solidFill>
                <a:latin typeface="Times New Roman" pitchFamily="18" charset="0"/>
                <a:cs typeface="Times New Roman" pitchFamily="18" charset="0"/>
              </a:rPr>
              <a:t>Экскурсия в Школу искусств </a:t>
            </a:r>
          </a:p>
        </p:txBody>
      </p:sp>
      <p:sp>
        <p:nvSpPr>
          <p:cNvPr id="8" name="TextBox 7"/>
          <p:cNvSpPr txBox="1"/>
          <p:nvPr/>
        </p:nvSpPr>
        <p:spPr>
          <a:xfrm>
            <a:off x="642918" y="3714744"/>
            <a:ext cx="5786478" cy="646331"/>
          </a:xfrm>
          <a:prstGeom prst="rect">
            <a:avLst/>
          </a:prstGeom>
          <a:noFill/>
        </p:spPr>
        <p:txBody>
          <a:bodyPr wrap="square" rtlCol="0">
            <a:spAutoFit/>
          </a:bodyPr>
          <a:lstStyle/>
          <a:p>
            <a:pPr algn="just"/>
            <a:r>
              <a:rPr lang="ru-RU" dirty="0" smtClean="0"/>
              <a:t>      </a:t>
            </a:r>
          </a:p>
          <a:p>
            <a:pPr algn="just"/>
            <a:r>
              <a:rPr lang="ru-RU" dirty="0" smtClean="0"/>
              <a:t>  </a:t>
            </a:r>
            <a:endParaRPr lang="ru-RU" dirty="0"/>
          </a:p>
        </p:txBody>
      </p:sp>
      <p:sp>
        <p:nvSpPr>
          <p:cNvPr id="10" name="TextBox 9"/>
          <p:cNvSpPr txBox="1"/>
          <p:nvPr/>
        </p:nvSpPr>
        <p:spPr>
          <a:xfrm>
            <a:off x="500042" y="1428728"/>
            <a:ext cx="5857916" cy="4472643"/>
          </a:xfrm>
          <a:prstGeom prst="rect">
            <a:avLst/>
          </a:prstGeom>
          <a:noFill/>
        </p:spPr>
        <p:txBody>
          <a:bodyPr wrap="square" rtlCol="0">
            <a:spAutoFit/>
          </a:bodyPr>
          <a:lstStyle/>
          <a:p>
            <a:pPr algn="just"/>
            <a:r>
              <a:rPr lang="ru-RU" sz="1400" dirty="0" smtClean="0">
                <a:latin typeface="Times New Roman" pitchFamily="18" charset="0"/>
                <a:cs typeface="Times New Roman" pitchFamily="18" charset="0"/>
              </a:rPr>
              <a:t>	</a:t>
            </a:r>
            <a:r>
              <a:rPr lang="ru-RU" sz="1400" dirty="0" smtClean="0"/>
              <a:t>14 ноября  </a:t>
            </a:r>
            <a:r>
              <a:rPr lang="ru-RU" sz="1400" dirty="0" err="1" smtClean="0"/>
              <a:t>воспитнники</a:t>
            </a:r>
            <a:r>
              <a:rPr lang="ru-RU" sz="1400" dirty="0" smtClean="0"/>
              <a:t> подготовительных групп МКДОУ № 1 "Улыбка"  посетили с экскурсией детскую Школу искусств, там их ожидало настоящее музыкальное  волшебство.   Педагоги и учащиеся приготовили для дошколят незабываемый концерт.  Юные артисты продемонстрировали свое владение различными музыкальными инструментами (аккордеоном, гитарой,  роялем, флейтой),  так же   вокалом и хореографией. Наши малыши с неподдельным интересом и радостью встречали каждого выступающего, искренне выражали свои чувства, эмоции и дарили им свои бурные аплодисменты.</a:t>
            </a:r>
          </a:p>
          <a:p>
            <a:pPr algn="just"/>
            <a:r>
              <a:rPr lang="ru-RU" sz="1400" dirty="0" smtClean="0"/>
              <a:t>	Это мероприятие так понравилось дошкольникам, что они вечером поспешили поделиться со своими родителями впечатлениями об увиденном и услышанном. Экскурсия  получилась очень интересной и содержательной. Надеемся, что столь яркие впечатления еще надолго останутся в памяти наших воспитанников.</a:t>
            </a:r>
          </a:p>
          <a:p>
            <a:pPr algn="just"/>
            <a:r>
              <a:rPr lang="ru-RU" sz="1400" dirty="0" smtClean="0"/>
              <a:t>	Хотим выразить слова благодарности организаторам этого мероприятия:  </a:t>
            </a:r>
            <a:r>
              <a:rPr lang="ru-RU" sz="1400" dirty="0" err="1" smtClean="0"/>
              <a:t>Губаеву</a:t>
            </a:r>
            <a:r>
              <a:rPr lang="ru-RU" sz="1400" dirty="0" smtClean="0"/>
              <a:t> Руслану Борисовичу,   </a:t>
            </a:r>
            <a:r>
              <a:rPr lang="ru-RU" sz="1400" dirty="0" err="1" smtClean="0"/>
              <a:t>Хвалиной</a:t>
            </a:r>
            <a:r>
              <a:rPr lang="ru-RU" sz="1400" dirty="0" smtClean="0"/>
              <a:t> Оксане Владимировне, </a:t>
            </a:r>
            <a:r>
              <a:rPr lang="ru-RU" sz="1400" dirty="0" err="1" smtClean="0"/>
              <a:t>Губаевой</a:t>
            </a:r>
            <a:r>
              <a:rPr lang="ru-RU" sz="1400" dirty="0" smtClean="0"/>
              <a:t> Наталье Николаевне, Лыткиной Марине Владиславовне, Бережной Вере Валерьевне, Марченко Марине Ивановне, Головченко Елене Анатольевне, Сытовой Елене Ивановне, Ивановой </a:t>
            </a:r>
            <a:r>
              <a:rPr lang="ru-RU" sz="1400" dirty="0" err="1" smtClean="0"/>
              <a:t>Рамиле</a:t>
            </a:r>
            <a:r>
              <a:rPr lang="ru-RU" sz="1400" dirty="0" smtClean="0"/>
              <a:t> Валерьевне.                                                 </a:t>
            </a:r>
            <a:endParaRPr lang="ru-RU" sz="1400" dirty="0"/>
          </a:p>
        </p:txBody>
      </p:sp>
      <p:pic>
        <p:nvPicPr>
          <p:cNvPr id="9" name="Рисунок 8" descr="C:\Users\Олег\Desktop\школа искусств\2017-11-14 17.04.47.jpg"/>
          <p:cNvPicPr/>
          <p:nvPr/>
        </p:nvPicPr>
        <p:blipFill>
          <a:blip r:embed="rId3" cstate="email"/>
          <a:srcRect/>
          <a:stretch>
            <a:fillRect/>
          </a:stretch>
        </p:blipFill>
        <p:spPr bwMode="auto">
          <a:xfrm>
            <a:off x="1000108" y="5857884"/>
            <a:ext cx="5357850" cy="250033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4" name="TextBox 3"/>
          <p:cNvSpPr txBox="1"/>
          <p:nvPr/>
        </p:nvSpPr>
        <p:spPr>
          <a:xfrm>
            <a:off x="642918" y="1643042"/>
            <a:ext cx="5715040" cy="2985433"/>
          </a:xfrm>
          <a:prstGeom prst="rect">
            <a:avLst/>
          </a:prstGeom>
          <a:noFill/>
        </p:spPr>
        <p:txBody>
          <a:bodyPr wrap="square" rtlCol="0">
            <a:spAutoFit/>
          </a:bodyPr>
          <a:lstStyle/>
          <a:p>
            <a:pPr algn="just"/>
            <a:r>
              <a:rPr lang="ru-RU" sz="1400" dirty="0" smtClean="0"/>
              <a:t> </a:t>
            </a:r>
            <a:r>
              <a:rPr lang="ru-RU" sz="2400" dirty="0" smtClean="0">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«НЕДЕЛЯ МИР ПРЕДМЕТОВ»</a:t>
            </a:r>
          </a:p>
          <a:p>
            <a:pPr algn="just"/>
            <a:r>
              <a:rPr lang="ru-RU" sz="2400" dirty="0" smtClean="0">
                <a:latin typeface="Times New Roman" pitchFamily="18" charset="0"/>
                <a:cs typeface="Times New Roman" pitchFamily="18" charset="0"/>
              </a:rPr>
              <a:t>13 по 19 </a:t>
            </a:r>
            <a:r>
              <a:rPr lang="ru-RU" sz="2000" dirty="0" smtClean="0">
                <a:latin typeface="Times New Roman" pitchFamily="18" charset="0"/>
                <a:cs typeface="Times New Roman" pitchFamily="18" charset="0"/>
              </a:rPr>
              <a:t>ноября 2017 года в нашей группе прошла тематическая неделя «Мир предметов». Целью данной недели было расширить представления детей о предметном мире ближайшего окружения, русской избы, о материалах, инструментах, их свойства и назначении, сформировать элементарные представления о мире технического  прогресса. </a:t>
            </a:r>
            <a:r>
              <a:rPr lang="ru-RU" sz="1200" dirty="0" smtClean="0"/>
              <a:t>	</a:t>
            </a:r>
            <a:endParaRPr lang="ru-RU" sz="1400" dirty="0"/>
          </a:p>
        </p:txBody>
      </p:sp>
      <p:pic>
        <p:nvPicPr>
          <p:cNvPr id="8" name="Рисунок 7" descr="C:\Users\Олег\Desktop\Новая папка (2)\WP_20171110_11_24_25_Pro.jpg"/>
          <p:cNvPicPr/>
          <p:nvPr/>
        </p:nvPicPr>
        <p:blipFill>
          <a:blip r:embed="rId3" cstate="email"/>
          <a:srcRect/>
          <a:stretch>
            <a:fillRect/>
          </a:stretch>
        </p:blipFill>
        <p:spPr bwMode="auto">
          <a:xfrm>
            <a:off x="857232" y="4857752"/>
            <a:ext cx="5429288" cy="314327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3" name="TextBox 2"/>
          <p:cNvSpPr txBox="1"/>
          <p:nvPr/>
        </p:nvSpPr>
        <p:spPr>
          <a:xfrm>
            <a:off x="571480" y="714348"/>
            <a:ext cx="5929354" cy="5355312"/>
          </a:xfrm>
          <a:prstGeom prst="rect">
            <a:avLst/>
          </a:prstGeom>
          <a:noFill/>
        </p:spPr>
        <p:txBody>
          <a:bodyPr wrap="square" rtlCol="0">
            <a:spAutoFit/>
          </a:bodyPr>
          <a:lstStyle/>
          <a:p>
            <a:pPr algn="ctr"/>
            <a:r>
              <a:rPr lang="ru-RU" b="1" dirty="0" smtClean="0">
                <a:solidFill>
                  <a:srgbClr val="FF0000"/>
                </a:solidFill>
              </a:rPr>
              <a:t>ДЫМ УВИДЕЛ - НЕ ЗЕВАЙ,</a:t>
            </a:r>
          </a:p>
          <a:p>
            <a:pPr algn="ctr"/>
            <a:r>
              <a:rPr lang="ru-RU" b="1" dirty="0" smtClean="0">
                <a:solidFill>
                  <a:srgbClr val="FF0000"/>
                </a:solidFill>
              </a:rPr>
              <a:t>И ПОЖАРНЫХ ВЫЗЫВАЙ!</a:t>
            </a:r>
          </a:p>
          <a:p>
            <a:pPr algn="just"/>
            <a:r>
              <a:rPr lang="ru-RU" dirty="0" smtClean="0"/>
              <a:t>	</a:t>
            </a:r>
            <a:r>
              <a:rPr lang="en-US" dirty="0" smtClean="0"/>
              <a:t>23 </a:t>
            </a:r>
            <a:r>
              <a:rPr lang="ru-RU" dirty="0" smtClean="0"/>
              <a:t>ноября  наш детский сад </a:t>
            </a:r>
            <a:r>
              <a:rPr lang="en-US" dirty="0" smtClean="0"/>
              <a:t>«</a:t>
            </a:r>
            <a:r>
              <a:rPr lang="ru-RU" dirty="0" smtClean="0"/>
              <a:t>Улыбка</a:t>
            </a:r>
            <a:r>
              <a:rPr lang="en-US" dirty="0" smtClean="0"/>
              <a:t>» </a:t>
            </a:r>
            <a:r>
              <a:rPr lang="ru-RU" dirty="0" smtClean="0"/>
              <a:t>посетил инспектор по пожарной безопасности.</a:t>
            </a:r>
          </a:p>
          <a:p>
            <a:pPr algn="just"/>
            <a:r>
              <a:rPr lang="ru-RU" dirty="0" smtClean="0"/>
              <a:t>Он провел беседу о правилах пожарной безопасности, научил ребят как правильно себя вести во время пожара, что при пожаре нужно звонить по номеру 01 или 101, и назвать свой домашний адрес. Рассказывал ребятам, что часто приходиться помогают людям в самых различных ситуациях, как сотрудники МЧС выезжают на пожар на машине ярко-красного цвета. Когда такие машины мчатся по улицам, все другие машины, услышав громкий сигнал сирены, уступают им дорогу. Дошколятам было очень интересно общаться с сотрудником МЧС, они задавали много вопросов на которые, он охотно им отвечал.</a:t>
            </a:r>
          </a:p>
          <a:p>
            <a:pPr algn="just"/>
            <a:r>
              <a:rPr lang="ru-RU" dirty="0" smtClean="0"/>
              <a:t>В конце беседы ребятам подарили красивые раскраски, было предложено повторить свой домашний адрес.</a:t>
            </a:r>
          </a:p>
          <a:p>
            <a:endParaRPr lang="en-US" dirty="0" smtClean="0"/>
          </a:p>
          <a:p>
            <a:endParaRPr lang="ru-RU" dirty="0"/>
          </a:p>
        </p:txBody>
      </p:sp>
      <p:pic>
        <p:nvPicPr>
          <p:cNvPr id="5" name="Рисунок 4" descr="C:\Users\Олег\Desktop\Новая папка (2)\WP_20171123_10_58_03_Pro.jpg"/>
          <p:cNvPicPr/>
          <p:nvPr/>
        </p:nvPicPr>
        <p:blipFill>
          <a:blip r:embed="rId3" cstate="email"/>
          <a:srcRect/>
          <a:stretch>
            <a:fillRect/>
          </a:stretch>
        </p:blipFill>
        <p:spPr bwMode="auto">
          <a:xfrm>
            <a:off x="1142984" y="5500694"/>
            <a:ext cx="4572032" cy="278608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a:srcRect/>
          <a:stretch>
            <a:fillRect/>
          </a:stretch>
        </p:blipFill>
        <p:spPr bwMode="auto">
          <a:xfrm>
            <a:off x="0" y="0"/>
            <a:ext cx="6858000" cy="9187298"/>
          </a:xfrm>
          <a:prstGeom prst="rect">
            <a:avLst/>
          </a:prstGeom>
          <a:noFill/>
          <a:ln w="9525">
            <a:noFill/>
            <a:miter lim="800000"/>
            <a:headEnd/>
            <a:tailEnd/>
          </a:ln>
          <a:effectLst/>
        </p:spPr>
      </p:pic>
      <p:sp>
        <p:nvSpPr>
          <p:cNvPr id="6" name="Прямоугольник 5"/>
          <p:cNvSpPr/>
          <p:nvPr/>
        </p:nvSpPr>
        <p:spPr>
          <a:xfrm>
            <a:off x="428604" y="4716016"/>
            <a:ext cx="5929354" cy="646331"/>
          </a:xfrm>
          <a:prstGeom prst="rect">
            <a:avLst/>
          </a:prstGeom>
        </p:spPr>
        <p:txBody>
          <a:bodyPr wrap="square">
            <a:spAutoFit/>
          </a:bodyPr>
          <a:lstStyle/>
          <a:p>
            <a:pPr algn="just"/>
            <a:r>
              <a:rPr lang="ru-RU" dirty="0" smtClean="0"/>
              <a:t>      </a:t>
            </a:r>
          </a:p>
          <a:p>
            <a:pPr algn="just"/>
            <a:r>
              <a:rPr lang="ru-RU" dirty="0" smtClean="0"/>
              <a:t> </a:t>
            </a:r>
          </a:p>
        </p:txBody>
      </p:sp>
      <p:sp>
        <p:nvSpPr>
          <p:cNvPr id="7" name="TextBox 6"/>
          <p:cNvSpPr txBox="1"/>
          <p:nvPr/>
        </p:nvSpPr>
        <p:spPr>
          <a:xfrm>
            <a:off x="642918" y="1357290"/>
            <a:ext cx="5286412" cy="369332"/>
          </a:xfrm>
          <a:prstGeom prst="rect">
            <a:avLst/>
          </a:prstGeom>
          <a:noFill/>
        </p:spPr>
        <p:txBody>
          <a:bodyPr wrap="square" rtlCol="0">
            <a:spAutoFit/>
          </a:bodyPr>
          <a:lstStyle/>
          <a:p>
            <a:pPr algn="just"/>
            <a:r>
              <a:rPr lang="ru-RU" dirty="0" smtClean="0"/>
              <a:t> </a:t>
            </a:r>
            <a:endParaRPr lang="ru-RU" dirty="0"/>
          </a:p>
        </p:txBody>
      </p:sp>
      <p:sp>
        <p:nvSpPr>
          <p:cNvPr id="8" name="TextBox 7"/>
          <p:cNvSpPr txBox="1"/>
          <p:nvPr/>
        </p:nvSpPr>
        <p:spPr>
          <a:xfrm>
            <a:off x="1071546" y="571472"/>
            <a:ext cx="5304739" cy="523220"/>
          </a:xfrm>
          <a:prstGeom prst="rect">
            <a:avLst/>
          </a:prstGeom>
          <a:noFill/>
        </p:spPr>
        <p:txBody>
          <a:bodyPr wrap="square" rtlCol="0">
            <a:spAutoFit/>
          </a:bodyPr>
          <a:lstStyle/>
          <a:p>
            <a:pPr algn="ctr"/>
            <a:r>
              <a:rPr lang="ru-RU" sz="2800" b="1" dirty="0" smtClean="0">
                <a:solidFill>
                  <a:srgbClr val="FF0000"/>
                </a:solidFill>
              </a:rPr>
              <a:t>НЕДЕЛЯ С ДНЕМ МАТЕРИ !</a:t>
            </a:r>
            <a:endParaRPr lang="ru-RU" sz="2800" dirty="0">
              <a:solidFill>
                <a:srgbClr val="FF0000"/>
              </a:solidFill>
            </a:endParaRPr>
          </a:p>
        </p:txBody>
      </p:sp>
      <p:sp>
        <p:nvSpPr>
          <p:cNvPr id="10" name="Прямоугольник 9"/>
          <p:cNvSpPr/>
          <p:nvPr/>
        </p:nvSpPr>
        <p:spPr>
          <a:xfrm>
            <a:off x="428604" y="3571868"/>
            <a:ext cx="5929354" cy="4832092"/>
          </a:xfrm>
          <a:prstGeom prst="rect">
            <a:avLst/>
          </a:prstGeom>
        </p:spPr>
        <p:txBody>
          <a:bodyPr wrap="square">
            <a:spAutoFit/>
          </a:bodyPr>
          <a:lstStyle/>
          <a:p>
            <a:pPr algn="ctr"/>
            <a:r>
              <a:rPr lang="ru-RU" sz="1400" b="1" dirty="0" smtClean="0">
                <a:solidFill>
                  <a:srgbClr val="FF0000"/>
                </a:solidFill>
                <a:latin typeface="Times New Roman" pitchFamily="18" charset="0"/>
                <a:cs typeface="Times New Roman" pitchFamily="18" charset="0"/>
              </a:rPr>
              <a:t>В стране сегодня праздник матерей,</a:t>
            </a:r>
          </a:p>
          <a:p>
            <a:pPr algn="ctr"/>
            <a:r>
              <a:rPr lang="ru-RU" sz="1400" b="1" dirty="0" smtClean="0">
                <a:solidFill>
                  <a:srgbClr val="FF0000"/>
                </a:solidFill>
                <a:latin typeface="Times New Roman" pitchFamily="18" charset="0"/>
                <a:cs typeface="Times New Roman" pitchFamily="18" charset="0"/>
              </a:rPr>
              <a:t>И в детском садике у нас, конечно, тоже!</a:t>
            </a:r>
          </a:p>
          <a:p>
            <a:pPr algn="ctr"/>
            <a:r>
              <a:rPr lang="ru-RU" sz="1400" b="1" dirty="0" smtClean="0">
                <a:solidFill>
                  <a:srgbClr val="FF0000"/>
                </a:solidFill>
                <a:latin typeface="Times New Roman" pitchFamily="18" charset="0"/>
                <a:cs typeface="Times New Roman" pitchFamily="18" charset="0"/>
              </a:rPr>
              <a:t>Поздравить, мамы, вас спешим скорей,</a:t>
            </a:r>
          </a:p>
          <a:p>
            <a:pPr algn="ctr"/>
            <a:r>
              <a:rPr lang="ru-RU" sz="1400" b="1" dirty="0" smtClean="0">
                <a:solidFill>
                  <a:srgbClr val="FF0000"/>
                </a:solidFill>
                <a:latin typeface="Times New Roman" pitchFamily="18" charset="0"/>
                <a:cs typeface="Times New Roman" pitchFamily="18" charset="0"/>
              </a:rPr>
              <a:t>Без вашей теплоты малыш не может!</a:t>
            </a:r>
          </a:p>
          <a:p>
            <a:pPr algn="ctr"/>
            <a:endParaRPr lang="ru-RU" sz="1400" b="1" dirty="0" smtClean="0">
              <a:solidFill>
                <a:srgbClr val="FF0000"/>
              </a:solidFill>
              <a:latin typeface="Times New Roman" pitchFamily="18" charset="0"/>
              <a:cs typeface="Times New Roman" pitchFamily="18" charset="0"/>
            </a:endParaRPr>
          </a:p>
          <a:p>
            <a:pPr algn="ctr"/>
            <a:r>
              <a:rPr lang="ru-RU" sz="1400" b="1" dirty="0" smtClean="0">
                <a:solidFill>
                  <a:srgbClr val="FF0000"/>
                </a:solidFill>
                <a:latin typeface="Times New Roman" pitchFamily="18" charset="0"/>
                <a:cs typeface="Times New Roman" pitchFamily="18" charset="0"/>
              </a:rPr>
              <a:t>Пусть не померкнет свет этой любви,</a:t>
            </a:r>
          </a:p>
          <a:p>
            <a:pPr algn="ctr"/>
            <a:r>
              <a:rPr lang="ru-RU" sz="1400" b="1" dirty="0" smtClean="0">
                <a:solidFill>
                  <a:srgbClr val="FF0000"/>
                </a:solidFill>
                <a:latin typeface="Times New Roman" pitchFamily="18" charset="0"/>
                <a:cs typeface="Times New Roman" pitchFamily="18" charset="0"/>
              </a:rPr>
              <a:t>Которая дана вам небесами!</a:t>
            </a:r>
          </a:p>
          <a:p>
            <a:pPr algn="ctr"/>
            <a:r>
              <a:rPr lang="ru-RU" sz="1400" b="1" dirty="0" smtClean="0">
                <a:solidFill>
                  <a:srgbClr val="FF0000"/>
                </a:solidFill>
                <a:latin typeface="Times New Roman" pitchFamily="18" charset="0"/>
                <a:cs typeface="Times New Roman" pitchFamily="18" charset="0"/>
              </a:rPr>
              <a:t>И пусть успех детей ждет впереди,</a:t>
            </a:r>
          </a:p>
          <a:p>
            <a:pPr algn="ctr"/>
            <a:r>
              <a:rPr lang="ru-RU" sz="1400" b="1" dirty="0" smtClean="0">
                <a:solidFill>
                  <a:srgbClr val="FF0000"/>
                </a:solidFill>
                <a:latin typeface="Times New Roman" pitchFamily="18" charset="0"/>
                <a:cs typeface="Times New Roman" pitchFamily="18" charset="0"/>
              </a:rPr>
              <a:t>Тогда и будем счастливы мы с вами!</a:t>
            </a:r>
          </a:p>
          <a:p>
            <a:pPr algn="just"/>
            <a:r>
              <a:rPr lang="ru-RU" sz="1400" dirty="0" smtClean="0">
                <a:latin typeface="Times New Roman" pitchFamily="18" charset="0"/>
                <a:cs typeface="Times New Roman" pitchFamily="18" charset="0"/>
              </a:rPr>
              <a:t>	</a:t>
            </a:r>
          </a:p>
          <a:p>
            <a:pPr algn="just"/>
            <a:r>
              <a:rPr lang="ru-RU" sz="1400" smtClean="0">
                <a:latin typeface="Times New Roman" pitchFamily="18" charset="0"/>
                <a:cs typeface="Times New Roman" pitchFamily="18" charset="0"/>
              </a:rPr>
              <a:t>            День </a:t>
            </a:r>
            <a:r>
              <a:rPr lang="ru-RU" sz="1400" dirty="0" smtClean="0">
                <a:latin typeface="Times New Roman" pitchFamily="18" charset="0"/>
                <a:cs typeface="Times New Roman" pitchFamily="18" charset="0"/>
              </a:rPr>
              <a:t>матери— праздник, посвященный самой главной женщине в жизни каждого человека, отмечается в России сравнительно недавно. У него еще нет своих традиций и порядков, но он уверенно и твердо занял место в рядах наших горячо любимых праздников. А разве может быть иначе! Ведь мама в сердце каждого из нас занимает большое место. Она с детства является  нашей силой и опорой, понимающая с полуслова и дающая советы, которые непременно помогают. А главное, она умеет прощать и порой то, что не простила бы себе.</a:t>
            </a:r>
          </a:p>
          <a:p>
            <a:pPr algn="just"/>
            <a:r>
              <a:rPr lang="ru-RU" sz="1400" dirty="0" smtClean="0">
                <a:latin typeface="Times New Roman" pitchFamily="18" charset="0"/>
                <a:cs typeface="Times New Roman" pitchFamily="18" charset="0"/>
              </a:rPr>
              <a:t>	Ребята всю неделю готовились чтобы порадовать наших мам: учили стихи, разучивали танцы, рисовали портрет мамы, мастерили для них подарки и приглашение на праздник. Итоговым мероприятием стало спортивное развлечение.</a:t>
            </a:r>
            <a:endParaRPr lang="ru-RU" sz="1400" dirty="0">
              <a:latin typeface="Times New Roman" pitchFamily="18" charset="0"/>
              <a:cs typeface="Times New Roman" pitchFamily="18" charset="0"/>
            </a:endParaRPr>
          </a:p>
        </p:txBody>
      </p:sp>
      <p:pic>
        <p:nvPicPr>
          <p:cNvPr id="11" name="Рисунок 10" descr="C:\Users\Олег\Desktop\ПОДГОТОВИТЕЛЬНЫЕ ДЕНЬ МАМЫ\IMG_9563.JPG"/>
          <p:cNvPicPr/>
          <p:nvPr/>
        </p:nvPicPr>
        <p:blipFill>
          <a:blip r:embed="rId3" cstate="email"/>
          <a:srcRect/>
          <a:stretch>
            <a:fillRect/>
          </a:stretch>
        </p:blipFill>
        <p:spPr bwMode="auto">
          <a:xfrm>
            <a:off x="1000108" y="1071538"/>
            <a:ext cx="4786346" cy="242889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1435</TotalTime>
  <Words>1149</Words>
  <Application>Microsoft Office PowerPoint</Application>
  <PresentationFormat>Экран (4:3)</PresentationFormat>
  <Paragraphs>171</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Олег</dc:creator>
  <cp:lastModifiedBy>Олег</cp:lastModifiedBy>
  <cp:revision>113</cp:revision>
  <dcterms:created xsi:type="dcterms:W3CDTF">2016-12-20T06:02:04Z</dcterms:created>
  <dcterms:modified xsi:type="dcterms:W3CDTF">2018-01-14T15:18:52Z</dcterms:modified>
</cp:coreProperties>
</file>