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367F296-8008-408A-9446-7904E307AF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9F0BE-3F2E-4BA9-927A-F3BC5E3656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D777A0-5940-4690-87F3-C3E698B4E1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A65A45-F9F2-4AE8-8E8E-36D491AD8E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794E15-F443-4A66-818C-BEF35947E4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F6B49-40C5-42CE-9C59-147D0C082B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2C174A-0B5F-4230-A181-6B74F9C96D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09659-2C38-46AA-AC6F-37C2DC37F9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997B8-F2E0-46A2-86D4-D6A0D468E3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C2FC38-98AC-474E-9D8D-42800B975D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21E34-5701-464B-93C4-651ABA8EA7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875094B-3080-4DB9-AF9B-DD4252560EA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Чему должен научиться первоклассник к концу года?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43240" y="5572140"/>
            <a:ext cx="5486416" cy="781040"/>
          </a:xfrm>
        </p:spPr>
        <p:txBody>
          <a:bodyPr/>
          <a:lstStyle/>
          <a:p>
            <a:pPr algn="r"/>
            <a:r>
              <a:rPr lang="ru-RU" sz="2400" dirty="0" smtClean="0"/>
              <a:t>Учитель начальных классов : </a:t>
            </a:r>
          </a:p>
          <a:p>
            <a:pPr algn="r"/>
            <a:r>
              <a:rPr lang="ru-RU" sz="2400" dirty="0" smtClean="0"/>
              <a:t>А. В. Осокина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5715040"/>
          </a:xfrm>
        </p:spPr>
        <p:txBody>
          <a:bodyPr/>
          <a:lstStyle/>
          <a:p>
            <a:r>
              <a:rPr lang="ru-RU" sz="2800" b="1" u="sng" dirty="0" smtClean="0"/>
              <a:t>Предметными результатами</a:t>
            </a:r>
            <a:r>
              <a:rPr lang="en-US" sz="2800" b="1" u="sng" dirty="0" smtClean="0"/>
              <a:t> </a:t>
            </a:r>
            <a:r>
              <a:rPr lang="ru-RU" sz="2800" b="1" u="sng" dirty="0" smtClean="0"/>
              <a:t>изучения курса «Литературное чтение» в 1 классе  является </a:t>
            </a:r>
            <a:r>
              <a:rPr lang="ru-RU" sz="2800" b="1" u="sng" dirty="0" err="1" smtClean="0"/>
              <a:t>сформированность</a:t>
            </a:r>
            <a:r>
              <a:rPr lang="ru-RU" sz="2800" b="1" u="sng" dirty="0" smtClean="0"/>
              <a:t> следующих умений: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 - воспринимать на слух</a:t>
            </a:r>
            <a:r>
              <a:rPr lang="en-US" sz="2400" b="1" dirty="0" smtClean="0"/>
              <a:t> </a:t>
            </a:r>
            <a:r>
              <a:rPr lang="ru-RU" sz="2400" b="1" dirty="0" smtClean="0"/>
              <a:t>художественный текст (рассказ, стихотворение) в исполнении учителя, учащихся;</a:t>
            </a:r>
            <a:br>
              <a:rPr lang="ru-RU" sz="2400" b="1" dirty="0" smtClean="0"/>
            </a:br>
            <a:r>
              <a:rPr lang="ru-RU" sz="2400" b="1" dirty="0" smtClean="0"/>
              <a:t>- осмысленно, правильно</a:t>
            </a:r>
            <a:r>
              <a:rPr lang="en-US" sz="2400" b="1" dirty="0" smtClean="0"/>
              <a:t> </a:t>
            </a:r>
            <a:r>
              <a:rPr lang="ru-RU" sz="2400" b="1" dirty="0" smtClean="0"/>
              <a:t>читать</a:t>
            </a:r>
            <a:r>
              <a:rPr lang="en-US" sz="2400" b="1" dirty="0" smtClean="0"/>
              <a:t> </a:t>
            </a:r>
            <a:r>
              <a:rPr lang="ru-RU" sz="2400" b="1" dirty="0" smtClean="0"/>
              <a:t>целыми словами;</a:t>
            </a:r>
            <a:br>
              <a:rPr lang="ru-RU" sz="2400" b="1" dirty="0" smtClean="0"/>
            </a:br>
            <a:r>
              <a:rPr lang="ru-RU" sz="2400" b="1" dirty="0" smtClean="0"/>
              <a:t>отвечать на вопросы</a:t>
            </a:r>
            <a:r>
              <a:rPr lang="en-US" sz="2400" b="1" dirty="0" smtClean="0"/>
              <a:t> </a:t>
            </a:r>
            <a:r>
              <a:rPr lang="ru-RU" sz="2400" b="1" dirty="0" smtClean="0"/>
              <a:t>учителя по содержанию прочитанного;</a:t>
            </a:r>
            <a:br>
              <a:rPr lang="ru-RU" sz="2400" b="1" dirty="0" smtClean="0"/>
            </a:br>
            <a:r>
              <a:rPr lang="ru-RU" sz="2400" b="1" dirty="0" smtClean="0"/>
              <a:t>- подробно</a:t>
            </a:r>
            <a:r>
              <a:rPr lang="en-US" sz="2400" b="1" dirty="0" smtClean="0"/>
              <a:t> </a:t>
            </a:r>
            <a:r>
              <a:rPr lang="ru-RU" sz="2400" b="1" dirty="0" smtClean="0"/>
              <a:t>пересказывать</a:t>
            </a:r>
            <a:r>
              <a:rPr lang="en-US" sz="2400" b="1" dirty="0" smtClean="0"/>
              <a:t> </a:t>
            </a:r>
            <a:r>
              <a:rPr lang="ru-RU" sz="2400" b="1" dirty="0" smtClean="0"/>
              <a:t>текст;</a:t>
            </a:r>
            <a:br>
              <a:rPr lang="ru-RU" sz="2400" b="1" dirty="0" smtClean="0"/>
            </a:br>
            <a:r>
              <a:rPr lang="ru-RU" sz="2400" b="1" dirty="0" smtClean="0"/>
              <a:t>- составлять</a:t>
            </a:r>
            <a:r>
              <a:rPr lang="en-US" sz="2400" b="1" dirty="0" smtClean="0"/>
              <a:t> </a:t>
            </a:r>
            <a:r>
              <a:rPr lang="ru-RU" sz="2400" b="1" dirty="0" smtClean="0"/>
              <a:t>устный рассказ по картинке;</a:t>
            </a:r>
            <a:br>
              <a:rPr lang="ru-RU" sz="2400" b="1" dirty="0" smtClean="0"/>
            </a:br>
            <a:r>
              <a:rPr lang="ru-RU" sz="2400" b="1" dirty="0" smtClean="0"/>
              <a:t>- заучивать</a:t>
            </a:r>
            <a:r>
              <a:rPr lang="en-US" sz="2400" b="1" dirty="0" smtClean="0"/>
              <a:t> </a:t>
            </a:r>
            <a:r>
              <a:rPr lang="ru-RU" sz="2400" b="1" dirty="0" smtClean="0"/>
              <a:t>наизусть небольшие стихотворения;</a:t>
            </a:r>
            <a:br>
              <a:rPr lang="ru-RU" sz="2400" b="1" dirty="0" smtClean="0"/>
            </a:br>
            <a:r>
              <a:rPr lang="ru-RU" sz="2400" b="1" dirty="0" smtClean="0"/>
              <a:t>- соотносить</a:t>
            </a:r>
            <a:r>
              <a:rPr lang="en-US" sz="2400" b="1" dirty="0" smtClean="0"/>
              <a:t> </a:t>
            </a:r>
            <a:r>
              <a:rPr lang="ru-RU" sz="2400" b="1" dirty="0" smtClean="0"/>
              <a:t>автора, название и героев прочитанных произведений;</a:t>
            </a:r>
            <a:br>
              <a:rPr lang="ru-RU" sz="2400" b="1" dirty="0" smtClean="0"/>
            </a:br>
            <a:r>
              <a:rPr lang="ru-RU" sz="2400" b="1" dirty="0" smtClean="0"/>
              <a:t>- различать</a:t>
            </a:r>
            <a:r>
              <a:rPr lang="en-US" sz="2400" b="1" dirty="0" smtClean="0"/>
              <a:t> </a:t>
            </a:r>
            <a:r>
              <a:rPr lang="ru-RU" sz="2400" b="1" dirty="0" smtClean="0"/>
              <a:t>рассказ и стихотворение.</a:t>
            </a:r>
            <a:endParaRPr lang="ru-RU" sz="2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7200" b="1" i="1" u="sng" dirty="0" smtClean="0">
                <a:solidFill>
                  <a:srgbClr val="FF0000"/>
                </a:solidFill>
              </a:rPr>
              <a:t>Русский язык</a:t>
            </a:r>
            <a:endParaRPr lang="ru-RU" sz="7200" b="1" i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ru-RU" sz="4000" b="1" dirty="0" smtClean="0">
              <a:solidFill>
                <a:srgbClr val="7030A0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Требования </a:t>
            </a:r>
            <a:r>
              <a:rPr lang="ru-RU" sz="4000" b="1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к уровню подготовки учащихся, оканчивающих I класс (русский язык)</a:t>
            </a:r>
            <a:endParaRPr lang="ru-RU" sz="4000" dirty="0">
              <a:solidFill>
                <a:srgbClr val="7030A0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pic>
        <p:nvPicPr>
          <p:cNvPr id="4" name="Picture 4" descr="C:\Users\Кабинет26\Desktop\Шаблоны ppt\картинки\школьные\23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14818"/>
            <a:ext cx="1928826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929354"/>
          </a:xfrm>
        </p:spPr>
        <p:txBody>
          <a:bodyPr/>
          <a:lstStyle/>
          <a:p>
            <a:pPr lvl="0"/>
            <a: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 все </a:t>
            </a:r>
            <a: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буквы русского алфавита;</a:t>
            </a:r>
            <a:b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 пользоваться </a:t>
            </a:r>
            <a: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простейшими формулами речевого этикета при встрече, прощании, обращении друг к другу и взрослым;</a:t>
            </a:r>
            <a:b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 выслушивать </a:t>
            </a:r>
            <a: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собеседника, проявляя к нему внимание и уважение, поддерживать разговор репликами и вопросами;</a:t>
            </a:r>
            <a:b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 проводить </a:t>
            </a:r>
            <a: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звуковой анализ слов;</a:t>
            </a:r>
            <a:b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 различать </a:t>
            </a:r>
            <a: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гласные и согласные звуки и буквы, звонкие и глухие согласные, мягкие и твёрдые звуки в слове, обозначать мягкость согласных с помощью букв (е, ё, и, </a:t>
            </a:r>
            <a:r>
              <a:rPr lang="ru-RU" sz="2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ю</a:t>
            </a:r>
            <a: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, я) и мягкого 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знака</a:t>
            </a:r>
            <a:r>
              <a:rPr lang="ru-RU" sz="2400" b="1" dirty="0" smtClean="0"/>
              <a:t>;</a:t>
            </a:r>
            <a:br>
              <a:rPr lang="ru-RU" sz="2400" b="1" dirty="0" smtClean="0"/>
            </a:br>
            <a: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- определять </a:t>
            </a:r>
            <a: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ударный слог в слове;</a:t>
            </a:r>
            <a:b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 списывать </a:t>
            </a:r>
            <a: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 печатного и письменного текстов, не искажая начертания строчных и заглавных букв и правильно соединяя буквы в словах;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85728"/>
            <a:ext cx="7829576" cy="2582858"/>
          </a:xfrm>
        </p:spPr>
        <p:txBody>
          <a:bodyPr/>
          <a:lstStyle/>
          <a:p>
            <a:pPr algn="ctr"/>
            <a:r>
              <a:rPr lang="ru-RU" sz="7200" b="1" i="1" u="sng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7200" b="1" i="1" u="sng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7200" b="1" i="1" u="sng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Литературное </a:t>
            </a:r>
            <a:r>
              <a:rPr lang="ru-RU" sz="7200" b="1" i="1" u="sng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чтение</a:t>
            </a:r>
            <a:r>
              <a:rPr lang="ru-RU" sz="72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72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786" y="3286124"/>
            <a:ext cx="7901014" cy="2840039"/>
          </a:xfrm>
        </p:spPr>
        <p:txBody>
          <a:bodyPr/>
          <a:lstStyle/>
          <a:p>
            <a:pPr algn="ctr">
              <a:buNone/>
            </a:pPr>
            <a:r>
              <a:rPr lang="ru-RU" sz="4000" b="1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Требования к учащимся в конце обучения в 1 классе по программе «Литературное чтение».</a:t>
            </a:r>
            <a:endParaRPr lang="ru-RU" sz="4000" dirty="0">
              <a:solidFill>
                <a:srgbClr val="7030A0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pic>
        <p:nvPicPr>
          <p:cNvPr id="21508" name="Picture 4" descr="C:\Users\Кабинет26\Desktop\Шаблоны ppt\картинки\школьные\23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572008"/>
            <a:ext cx="1571636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42910" y="571481"/>
            <a:ext cx="792961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 CYR" charset="-52"/>
                <a:ea typeface="Calibri" pitchFamily="34" charset="0"/>
                <a:cs typeface="Times New Roman" pitchFamily="18" charset="0"/>
              </a:rPr>
              <a:t>Читать целыми словами с элементами слогового чтения трудных слов (темп чтения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 CYR" charset="-52"/>
                <a:ea typeface="Calibri" pitchFamily="34" charset="0"/>
                <a:cs typeface="Times New Roman" pitchFamily="18" charset="0"/>
              </a:rPr>
              <a:t> не менее 30 слов в минуту при чтении незнакомого текста).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 CYR" charset="-52"/>
                <a:ea typeface="Calibri" pitchFamily="34" charset="0"/>
                <a:cs typeface="Times New Roman" pitchFamily="18" charset="0"/>
              </a:rPr>
              <a:t>Понимать содержание прочитанного.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 CYR" charset="-52"/>
                <a:ea typeface="Calibri" pitchFamily="34" charset="0"/>
                <a:cs typeface="Times New Roman" pitchFamily="18" charset="0"/>
              </a:rPr>
              <a:t>Уметь пересказывать небольшой текст своими словами и с опорой на картинку.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 CYR" charset="-52"/>
                <a:ea typeface="Calibri" pitchFamily="34" charset="0"/>
                <a:cs typeface="Times New Roman" pitchFamily="18" charset="0"/>
              </a:rPr>
              <a:t>Находить заглавие текста, называть автора произведения.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 CYR" charset="-52"/>
                <a:ea typeface="Calibri" pitchFamily="34" charset="0"/>
                <a:cs typeface="Times New Roman" pitchFamily="18" charset="0"/>
              </a:rPr>
              <a:t>Различать в практическом плане рассказ, сказку, стихотворение.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 CYR" charset="-52"/>
                <a:ea typeface="Calibri" pitchFamily="34" charset="0"/>
                <a:cs typeface="Times New Roman" pitchFamily="18" charset="0"/>
              </a:rPr>
              <a:t>Помнить 3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 CYR" charset="-52"/>
                <a:ea typeface="Calibri" pitchFamily="34" charset="0"/>
                <a:cs typeface="Times New Roman" pitchFamily="18" charset="0"/>
              </a:rPr>
              <a:t> 4 авторов и название их произведений.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 CYR" charset="-52"/>
                <a:ea typeface="Calibri" pitchFamily="34" charset="0"/>
                <a:cs typeface="Times New Roman" pitchFamily="18" charset="0"/>
              </a:rPr>
              <a:t>Знать наизусть не менее 5 стихотворений.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868478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Требования к развитию речевых умений и навыков при работе с текстом в 1 классе.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 b="1" u="sng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Развитие навыка чтения</a:t>
            </a:r>
            <a:endParaRPr lang="ru-RU" sz="2000" u="sng" dirty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Сформировать основной способ чтения – чтение целыми словами – за счёт </a:t>
            </a:r>
            <a:r>
              <a:rPr lang="ru-RU" sz="20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перечитывания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текста с различными заданиями, а также путём целенаправленных упражнений, направленных на развитие приёмов чтения, чтения словами с ориентировкой на знак ударения, за счёт установки на целостное и одновременно дифференцированное восприятие буквенного состава слова.</a:t>
            </a:r>
          </a:p>
          <a:p>
            <a:pPr lvl="0"/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Обучать шёпотному чтению как переходной форме к чтению про себя.</a:t>
            </a:r>
          </a:p>
          <a:p>
            <a:pPr lvl="0"/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Развивать навык правильного осознанного чтения текста.</a:t>
            </a:r>
          </a:p>
          <a:p>
            <a:pPr lvl="0"/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Упражнять в темповом чтении отрывков из произведений, учить соотносить темп чтения с содержанием прочитанного.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000108"/>
            <a:ext cx="7686700" cy="4929222"/>
          </a:xfrm>
        </p:spPr>
        <p:txBody>
          <a:bodyPr/>
          <a:lstStyle/>
          <a:p>
            <a: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Развитие речевых умений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b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Тренировать </a:t>
            </a:r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выразительно читать целыми словами, передавая при чтении различные интонации в зависимости от речевой задачи</a:t>
            </a: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b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	Учить </a:t>
            </a:r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озаглавливать текст, разбивать его на части с помощью картинного плана. Выделять в тексте опорные слова ( с помощью учителя) для составления пересказа. Передавать впечатления от прочитанного своими словами. Находить в тексте слова для составления коллективного описания предметов, ситуации или героя. 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40312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Планируемые результаты изучения предмета «Литературное чтение» </a:t>
            </a:r>
            <a:r>
              <a:rPr lang="ru-RU" b="1" i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b="1" i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</a:br>
            <a:r>
              <a:rPr lang="ru-RU" b="1" i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в </a:t>
            </a:r>
            <a:r>
              <a:rPr lang="ru-RU" b="1" i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1 классе. 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41986" name="Picture 2" descr="C:\Users\Кабинет26\Desktop\Шаблоны ppt\картинки\Анимации\18m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876"/>
            <a:ext cx="2500330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Личностными результатами</a:t>
            </a:r>
            <a:r>
              <a:rPr lang="en-US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 </a:t>
            </a:r>
            <a:r>
              <a:rPr lang="ru-RU" sz="32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изучения предмета «Литературное чтение» в 1 классе  являются следующие умения:</a:t>
            </a:r>
            <a: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800" b="1" dirty="0" smtClean="0"/>
              <a:t>- </a:t>
            </a:r>
            <a:r>
              <a:rPr lang="ru-RU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оценивать</a:t>
            </a:r>
            <a:r>
              <a:rPr lang="en-US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 </a:t>
            </a:r>
            <a:r>
              <a:rPr lang="ru-RU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поступки людей, жизненные ситуации с точки зрения общепринятых норм и ценностей; </a:t>
            </a:r>
            <a:r>
              <a:rPr lang="ru-RU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 оценивать </a:t>
            </a:r>
            <a:r>
              <a:rPr lang="ru-RU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конкретные поступки как хорошие или плохие;</a:t>
            </a:r>
            <a:br>
              <a:rPr lang="ru-RU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 эмоционально </a:t>
            </a:r>
            <a:r>
              <a:rPr lang="ru-RU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«проживать»</a:t>
            </a:r>
            <a:r>
              <a:rPr lang="en-US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 </a:t>
            </a:r>
            <a:r>
              <a:rPr lang="ru-RU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текст, выражать свои эмоции;</a:t>
            </a:r>
            <a:br>
              <a:rPr lang="ru-RU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 понимать</a:t>
            </a:r>
            <a:r>
              <a:rPr lang="en-US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 </a:t>
            </a:r>
            <a:r>
              <a:rPr lang="ru-RU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эмоции других людей, сочувствовать, сопереживать;</a:t>
            </a:r>
            <a:br>
              <a:rPr lang="ru-RU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- высказывать</a:t>
            </a:r>
            <a:r>
              <a:rPr lang="en-US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 </a:t>
            </a:r>
            <a:r>
              <a:rPr lang="ru-RU" sz="28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своё отношение к героям прочитанных произведений, к их поступкам.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14554"/>
            <a:ext cx="8643998" cy="4286280"/>
          </a:xfrm>
        </p:spPr>
        <p:txBody>
          <a:bodyPr/>
          <a:lstStyle/>
          <a:p>
            <a:r>
              <a:rPr lang="ru-RU" sz="2000" u="sng" dirty="0"/>
              <a:t>Регулятивные УУД: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- </a:t>
            </a:r>
            <a:r>
              <a:rPr lang="ru-RU" sz="1800" dirty="0" smtClean="0"/>
              <a:t>определять </a:t>
            </a:r>
            <a:r>
              <a:rPr lang="ru-RU" sz="1800" dirty="0"/>
              <a:t>и формировать</a:t>
            </a:r>
            <a:r>
              <a:rPr lang="en-US" sz="1800" dirty="0"/>
              <a:t> </a:t>
            </a:r>
            <a:r>
              <a:rPr lang="ru-RU" sz="1800" dirty="0"/>
              <a:t>цель деятельности на уроке с помощью учителя;</a:t>
            </a:r>
            <a:br>
              <a:rPr lang="ru-RU" sz="1800" dirty="0"/>
            </a:br>
            <a:r>
              <a:rPr lang="ru-RU" sz="1800" dirty="0" smtClean="0"/>
              <a:t>- проговаривать</a:t>
            </a:r>
            <a:r>
              <a:rPr lang="en-US" sz="1800" dirty="0"/>
              <a:t> </a:t>
            </a:r>
            <a:r>
              <a:rPr lang="ru-RU" sz="1800" dirty="0"/>
              <a:t>последовательность действий на уроке;</a:t>
            </a:r>
            <a:br>
              <a:rPr lang="ru-RU" sz="1800" dirty="0"/>
            </a:br>
            <a:r>
              <a:rPr lang="ru-RU" sz="1800" dirty="0" smtClean="0"/>
              <a:t>- учиться</a:t>
            </a:r>
            <a:r>
              <a:rPr lang="en-US" sz="1800" dirty="0"/>
              <a:t> </a:t>
            </a:r>
            <a:r>
              <a:rPr lang="ru-RU" sz="1800" dirty="0"/>
              <a:t>высказывать</a:t>
            </a:r>
            <a:r>
              <a:rPr lang="en-US" sz="1800" dirty="0"/>
              <a:t> </a:t>
            </a:r>
            <a:r>
              <a:rPr lang="ru-RU" sz="1800" dirty="0"/>
              <a:t>своё предположение (версию) на основе работы с иллюстрацией учебника;</a:t>
            </a:r>
            <a:br>
              <a:rPr lang="ru-RU" sz="1800" dirty="0"/>
            </a:br>
            <a:r>
              <a:rPr lang="ru-RU" sz="1800" dirty="0" smtClean="0"/>
              <a:t>- учиться</a:t>
            </a:r>
            <a:r>
              <a:rPr lang="en-US" sz="1800" dirty="0"/>
              <a:t> </a:t>
            </a:r>
            <a:r>
              <a:rPr lang="ru-RU" sz="1800" dirty="0"/>
              <a:t>работать</a:t>
            </a:r>
            <a:r>
              <a:rPr lang="en-US" sz="1800" dirty="0"/>
              <a:t> </a:t>
            </a:r>
            <a:r>
              <a:rPr lang="ru-RU" sz="1800" dirty="0"/>
              <a:t>по предложенному учителем плану</a:t>
            </a:r>
            <a:br>
              <a:rPr lang="ru-RU" sz="1800" dirty="0"/>
            </a:br>
            <a:r>
              <a:rPr lang="ru-RU" sz="2000" u="sng" dirty="0"/>
              <a:t>Познавательные УУД: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- ориентироваться</a:t>
            </a:r>
            <a:r>
              <a:rPr lang="en-US" sz="1800" dirty="0"/>
              <a:t> </a:t>
            </a:r>
            <a:r>
              <a:rPr lang="ru-RU" sz="1800" dirty="0"/>
              <a:t>в учебнике (на развороте, в оглавлении, в условных обозначениях);</a:t>
            </a:r>
            <a:br>
              <a:rPr lang="ru-RU" sz="1800" dirty="0"/>
            </a:br>
            <a:r>
              <a:rPr lang="ru-RU" sz="1800" dirty="0" smtClean="0"/>
              <a:t>- находить </a:t>
            </a:r>
            <a:r>
              <a:rPr lang="ru-RU" sz="1800" dirty="0"/>
              <a:t>ответы</a:t>
            </a:r>
            <a:r>
              <a:rPr lang="en-US" sz="1800" dirty="0"/>
              <a:t> </a:t>
            </a:r>
            <a:r>
              <a:rPr lang="ru-RU" sz="1800" dirty="0"/>
              <a:t>на вопросы в тексте, иллюстрациях;</a:t>
            </a:r>
            <a:br>
              <a:rPr lang="ru-RU" sz="1800" dirty="0"/>
            </a:br>
            <a:r>
              <a:rPr lang="ru-RU" sz="1800" dirty="0" smtClean="0"/>
              <a:t>- делать </a:t>
            </a:r>
            <a:r>
              <a:rPr lang="ru-RU" sz="1800" dirty="0"/>
              <a:t>выводы</a:t>
            </a:r>
            <a:r>
              <a:rPr lang="en-US" sz="1800" dirty="0"/>
              <a:t> </a:t>
            </a:r>
            <a:r>
              <a:rPr lang="ru-RU" sz="1800" dirty="0"/>
              <a:t>в результате совместной работы класса и учителя;</a:t>
            </a:r>
            <a:br>
              <a:rPr lang="ru-RU" sz="1800" dirty="0"/>
            </a:br>
            <a:r>
              <a:rPr lang="ru-RU" sz="1800" dirty="0" smtClean="0"/>
              <a:t>- преобразовывать</a:t>
            </a:r>
            <a:r>
              <a:rPr lang="en-US" sz="1800" dirty="0"/>
              <a:t> </a:t>
            </a:r>
            <a:r>
              <a:rPr lang="ru-RU" sz="1800" dirty="0"/>
              <a:t>информацию из одной формы в другую: подробно</a:t>
            </a:r>
            <a:r>
              <a:rPr lang="en-US" sz="1800" dirty="0"/>
              <a:t> </a:t>
            </a:r>
            <a:r>
              <a:rPr lang="ru-RU" sz="1800" dirty="0"/>
              <a:t>пересказывать небольшие тексты.</a:t>
            </a:r>
            <a:br>
              <a:rPr lang="ru-RU" sz="1800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85729"/>
            <a:ext cx="7772400" cy="2357453"/>
          </a:xfrm>
        </p:spPr>
        <p:txBody>
          <a:bodyPr/>
          <a:lstStyle/>
          <a:p>
            <a:pPr algn="ctr"/>
            <a:r>
              <a:rPr lang="ru-RU" sz="2800" b="1" dirty="0" err="1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Метапредметными</a:t>
            </a:r>
            <a:r>
              <a:rPr lang="ru-RU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результатами</a:t>
            </a:r>
            <a:r>
              <a:rPr lang="en-US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изучения курса «Литературное чтение» в 1 классе является формирование универсальных учебных действий (УУД).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71480"/>
            <a:ext cx="807249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/>
              <a:t>Коммуникативные УУД: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- оформлять</a:t>
            </a:r>
            <a:r>
              <a:rPr lang="en-US" sz="2800" b="1" dirty="0" smtClean="0"/>
              <a:t> </a:t>
            </a:r>
            <a:r>
              <a:rPr lang="ru-RU" sz="2800" b="1" dirty="0" smtClean="0"/>
              <a:t>свои мысли в устной и письменной форме (на уровне предложения или небольшого текста);</a:t>
            </a:r>
            <a:br>
              <a:rPr lang="ru-RU" sz="2800" b="1" dirty="0" smtClean="0"/>
            </a:br>
            <a:r>
              <a:rPr lang="ru-RU" sz="2800" b="1" dirty="0" smtClean="0"/>
              <a:t>- слушать</a:t>
            </a:r>
            <a:r>
              <a:rPr lang="en-US" sz="2800" b="1" dirty="0" smtClean="0"/>
              <a:t> </a:t>
            </a:r>
            <a:r>
              <a:rPr lang="ru-RU" sz="2800" b="1" dirty="0" smtClean="0"/>
              <a:t>и</a:t>
            </a:r>
            <a:r>
              <a:rPr lang="en-US" sz="2800" b="1" dirty="0" smtClean="0"/>
              <a:t> </a:t>
            </a:r>
            <a:r>
              <a:rPr lang="ru-RU" sz="2800" b="1" dirty="0" smtClean="0"/>
              <a:t>понимать</a:t>
            </a:r>
            <a:r>
              <a:rPr lang="en-US" sz="2800" b="1" dirty="0" smtClean="0"/>
              <a:t> </a:t>
            </a:r>
            <a:r>
              <a:rPr lang="ru-RU" sz="2800" b="1" dirty="0" smtClean="0"/>
              <a:t>речь других;</a:t>
            </a:r>
            <a:br>
              <a:rPr lang="ru-RU" sz="2800" b="1" dirty="0" smtClean="0"/>
            </a:br>
            <a:r>
              <a:rPr lang="ru-RU" sz="2800" b="1" dirty="0" smtClean="0"/>
              <a:t>выразительно читать</a:t>
            </a:r>
            <a:r>
              <a:rPr lang="en-US" sz="2800" b="1" dirty="0" smtClean="0"/>
              <a:t> </a:t>
            </a:r>
            <a:r>
              <a:rPr lang="ru-RU" sz="2800" b="1" dirty="0" smtClean="0"/>
              <a:t>и</a:t>
            </a:r>
            <a:r>
              <a:rPr lang="en-US" sz="2800" b="1" dirty="0" smtClean="0"/>
              <a:t> </a:t>
            </a:r>
            <a:r>
              <a:rPr lang="ru-RU" sz="2800" b="1" dirty="0" smtClean="0"/>
              <a:t>пересказывать</a:t>
            </a:r>
            <a:r>
              <a:rPr lang="en-US" sz="2800" b="1" dirty="0" smtClean="0"/>
              <a:t> </a:t>
            </a:r>
            <a:r>
              <a:rPr lang="ru-RU" sz="2800" b="1" dirty="0" smtClean="0"/>
              <a:t>текст;</a:t>
            </a:r>
            <a:br>
              <a:rPr lang="ru-RU" sz="2800" b="1" dirty="0" smtClean="0"/>
            </a:br>
            <a:r>
              <a:rPr lang="ru-RU" sz="2800" b="1" dirty="0" smtClean="0"/>
              <a:t>- договариваться</a:t>
            </a:r>
            <a:r>
              <a:rPr lang="en-US" sz="2800" b="1" dirty="0" smtClean="0"/>
              <a:t> </a:t>
            </a:r>
            <a:r>
              <a:rPr lang="ru-RU" sz="2800" b="1" dirty="0" smtClean="0"/>
              <a:t>с одноклассниками совместно с учителем о правилах поведения и общения и следовать им;</a:t>
            </a:r>
            <a:br>
              <a:rPr lang="ru-RU" sz="2800" b="1" dirty="0" smtClean="0"/>
            </a:br>
            <a:r>
              <a:rPr lang="ru-RU" sz="2800" b="1" dirty="0" smtClean="0"/>
              <a:t>- учиться</a:t>
            </a:r>
            <a:r>
              <a:rPr lang="en-US" sz="2800" b="1" dirty="0" smtClean="0"/>
              <a:t> </a:t>
            </a:r>
            <a:r>
              <a:rPr lang="ru-RU" sz="2800" b="1" dirty="0" smtClean="0"/>
              <a:t>работать в паре, группе; выполнять различные роли (лидера исполнителя).</a:t>
            </a:r>
            <a:endParaRPr lang="ru-RU" sz="2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зеленый">
  <a:themeElements>
    <a:clrScheme name="Тема Office 1">
      <a:dk1>
        <a:srgbClr val="000000"/>
      </a:dk1>
      <a:lt1>
        <a:srgbClr val="E7EFBD"/>
      </a:lt1>
      <a:dk2>
        <a:srgbClr val="000000"/>
      </a:dk2>
      <a:lt2>
        <a:srgbClr val="808080"/>
      </a:lt2>
      <a:accent1>
        <a:srgbClr val="E7F3CE"/>
      </a:accent1>
      <a:accent2>
        <a:srgbClr val="CEDB6B"/>
      </a:accent2>
      <a:accent3>
        <a:srgbClr val="F1F6DB"/>
      </a:accent3>
      <a:accent4>
        <a:srgbClr val="000000"/>
      </a:accent4>
      <a:accent5>
        <a:srgbClr val="F1F8E3"/>
      </a:accent5>
      <a:accent6>
        <a:srgbClr val="BAC660"/>
      </a:accent6>
      <a:hlink>
        <a:srgbClr val="5B6B00"/>
      </a:hlink>
      <a:folHlink>
        <a:srgbClr val="595F25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1F6DB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1F6DB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1F6DB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1F6DB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FFFFF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FFFFF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FFFFF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FFFFF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зеленый</Template>
  <TotalTime>140</TotalTime>
  <Words>254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Arial</vt:lpstr>
      <vt:lpstr>зеленый</vt:lpstr>
      <vt:lpstr>Чему должен научиться первоклассник к концу года?</vt:lpstr>
      <vt:lpstr> Литературное чтение </vt:lpstr>
      <vt:lpstr>Слайд 3</vt:lpstr>
      <vt:lpstr>Требования к развитию речевых умений и навыков при работе с текстом в 1 классе. </vt:lpstr>
      <vt:lpstr>Развитие речевых умений.   Тренировать выразительно читать целыми словами, передавая при чтении различные интонации в зависимости от речевой задачи.   Учить озаглавливать текст, разбивать его на части с помощью картинного плана. Выделять в тексте опорные слова ( с помощью учителя) для составления пересказа. Передавать впечатления от прочитанного своими словами. Находить в тексте слова для составления коллективного описания предметов, ситуации или героя.  </vt:lpstr>
      <vt:lpstr>Планируемые результаты изучения предмета «Литературное чтение»  в 1 классе.  </vt:lpstr>
      <vt:lpstr>Личностными результатами изучения предмета «Литературное чтение» в 1 классе  являются следующие умения: - оценивать поступки людей, жизненные ситуации с точки зрения общепринятых норм и ценностей;  - оценивать конкретные поступки как хорошие или плохие; - эмоционально «проживать» текст, выражать свои эмоции; - понимать эмоции других людей, сочувствовать, сопереживать; - высказывать своё отношение к героям прочитанных произведений, к их поступкам. </vt:lpstr>
      <vt:lpstr>Регулятивные УУД: - определять и формировать цель деятельности на уроке с помощью учителя; - проговаривать последовательность действий на уроке; - учиться высказывать своё предположение (версию) на основе работы с иллюстрацией учебника; - учиться работать по предложенному учителем плану Познавательные УУД: - ориентироваться в учебнике (на развороте, в оглавлении, в условных обозначениях); - находить ответы на вопросы в тексте, иллюстрациях; - делать выводы в результате совместной работы класса и учителя; - преобразовывать информацию из одной формы в другую: подробно пересказывать небольшие тексты. </vt:lpstr>
      <vt:lpstr>Слайд 9</vt:lpstr>
      <vt:lpstr>Предметными результатами изучения курса «Литературное чтение» в 1 классе  является сформированность следующих умений:  - воспринимать на слух художественный текст (рассказ, стихотворение) в исполнении учителя, учащихся; - осмысленно, правильно читать целыми словами; отвечать на вопросы учителя по содержанию прочитанного; - подробно пересказывать текст; - составлять устный рассказ по картинке; - заучивать наизусть небольшие стихотворения; - соотносить автора, название и героев прочитанных произведений; - различать рассказ и стихотворение.</vt:lpstr>
      <vt:lpstr>Русский язык</vt:lpstr>
      <vt:lpstr>- все буквы русского алфавита; - пользоваться простейшими формулами речевого этикета при встрече, прощании, обращении друг к другу и взрослым; - выслушивать собеседника, проявляя к нему внимание и уважение, поддерживать разговор репликами и вопросами; - проводить звуковой анализ слов; - различать гласные и согласные звуки и буквы, звонкие и глухие согласные, мягкие и твёрдые звуки в слове, обозначать мягкость согласных с помощью букв (е, ё, и, ю, я) и мягкого знака;  - определять ударный слог в слове; - списывать с печатного и письменного текстов, не искажая начертания строчных и заглавных букв и правильно соединяя буквы в словах;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Чему должен научиться первоклассник к концу года?</dc:title>
  <dc:creator>Кабинет26</dc:creator>
  <cp:lastModifiedBy>Кабинет26</cp:lastModifiedBy>
  <cp:revision>23</cp:revision>
  <dcterms:created xsi:type="dcterms:W3CDTF">2017-12-07T03:37:43Z</dcterms:created>
  <dcterms:modified xsi:type="dcterms:W3CDTF">2017-12-07T05:58:26Z</dcterms:modified>
</cp:coreProperties>
</file>