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329" r:id="rId3"/>
    <p:sldId id="257" r:id="rId4"/>
    <p:sldId id="292" r:id="rId5"/>
    <p:sldId id="327" r:id="rId6"/>
    <p:sldId id="325" r:id="rId7"/>
    <p:sldId id="303" r:id="rId8"/>
    <p:sldId id="318" r:id="rId9"/>
    <p:sldId id="330" r:id="rId10"/>
    <p:sldId id="332" r:id="rId11"/>
    <p:sldId id="334" r:id="rId12"/>
    <p:sldId id="333" r:id="rId13"/>
    <p:sldId id="320" r:id="rId14"/>
    <p:sldId id="310" r:id="rId15"/>
    <p:sldId id="278" r:id="rId16"/>
    <p:sldId id="289" r:id="rId17"/>
    <p:sldId id="31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6124" autoAdjust="0"/>
  </p:normalViewPr>
  <p:slideViewPr>
    <p:cSldViewPr>
      <p:cViewPr varScale="1">
        <p:scale>
          <a:sx n="99" d="100"/>
          <a:sy n="99" d="100"/>
        </p:scale>
        <p:origin x="7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E928AB8-91E2-497B-ADC2-0A51294C51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760F436-71EB-4F5A-8B65-71F74D440AF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A48EE9B-B7A0-4048-8762-3873540D814A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AC5DB88F-F05D-420D-85F5-737D51A57D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3CF37AD2-750D-4D1F-852D-46B9C66443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87F808-CCA3-464F-A97C-60AF1E4B136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58FE7F-EB95-4EEB-9C71-F9B5680EF5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D021FF4-30A8-4750-B175-DA3C84A0521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>
            <a:extLst>
              <a:ext uri="{FF2B5EF4-FFF2-40B4-BE49-F238E27FC236}">
                <a16:creationId xmlns:a16="http://schemas.microsoft.com/office/drawing/2014/main" id="{C6BE2C5C-63B2-479A-9253-37BEB3FBD2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>
            <a:extLst>
              <a:ext uri="{FF2B5EF4-FFF2-40B4-BE49-F238E27FC236}">
                <a16:creationId xmlns:a16="http://schemas.microsoft.com/office/drawing/2014/main" id="{A2822A96-9A12-41B4-8A06-0251B766E8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2772" name="Номер слайда 3">
            <a:extLst>
              <a:ext uri="{FF2B5EF4-FFF2-40B4-BE49-F238E27FC236}">
                <a16:creationId xmlns:a16="http://schemas.microsoft.com/office/drawing/2014/main" id="{9A116887-D597-40ED-A3DE-924223730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465493F-3F93-4DAF-B4BF-60BA435C002A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82B66D-8E53-40D1-AFEA-FD4F1ACE5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D09F3-8F25-4FB6-9E90-C9E7B0F9D255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F49AD6-AE22-42DD-8AD7-993A0956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274137-3650-4C71-B2C5-854453B45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3558C-BF2F-406E-B96F-3BAD518040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903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2A9ECB-D404-4ADF-B718-416A0431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09E2-17A1-47E0-B585-A41A04B5D17C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685E0E-D258-4B30-B920-437CFA1E0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63054C-9868-4F6A-8A07-39DC958D4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2F147-78C5-4F9F-AED1-69953991A0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14F46C-2407-44B4-BD0A-0AC96FF5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97E51-37C3-4B77-81CC-35BF7D519F72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3B7770-C30C-4A9D-94DD-0CAE96DCF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71AA8B-4121-42A7-BF85-B9D4A5115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4D03A-41CD-4898-A93C-CEFA07C748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921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23C828-549A-4234-9A72-80152D96F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59D14-4870-4960-8888-834145F2E17C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EF2E04-4840-4FD6-BC31-1A84A4F0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823B92-92F1-4CA2-BE5F-F0F68CE70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FF674-9AF7-4783-8827-C4EA463360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528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4CA81D-1CAB-4C29-B397-771D52212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6B3C7-810C-4688-88C7-1C6F16F970D4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7BAA08-7C5E-4262-8517-8E2F683FB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90393A-B7AE-426C-BAFA-B731571E5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4E446-A159-4221-890F-892150F90C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423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A2785A59-A25E-4ADA-96C6-D904ACBEC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467A8-FCFF-4B36-B887-55F06CBE6D4C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D513505-24E3-4AF7-817B-D2387946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3A426301-DF45-43F3-8609-BFC4C206A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22BE2-6AFA-4724-A406-D29BCC3DA9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687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F373A65B-5E28-433F-A8AD-FF0FC15D0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11A72-7A67-46A8-AD71-20447A45DB85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CA225A54-6E78-42FF-9CB8-83D688958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62E2E09-C8EF-4879-86CB-B2ABA2957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CBAB2-9D06-4ED1-AF52-D73A341A94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507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E759EBBE-4CB6-4820-AC37-ADD451DD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A42FD-1B13-42E5-84DD-6A0C14808E10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3D6BEBE3-C39B-483E-BAF8-44FFFA28C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9AB01058-4B3D-42B1-A35A-67A5C86E4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79AAC-DCE6-4CC5-A635-AD2445D056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818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56463A0F-0A23-47F0-B73E-C4110F07C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358AD-214E-47CE-AF65-D783F6F1B70F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47AB6188-ADAE-468A-9AB7-4CCD9D53A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9A97F63C-C936-47BA-BB6A-09EC042CB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35DE5-7E30-4687-BE9E-F58C84FEE32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723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3FD200EE-3CBB-46EE-85EF-A0E5CC5CA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09D57-89AC-478F-8CB3-435DC85150D9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85C18B2-E836-486A-A6C1-FE5D3A8A4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5B991CB8-F7C1-4154-BE60-78FF880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F5C93-F3A9-47FA-9682-A6F33F0418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026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CC59D8C-560F-4085-8268-81187C0E9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7DE10-E8B1-498A-8335-AEBDF742E890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E1C07ED-AA37-40F1-A9A0-A12F5B3F4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BAC6DA4-C55A-4435-BAC5-3AA2BA4AA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7F277-CA13-4847-8B9F-690A32A3A5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491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7BD8FCFF-4930-4DDE-9302-948A564A6C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EE081136-D3BA-472C-B31A-C96CDB8D880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50E55-C832-4D1D-80FE-6028F1F3C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8BFEDF-C181-4F19-B9B8-0C9461C76785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BA6663-5319-44CF-83EC-8668EDB83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D513C3-964F-4B7D-BCED-D4DD4ACF7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DEECCFF-AC8E-4041-92D0-350D340BDB1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:a16="http://schemas.microsoft.com/office/drawing/2014/main" id="{4DEA8A9E-A861-4F57-BF12-02FA113BE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773238"/>
          </a:xfrm>
        </p:spPr>
        <p:txBody>
          <a:bodyPr/>
          <a:lstStyle/>
          <a:p>
            <a:pPr eaLnBrk="1" hangingPunct="1">
              <a:defRPr/>
            </a:pP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Gungsuh" pitchFamily="18" charset="-127"/>
            </a:endParaRPr>
          </a:p>
        </p:txBody>
      </p:sp>
      <p:sp>
        <p:nvSpPr>
          <p:cNvPr id="3076" name="Содержимое 4">
            <a:extLst>
              <a:ext uri="{FF2B5EF4-FFF2-40B4-BE49-F238E27FC236}">
                <a16:creationId xmlns:a16="http://schemas.microsoft.com/office/drawing/2014/main" id="{516BE2DA-82F8-45BE-8551-A13657DD1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9911" y="4005263"/>
            <a:ext cx="5006901" cy="26384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ГБУДО  ЦППМСП Московского района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Павлова Н.Г.</a:t>
            </a:r>
          </a:p>
          <a:p>
            <a:pPr eaLnBrk="1" hangingPunct="1">
              <a:buFont typeface="Arial" charset="0"/>
              <a:buNone/>
              <a:defRPr/>
            </a:pP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0FCD7FC-DA8E-45F4-AE9D-8CF063C50276}"/>
              </a:ext>
            </a:extLst>
          </p:cNvPr>
          <p:cNvSpPr/>
          <p:nvPr/>
        </p:nvSpPr>
        <p:spPr>
          <a:xfrm>
            <a:off x="899592" y="739051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Развитие лексического строя речи учащихся с помощью знакомства с каламбурами,</a:t>
            </a:r>
            <a:r>
              <a:rPr lang="ru-RU" altLang="ru-RU" sz="4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с языковой шуткой</a:t>
            </a:r>
            <a:endParaRPr lang="ru-RU" sz="4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3D03E6-C11D-4951-9D75-81CD469528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250682"/>
            <a:ext cx="3106688" cy="20586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98FBBE-3A1A-4B84-8114-4BF8DB903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23900" algn="l"/>
              </a:tabLst>
            </a:pPr>
            <a:r>
              <a:rPr lang="ru-RU" dirty="0"/>
              <a:t>Каламбуры Я.А. Козловского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D242D96B-C014-4CA3-88AF-068087A93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C5837D1-71A1-4574-AEC3-664AFA7C2A2B}"/>
              </a:ext>
            </a:extLst>
          </p:cNvPr>
          <p:cNvSpPr/>
          <p:nvPr/>
        </p:nvSpPr>
        <p:spPr>
          <a:xfrm>
            <a:off x="611560" y="1720840"/>
            <a:ext cx="69127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Снег сказал: "Когда я стаю,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Станет речка голубей,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Потечёт, качая стаю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Отражённых голубей."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</a:rPr>
              <a:t> 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***</a:t>
            </a:r>
          </a:p>
          <a:p>
            <a:pPr lvl="0"/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Сев в такси, спросила такса: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- За проезд какая такса?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А водитель: - Денег с такс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Не берём совсем, вот так-с.</a:t>
            </a:r>
            <a:br>
              <a:rPr lang="ru-RU" altLang="ru-RU" sz="2400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ru-RU" altLang="ru-RU" dirty="0">
                <a:solidFill>
                  <a:srgbClr val="000000"/>
                </a:solidFill>
              </a:rPr>
              <a:t> </a:t>
            </a:r>
            <a:b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305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2F118-C0A7-4A98-B4C3-5AC2AB9F1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688D889-CD74-4BD3-AD37-B318E2011C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7560839" cy="5904656"/>
          </a:xfrm>
        </p:spPr>
      </p:pic>
    </p:spTree>
    <p:extLst>
      <p:ext uri="{BB962C8B-B14F-4D97-AF65-F5344CB8AC3E}">
        <p14:creationId xmlns:p14="http://schemas.microsoft.com/office/powerpoint/2010/main" val="4001482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1B721F-5A0F-4ABD-884F-D325B2284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Задания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431AB5-CC12-4369-A5A0-D42273608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Найдите похожие по звучанию слова </a:t>
            </a:r>
          </a:p>
          <a:p>
            <a:r>
              <a:rPr lang="ru-RU" dirty="0"/>
              <a:t>К какой части речи относятся эти слова (проверьте себя, задайте вопрос)</a:t>
            </a:r>
          </a:p>
          <a:p>
            <a:r>
              <a:rPr lang="ru-RU" dirty="0"/>
              <a:t>Как называются такие слова?</a:t>
            </a:r>
          </a:p>
          <a:p>
            <a:r>
              <a:rPr lang="ru-RU" dirty="0"/>
              <a:t>Как вы думаете для чего такие слова, выражения использует автор?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949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>
            <a:extLst>
              <a:ext uri="{FF2B5EF4-FFF2-40B4-BE49-F238E27FC236}">
                <a16:creationId xmlns:a16="http://schemas.microsoft.com/office/drawing/2014/main" id="{AAF48203-9378-47A1-AAC7-93882AD7C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85750"/>
            <a:ext cx="8229600" cy="1143000"/>
          </a:xfrm>
        </p:spPr>
        <p:txBody>
          <a:bodyPr/>
          <a:lstStyle/>
          <a:p>
            <a:br>
              <a:rPr lang="ru-RU" altLang="ru-RU" sz="32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32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 шутливом разложении словоформ строится серия каламбурных загадок, </a:t>
            </a:r>
            <a:br>
              <a:rPr lang="ru-RU" altLang="ru-RU" b="1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627" name="Picture 7" descr="http://www.lolhome.ru/uploads/posts/2014-05/1401204548_ustoychivye-frazy-8.jpg">
            <a:extLst>
              <a:ext uri="{FF2B5EF4-FFF2-40B4-BE49-F238E27FC236}">
                <a16:creationId xmlns:a16="http://schemas.microsoft.com/office/drawing/2014/main" id="{4235FFEA-FE33-4B66-9343-744D7928365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9250" y="1928813"/>
            <a:ext cx="3286125" cy="3786187"/>
          </a:xfrm>
          <a:noFill/>
        </p:spPr>
      </p:pic>
      <p:sp>
        <p:nvSpPr>
          <p:cNvPr id="9" name="Содержимое 8">
            <a:extLst>
              <a:ext uri="{FF2B5EF4-FFF2-40B4-BE49-F238E27FC236}">
                <a16:creationId xmlns:a16="http://schemas.microsoft.com/office/drawing/2014/main" id="{AC5427BC-5073-4CE4-BAE6-17E4381BB2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972050" cy="471487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1)</a:t>
            </a: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Какой полуостров жалуется на свою величину? —</a:t>
            </a:r>
            <a:r>
              <a:rPr lang="ru-RU" b="1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Ямал.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2) </a:t>
            </a: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Когда садовник бывает предателем?—Когда он продает </a:t>
            </a:r>
            <a:r>
              <a:rPr lang="ru-RU" b="1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настурции.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3) </a:t>
            </a: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Когда руки бывают местоимениями?— Когда они </a:t>
            </a:r>
            <a:r>
              <a:rPr lang="ru-RU" b="1" i="1" dirty="0" err="1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вы-мы-ты</a:t>
            </a:r>
            <a:r>
              <a:rPr lang="ru-RU" b="1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4) </a:t>
            </a:r>
            <a:r>
              <a:rPr lang="ru-RU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 название какого города входит одно мужское и сто женских имен?—С</a:t>
            </a:r>
            <a:r>
              <a:rPr lang="ru-RU" b="1" i="1" dirty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евастополь.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>
            <a:extLst>
              <a:ext uri="{FF2B5EF4-FFF2-40B4-BE49-F238E27FC236}">
                <a16:creationId xmlns:a16="http://schemas.microsoft.com/office/drawing/2014/main" id="{F8F652BB-C3BE-4FE3-84DE-0F53AB797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7651" name="Объект 2">
            <a:extLst>
              <a:ext uri="{FF2B5EF4-FFF2-40B4-BE49-F238E27FC236}">
                <a16:creationId xmlns:a16="http://schemas.microsoft.com/office/drawing/2014/main" id="{76A9D65C-5BCB-48AA-BE83-D853B7325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375" y="1571625"/>
            <a:ext cx="7972425" cy="5072063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/>
              <a:t>   </a:t>
            </a:r>
          </a:p>
        </p:txBody>
      </p:sp>
      <p:sp>
        <p:nvSpPr>
          <p:cNvPr id="27652" name="Прямоугольник 3">
            <a:extLst>
              <a:ext uri="{FF2B5EF4-FFF2-40B4-BE49-F238E27FC236}">
                <a16:creationId xmlns:a16="http://schemas.microsoft.com/office/drawing/2014/main" id="{A107C5AC-19FB-445D-A414-F4428A7A0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2643188"/>
            <a:ext cx="7775575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каламбуры, как разновидность языковой игры знакомят детей с многообразием и богатством русского языка на примере слов- омонимов, омофонов, </a:t>
            </a:r>
            <a:r>
              <a:rPr lang="ru-RU" alt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омоформ</a:t>
            </a:r>
            <a:r>
              <a:rPr lang="ru-RU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фразеологизмов. Помогают развивать познавательную активность детей, лексико-грамматический строй речи.</a:t>
            </a:r>
            <a:endParaRPr lang="ru-RU" alt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>
                <a16:creationId xmlns:a16="http://schemas.microsoft.com/office/drawing/2014/main" id="{C5AEA4AB-020B-4902-A8BF-7404BC8D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5603" name="Содержимое 2">
            <a:extLst>
              <a:ext uri="{FF2B5EF4-FFF2-40B4-BE49-F238E27FC236}">
                <a16:creationId xmlns:a16="http://schemas.microsoft.com/office/drawing/2014/main" id="{83A676A5-CA13-407F-B7E2-9C44EDFE7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«Мудрое и доброе слово доставляет радость, глупое и злое, необдуманное и бестактное – приносит беду.</a:t>
            </a:r>
          </a:p>
          <a:p>
            <a:pPr algn="ctr">
              <a:buFont typeface="Arial" charset="0"/>
              <a:buNone/>
              <a:defRPr/>
            </a:pP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</a:p>
        </p:txBody>
      </p:sp>
      <p:sp>
        <p:nvSpPr>
          <p:cNvPr id="28676" name="Прямоугольник 3">
            <a:extLst>
              <a:ext uri="{FF2B5EF4-FFF2-40B4-BE49-F238E27FC236}">
                <a16:creationId xmlns:a16="http://schemas.microsoft.com/office/drawing/2014/main" id="{EB1E6A8C-0006-4F9F-A418-F98FCF8BE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398963"/>
            <a:ext cx="4643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>
            <a:extLst>
              <a:ext uri="{FF2B5EF4-FFF2-40B4-BE49-F238E27FC236}">
                <a16:creationId xmlns:a16="http://schemas.microsoft.com/office/drawing/2014/main" id="{E814BC6C-DC1E-4C1C-B613-6B78D0A3F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b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Содержимое 2">
            <a:extLst>
              <a:ext uri="{FF2B5EF4-FFF2-40B4-BE49-F238E27FC236}">
                <a16:creationId xmlns:a16="http://schemas.microsoft.com/office/drawing/2014/main" id="{B5F11DD9-0DBE-4014-B1C8-96B504844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500688"/>
          </a:xfrm>
        </p:spPr>
        <p:txBody>
          <a:bodyPr/>
          <a:lstStyle/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Круглякова, Т.А., Елисеева, М. Б. Культура речи : сборник упражнений. — СПб. , 2010</a:t>
            </a:r>
            <a:r>
              <a:rPr lang="ru-RU" altLang="ru-RU"/>
              <a:t>.</a:t>
            </a:r>
          </a:p>
          <a:p>
            <a:r>
              <a:rPr lang="ru-RU" altLang="ru-RU"/>
              <a:t>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Голуб И.Б. Русский язык и культура речи: учебное пособие  М., 2013 г.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Голуб И.Б. Риторика: учитесь говорить правильно М.,2012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“Читаем, учимся, играем” №6/2006 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Санников В.З «Русский язык в зеркале языковой игры» М., 2006 г.</a:t>
            </a: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>
            <a:extLst>
              <a:ext uri="{FF2B5EF4-FFF2-40B4-BE49-F238E27FC236}">
                <a16:creationId xmlns:a16="http://schemas.microsoft.com/office/drawing/2014/main" id="{F3A577BA-9806-4F5A-917D-E2E387546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375" y="285750"/>
            <a:ext cx="8229600" cy="1143000"/>
          </a:xfrm>
        </p:spPr>
        <p:txBody>
          <a:bodyPr/>
          <a:lstStyle/>
          <a:p>
            <a:r>
              <a:rPr lang="ru-RU" alt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за внимание!</a:t>
            </a:r>
            <a:endParaRPr lang="ru-RU" altLang="ru-RU">
              <a:solidFill>
                <a:srgbClr val="C00000"/>
              </a:solidFill>
            </a:endParaRPr>
          </a:p>
        </p:txBody>
      </p:sp>
      <p:sp>
        <p:nvSpPr>
          <p:cNvPr id="30723" name="Содержимое 3">
            <a:extLst>
              <a:ext uri="{FF2B5EF4-FFF2-40B4-BE49-F238E27FC236}">
                <a16:creationId xmlns:a16="http://schemas.microsoft.com/office/drawing/2014/main" id="{D8322EF6-6383-4168-BFD9-4AC2B4365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0724" name="Picture 3" descr="\\Lenovob450\на-на-таша\100_3789.JPG">
            <a:extLst>
              <a:ext uri="{FF2B5EF4-FFF2-40B4-BE49-F238E27FC236}">
                <a16:creationId xmlns:a16="http://schemas.microsoft.com/office/drawing/2014/main" id="{6540F556-5E7C-4A97-A7C6-144DFFED2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28750"/>
            <a:ext cx="8169275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6C419-BCA5-48BB-AC3E-10524116F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ru-RU" dirty="0"/>
              <a:t>Цель занятия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B3D498-3493-4882-A17A-2B9A7811C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Развитие словарного запаса учащихся с помощью знакомства с каламбурами ,</a:t>
            </a:r>
            <a:r>
              <a:rPr lang="ru-RU" altLang="ru-RU" b="1" dirty="0"/>
              <a:t> как с наиболее распространенным видом языковой игры, языковой шутки.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3640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9F0DB1AD-AD78-47E2-B1B1-9D30921F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75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Задачи: </a:t>
            </a:r>
          </a:p>
        </p:txBody>
      </p:sp>
      <p:sp>
        <p:nvSpPr>
          <p:cNvPr id="4099" name="Содержимое 2">
            <a:extLst>
              <a:ext uri="{FF2B5EF4-FFF2-40B4-BE49-F238E27FC236}">
                <a16:creationId xmlns:a16="http://schemas.microsoft.com/office/drawing/2014/main" id="{7F543404-F7E7-491F-B522-D24D6981D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1.Развивать лексико-грамматический строй речи, расширять словарный запас учащихся</a:t>
            </a:r>
          </a:p>
          <a:p>
            <a:pPr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2. Познакомить детей с многообразием и богатством русского языка на примере слов- омонимов, омофонов,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омоформ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3. Учить употреблять и определять в предложениях различные части речи.</a:t>
            </a:r>
          </a:p>
          <a:p>
            <a:pPr marL="444500" indent="-444500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4. Воспитывать интерес к русскому языку,  к      чтению, потребность к познанию новых слов и выражений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5D4ED0BC-DD4F-43C9-A280-E9DA8EC7A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altLang="ru-RU" b="1" dirty="0"/>
            </a:br>
            <a:br>
              <a:rPr lang="ru-RU" altLang="ru-RU" b="1" dirty="0"/>
            </a:br>
            <a:br>
              <a:rPr lang="ru-RU" altLang="ru-RU" b="1" dirty="0"/>
            </a:br>
            <a:r>
              <a:rPr lang="ru-RU" altLang="ru-RU" sz="3600" b="1" dirty="0">
                <a:solidFill>
                  <a:schemeClr val="tx2"/>
                </a:solidFill>
              </a:rPr>
              <a:t>Языковая игра, языковая шутка – </a:t>
            </a:r>
            <a:br>
              <a:rPr lang="ru-RU" altLang="ru-RU" dirty="0"/>
            </a:br>
            <a:br>
              <a:rPr lang="ru-RU" altLang="ru-RU" dirty="0"/>
            </a:br>
            <a:endParaRPr lang="ru-RU" altLang="ru-RU" dirty="0"/>
          </a:p>
        </p:txBody>
      </p:sp>
      <p:sp>
        <p:nvSpPr>
          <p:cNvPr id="20483" name="Содержимое 2">
            <a:extLst>
              <a:ext uri="{FF2B5EF4-FFF2-40B4-BE49-F238E27FC236}">
                <a16:creationId xmlns:a16="http://schemas.microsoft.com/office/drawing/2014/main" id="{DBC68F1B-29BA-4174-B2EB-A903CD4BA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005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altLang="ru-RU" sz="2800" dirty="0"/>
              <a:t>	</a:t>
            </a:r>
            <a:r>
              <a:rPr lang="ru-RU" sz="2800" dirty="0"/>
              <a:t>Термин "языковая игра" впервые был употреблен философом  Л</a:t>
            </a:r>
            <a:r>
              <a:rPr lang="ru-RU" sz="2800" b="1" dirty="0"/>
              <a:t>.</a:t>
            </a:r>
            <a:r>
              <a:rPr lang="ru-RU" sz="2800" dirty="0"/>
              <a:t> </a:t>
            </a:r>
            <a:r>
              <a:rPr lang="ru-RU" sz="2800" dirty="0" err="1"/>
              <a:t>Витгенштейном</a:t>
            </a:r>
            <a:r>
              <a:rPr lang="ru-RU" sz="2800" dirty="0"/>
              <a:t>, он трактовал "языковую игру « как одну из тех игр, посредством которой дети овладевают родным языком» </a:t>
            </a:r>
            <a:endParaRPr lang="ru-RU" sz="2800" b="1" dirty="0"/>
          </a:p>
          <a:p>
            <a:pPr marL="0" indent="0">
              <a:buFont typeface="Arial" charset="0"/>
              <a:buNone/>
              <a:defRPr/>
            </a:pPr>
            <a:r>
              <a:rPr lang="ru-RU" altLang="ru-RU" sz="2800" b="1" dirty="0"/>
              <a:t>Основной, наиболее употребительный вид языковой шутки  - каламбур.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F2E87C-48B9-4B01-99EF-185324F5D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CAD51F-15D7-4671-A54D-C9F662796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7" y="404664"/>
            <a:ext cx="8435281" cy="5933256"/>
          </a:xfrm>
        </p:spPr>
      </p:pic>
    </p:spTree>
    <p:extLst>
      <p:ext uri="{BB962C8B-B14F-4D97-AF65-F5344CB8AC3E}">
        <p14:creationId xmlns:p14="http://schemas.microsoft.com/office/powerpoint/2010/main" val="3272712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id="{74FA9F63-4547-4419-990C-A3B43B3AA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Каламбуры строятся:</a:t>
            </a:r>
          </a:p>
        </p:txBody>
      </p:sp>
      <p:sp>
        <p:nvSpPr>
          <p:cNvPr id="22531" name="Содержимое 2">
            <a:extLst>
              <a:ext uri="{FF2B5EF4-FFF2-40B4-BE49-F238E27FC236}">
                <a16:creationId xmlns:a16="http://schemas.microsoft.com/office/drawing/2014/main" id="{2495B7D6-A09B-4689-95DC-F1E3BDF2D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2800" dirty="0"/>
              <a:t>1) преимущественно </a:t>
            </a:r>
            <a:r>
              <a:rPr lang="ru-RU" altLang="ru-RU" sz="2800" b="1" dirty="0"/>
              <a:t>на фонетической основе</a:t>
            </a:r>
            <a:endParaRPr lang="ru-RU" altLang="ru-RU" sz="2800" dirty="0"/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dirty="0"/>
              <a:t> 2) преимущественно </a:t>
            </a:r>
            <a:r>
              <a:rPr lang="ru-RU" altLang="ru-RU" sz="2800" b="1" dirty="0"/>
              <a:t>на лексической основе </a:t>
            </a:r>
            <a:r>
              <a:rPr lang="ru-RU" altLang="ru-RU" sz="2800" dirty="0"/>
              <a:t>(единицы, построенные на основных лексических категориях: обыгрывание многозначных слов, омонимов, </a:t>
            </a:r>
            <a:r>
              <a:rPr lang="ru-RU" altLang="ru-RU" sz="2800" dirty="0" err="1"/>
              <a:t>омографов,омофонов</a:t>
            </a:r>
            <a:r>
              <a:rPr lang="ru-RU" altLang="ru-RU" sz="2800" dirty="0"/>
              <a:t>, </a:t>
            </a:r>
            <a:r>
              <a:rPr lang="ru-RU" altLang="ru-RU" sz="2800" dirty="0" err="1"/>
              <a:t>омоформ</a:t>
            </a:r>
            <a:r>
              <a:rPr lang="ru-RU" altLang="ru-RU" sz="2800" dirty="0"/>
              <a:t>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dirty="0"/>
              <a:t>3) преимущественно </a:t>
            </a:r>
            <a:r>
              <a:rPr lang="ru-RU" altLang="ru-RU" sz="2800" b="1" dirty="0"/>
              <a:t>на фразеологической основе </a:t>
            </a:r>
            <a:r>
              <a:rPr lang="ru-RU" altLang="ru-RU" sz="2800" dirty="0"/>
              <a:t>(обыгрывание отдельных компонентов устойчивых сочетаний) </a:t>
            </a:r>
          </a:p>
        </p:txBody>
      </p:sp>
    </p:spTree>
    <p:extLst>
      <p:ext uri="{BB962C8B-B14F-4D97-AF65-F5344CB8AC3E}">
        <p14:creationId xmlns:p14="http://schemas.microsoft.com/office/powerpoint/2010/main" val="353911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F8EAE603-D411-4F18-AEA5-5414F06FC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4579" name="Объект 2">
            <a:extLst>
              <a:ext uri="{FF2B5EF4-FFF2-40B4-BE49-F238E27FC236}">
                <a16:creationId xmlns:a16="http://schemas.microsoft.com/office/drawing/2014/main" id="{640D822D-E5DE-410B-A9C9-940AAF400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78631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altLang="ru-RU" dirty="0"/>
              <a:t>  </a:t>
            </a: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223E4B-4518-4532-BB4D-47563D7BE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37058"/>
            <a:ext cx="82296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2948E304-30EA-420D-8627-74592E941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Примеры заданий с каламбурами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6E5A7994-885B-42CA-9721-09F177C69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23556" name="Picture 2" descr="http://ppt4web.ru/images/1413/40334/640/img17.jpg">
            <a:extLst>
              <a:ext uri="{FF2B5EF4-FFF2-40B4-BE49-F238E27FC236}">
                <a16:creationId xmlns:a16="http://schemas.microsoft.com/office/drawing/2014/main" id="{2A186607-0296-44CA-A407-0601B43A8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00188"/>
            <a:ext cx="8392417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F3D83-6068-466E-A0FC-277D9D5A4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Родоначальник русского каламбура </a:t>
            </a:r>
            <a:r>
              <a:rPr lang="ru-RU" altLang="ru-RU" dirty="0">
                <a:solidFill>
                  <a:srgbClr val="333333"/>
                </a:solidFill>
                <a:latin typeface="Tahoma" panose="020B0604030504040204" pitchFamily="34" charset="0"/>
                <a:cs typeface="Arial" panose="020B0604020202020204" pitchFamily="34" charset="0"/>
              </a:rPr>
              <a:t>Яков Абрамович Козловский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2978AC-1D5B-4FC9-84DD-72B3BDEA85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9270"/>
            <a:ext cx="7920879" cy="4680520"/>
          </a:xfrm>
        </p:spPr>
      </p:pic>
    </p:spTree>
    <p:extLst>
      <p:ext uri="{BB962C8B-B14F-4D97-AF65-F5344CB8AC3E}">
        <p14:creationId xmlns:p14="http://schemas.microsoft.com/office/powerpoint/2010/main" val="21771220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культура речи  17 -н</Template>
  <TotalTime>1233</TotalTime>
  <Words>385</Words>
  <Application>Microsoft Office PowerPoint</Application>
  <PresentationFormat>Экран (4:3)</PresentationFormat>
  <Paragraphs>51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Gungsuh</vt:lpstr>
      <vt:lpstr>Arial</vt:lpstr>
      <vt:lpstr>Arial Black</vt:lpstr>
      <vt:lpstr>Calibri</vt:lpstr>
      <vt:lpstr>Comic Sans MS</vt:lpstr>
      <vt:lpstr>Tahoma</vt:lpstr>
      <vt:lpstr>Times New Roman</vt:lpstr>
      <vt:lpstr>Verdana</vt:lpstr>
      <vt:lpstr>Тема Office</vt:lpstr>
      <vt:lpstr>    </vt:lpstr>
      <vt:lpstr>Цель занятия</vt:lpstr>
      <vt:lpstr>Задачи: </vt:lpstr>
      <vt:lpstr>   Языковая игра, языковая шутка –   </vt:lpstr>
      <vt:lpstr>Презентация PowerPoint</vt:lpstr>
      <vt:lpstr>Каламбуры строятся:</vt:lpstr>
      <vt:lpstr>Презентация PowerPoint</vt:lpstr>
      <vt:lpstr>Примеры заданий с каламбурами</vt:lpstr>
      <vt:lpstr>Родоначальник русского каламбура Яков Абрамович Козловский </vt:lpstr>
      <vt:lpstr>Каламбуры Я.А. Козловского</vt:lpstr>
      <vt:lpstr>Презентация PowerPoint</vt:lpstr>
      <vt:lpstr>Задания  </vt:lpstr>
      <vt:lpstr> На шутливом разложении словоформ строится серия каламбурных загадок,  </vt:lpstr>
      <vt:lpstr>Презентация PowerPoint</vt:lpstr>
      <vt:lpstr>Презентация PowerPoint</vt:lpstr>
      <vt:lpstr>Список литературы </vt:lpstr>
      <vt:lpstr>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НАТАША</dc:creator>
  <cp:lastModifiedBy>НАТАША</cp:lastModifiedBy>
  <cp:revision>19</cp:revision>
  <dcterms:created xsi:type="dcterms:W3CDTF">2018-01-20T19:49:41Z</dcterms:created>
  <dcterms:modified xsi:type="dcterms:W3CDTF">2018-01-24T18:28:15Z</dcterms:modified>
</cp:coreProperties>
</file>