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326" r:id="rId3"/>
    <p:sldId id="353" r:id="rId4"/>
    <p:sldId id="354" r:id="rId5"/>
    <p:sldId id="316" r:id="rId6"/>
    <p:sldId id="359" r:id="rId7"/>
    <p:sldId id="360" r:id="rId8"/>
    <p:sldId id="361" r:id="rId9"/>
    <p:sldId id="371" r:id="rId10"/>
    <p:sldId id="384" r:id="rId11"/>
    <p:sldId id="385" r:id="rId12"/>
    <p:sldId id="386" r:id="rId13"/>
    <p:sldId id="387" r:id="rId14"/>
    <p:sldId id="38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441" autoAdjust="0"/>
    <p:restoredTop sz="94624" autoAdjust="0"/>
  </p:normalViewPr>
  <p:slideViewPr>
    <p:cSldViewPr>
      <p:cViewPr varScale="1">
        <p:scale>
          <a:sx n="78" d="100"/>
          <a:sy n="78" d="100"/>
        </p:scale>
        <p:origin x="54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565886-BE2F-4E6B-88DB-622A4010FE87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1E15721-74A5-4E2E-90C9-5656DF2E5B06}">
      <dgm:prSet/>
      <dgm:spPr/>
      <dgm:t>
        <a:bodyPr/>
        <a:lstStyle/>
        <a:p>
          <a:pPr rtl="0"/>
          <a:r>
            <a:rPr lang="ru-RU" dirty="0" smtClean="0"/>
            <a:t>1.Выбор темы</a:t>
          </a:r>
          <a:endParaRPr lang="ru-RU" dirty="0"/>
        </a:p>
      </dgm:t>
    </dgm:pt>
    <dgm:pt modelId="{BA3D0FA9-0358-4323-9E52-F71091F7BF3E}" type="parTrans" cxnId="{8362D773-C4E1-44FB-A0AA-FBEF51F7F09F}">
      <dgm:prSet/>
      <dgm:spPr/>
      <dgm:t>
        <a:bodyPr/>
        <a:lstStyle/>
        <a:p>
          <a:endParaRPr lang="ru-RU"/>
        </a:p>
      </dgm:t>
    </dgm:pt>
    <dgm:pt modelId="{F33456F7-6A61-4331-B9AA-EA2119EE6F73}" type="sibTrans" cxnId="{8362D773-C4E1-44FB-A0AA-FBEF51F7F09F}">
      <dgm:prSet/>
      <dgm:spPr/>
      <dgm:t>
        <a:bodyPr/>
        <a:lstStyle/>
        <a:p>
          <a:endParaRPr lang="ru-RU"/>
        </a:p>
      </dgm:t>
    </dgm:pt>
    <dgm:pt modelId="{80EE943C-E0E1-4496-961C-8F5D4763475D}">
      <dgm:prSet/>
      <dgm:spPr/>
      <dgm:t>
        <a:bodyPr/>
        <a:lstStyle/>
        <a:p>
          <a:pPr rtl="0"/>
          <a:r>
            <a:rPr lang="ru-RU" dirty="0" smtClean="0"/>
            <a:t>2.Целеполагание</a:t>
          </a:r>
          <a:endParaRPr lang="ru-RU" dirty="0"/>
        </a:p>
      </dgm:t>
    </dgm:pt>
    <dgm:pt modelId="{18D18F25-E0B2-4611-9CB3-22B8FC0788EF}" type="parTrans" cxnId="{67168407-4880-4676-9F12-85E2AC9254EC}">
      <dgm:prSet/>
      <dgm:spPr/>
      <dgm:t>
        <a:bodyPr/>
        <a:lstStyle/>
        <a:p>
          <a:endParaRPr lang="ru-RU"/>
        </a:p>
      </dgm:t>
    </dgm:pt>
    <dgm:pt modelId="{40913FD1-C91C-4B49-A616-4FDB687DC5A2}" type="sibTrans" cxnId="{67168407-4880-4676-9F12-85E2AC9254EC}">
      <dgm:prSet/>
      <dgm:spPr/>
      <dgm:t>
        <a:bodyPr/>
        <a:lstStyle/>
        <a:p>
          <a:endParaRPr lang="ru-RU"/>
        </a:p>
      </dgm:t>
    </dgm:pt>
    <dgm:pt modelId="{627B803B-73E4-4D99-B972-968D3156C4D1}">
      <dgm:prSet/>
      <dgm:spPr/>
      <dgm:t>
        <a:bodyPr/>
        <a:lstStyle/>
        <a:p>
          <a:pPr rtl="0"/>
          <a:r>
            <a:rPr lang="ru-RU" dirty="0" smtClean="0"/>
            <a:t>3.Продуктивная деятельность</a:t>
          </a:r>
          <a:endParaRPr lang="ru-RU" dirty="0"/>
        </a:p>
      </dgm:t>
    </dgm:pt>
    <dgm:pt modelId="{4141E856-7C5D-4DC5-B617-32ED08FC830F}" type="parTrans" cxnId="{B568237D-2923-488B-8717-9738440AEBEC}">
      <dgm:prSet/>
      <dgm:spPr/>
      <dgm:t>
        <a:bodyPr/>
        <a:lstStyle/>
        <a:p>
          <a:endParaRPr lang="ru-RU"/>
        </a:p>
      </dgm:t>
    </dgm:pt>
    <dgm:pt modelId="{F2A72859-91C6-42A7-88E8-5F3FF5DB3905}" type="sibTrans" cxnId="{B568237D-2923-488B-8717-9738440AEBEC}">
      <dgm:prSet/>
      <dgm:spPr/>
      <dgm:t>
        <a:bodyPr/>
        <a:lstStyle/>
        <a:p>
          <a:endParaRPr lang="ru-RU"/>
        </a:p>
      </dgm:t>
    </dgm:pt>
    <dgm:pt modelId="{AED71152-5EE9-416F-89B0-3B059D914579}">
      <dgm:prSet/>
      <dgm:spPr/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4.Подведение итогов</a:t>
          </a:r>
          <a:endParaRPr lang="ru-RU" dirty="0">
            <a:solidFill>
              <a:schemeClr val="bg1"/>
            </a:solidFill>
          </a:endParaRPr>
        </a:p>
      </dgm:t>
    </dgm:pt>
    <dgm:pt modelId="{3259556F-489B-4A04-A804-D9543C2ACBDB}" type="parTrans" cxnId="{1265F4D6-1D4E-4795-A76D-3B2E0141BABB}">
      <dgm:prSet/>
      <dgm:spPr/>
      <dgm:t>
        <a:bodyPr/>
        <a:lstStyle/>
        <a:p>
          <a:endParaRPr lang="ru-RU"/>
        </a:p>
      </dgm:t>
    </dgm:pt>
    <dgm:pt modelId="{FC103313-81F1-45A2-9999-2887A5CA4131}" type="sibTrans" cxnId="{1265F4D6-1D4E-4795-A76D-3B2E0141BABB}">
      <dgm:prSet/>
      <dgm:spPr/>
      <dgm:t>
        <a:bodyPr/>
        <a:lstStyle/>
        <a:p>
          <a:endParaRPr lang="ru-RU"/>
        </a:p>
      </dgm:t>
    </dgm:pt>
    <dgm:pt modelId="{F0729E18-72EE-4140-A486-A78F79951669}" type="pres">
      <dgm:prSet presAssocID="{89565886-BE2F-4E6B-88DB-622A4010FE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E43245-5B07-4EEF-BA01-F9072489E4AD}" type="pres">
      <dgm:prSet presAssocID="{51E15721-74A5-4E2E-90C9-5656DF2E5B0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D1F998-70CD-47D4-9D44-DBF892BF6C00}" type="pres">
      <dgm:prSet presAssocID="{F33456F7-6A61-4331-B9AA-EA2119EE6F73}" presName="spacer" presStyleCnt="0"/>
      <dgm:spPr/>
    </dgm:pt>
    <dgm:pt modelId="{B3D002D4-5DD4-43F1-B1AF-225681C411F0}" type="pres">
      <dgm:prSet presAssocID="{80EE943C-E0E1-4496-961C-8F5D4763475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69FE6-8BD5-434D-8CE5-79043B60D054}" type="pres">
      <dgm:prSet presAssocID="{40913FD1-C91C-4B49-A616-4FDB687DC5A2}" presName="spacer" presStyleCnt="0"/>
      <dgm:spPr/>
    </dgm:pt>
    <dgm:pt modelId="{E1BF5142-7D85-4C6A-94A1-912249A39CE1}" type="pres">
      <dgm:prSet presAssocID="{627B803B-73E4-4D99-B972-968D3156C4D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AE9ACA-7812-4AF7-A786-28585B8199A0}" type="pres">
      <dgm:prSet presAssocID="{F2A72859-91C6-42A7-88E8-5F3FF5DB3905}" presName="spacer" presStyleCnt="0"/>
      <dgm:spPr/>
    </dgm:pt>
    <dgm:pt modelId="{248EB636-7D4F-481A-B780-5EDEF21AB8F5}" type="pres">
      <dgm:prSet presAssocID="{AED71152-5EE9-416F-89B0-3B059D91457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BFD76A-8A83-422C-9F7C-05D8348DEFF2}" type="presOf" srcId="{627B803B-73E4-4D99-B972-968D3156C4D1}" destId="{E1BF5142-7D85-4C6A-94A1-912249A39CE1}" srcOrd="0" destOrd="0" presId="urn:microsoft.com/office/officeart/2005/8/layout/vList2"/>
    <dgm:cxn modelId="{B568237D-2923-488B-8717-9738440AEBEC}" srcId="{89565886-BE2F-4E6B-88DB-622A4010FE87}" destId="{627B803B-73E4-4D99-B972-968D3156C4D1}" srcOrd="2" destOrd="0" parTransId="{4141E856-7C5D-4DC5-B617-32ED08FC830F}" sibTransId="{F2A72859-91C6-42A7-88E8-5F3FF5DB3905}"/>
    <dgm:cxn modelId="{8362D773-C4E1-44FB-A0AA-FBEF51F7F09F}" srcId="{89565886-BE2F-4E6B-88DB-622A4010FE87}" destId="{51E15721-74A5-4E2E-90C9-5656DF2E5B06}" srcOrd="0" destOrd="0" parTransId="{BA3D0FA9-0358-4323-9E52-F71091F7BF3E}" sibTransId="{F33456F7-6A61-4331-B9AA-EA2119EE6F73}"/>
    <dgm:cxn modelId="{7A2CCF78-8464-4FA7-BEB2-D4830E6F4E4D}" type="presOf" srcId="{80EE943C-E0E1-4496-961C-8F5D4763475D}" destId="{B3D002D4-5DD4-43F1-B1AF-225681C411F0}" srcOrd="0" destOrd="0" presId="urn:microsoft.com/office/officeart/2005/8/layout/vList2"/>
    <dgm:cxn modelId="{C5777294-6667-41B2-8814-BCD8DD25B77B}" type="presOf" srcId="{AED71152-5EE9-416F-89B0-3B059D914579}" destId="{248EB636-7D4F-481A-B780-5EDEF21AB8F5}" srcOrd="0" destOrd="0" presId="urn:microsoft.com/office/officeart/2005/8/layout/vList2"/>
    <dgm:cxn modelId="{BDE2F430-8B1E-4270-BDFD-10A60E87310C}" type="presOf" srcId="{89565886-BE2F-4E6B-88DB-622A4010FE87}" destId="{F0729E18-72EE-4140-A486-A78F79951669}" srcOrd="0" destOrd="0" presId="urn:microsoft.com/office/officeart/2005/8/layout/vList2"/>
    <dgm:cxn modelId="{37E7A024-C138-4E76-B65E-195344043A2E}" type="presOf" srcId="{51E15721-74A5-4E2E-90C9-5656DF2E5B06}" destId="{10E43245-5B07-4EEF-BA01-F9072489E4AD}" srcOrd="0" destOrd="0" presId="urn:microsoft.com/office/officeart/2005/8/layout/vList2"/>
    <dgm:cxn modelId="{1265F4D6-1D4E-4795-A76D-3B2E0141BABB}" srcId="{89565886-BE2F-4E6B-88DB-622A4010FE87}" destId="{AED71152-5EE9-416F-89B0-3B059D914579}" srcOrd="3" destOrd="0" parTransId="{3259556F-489B-4A04-A804-D9543C2ACBDB}" sibTransId="{FC103313-81F1-45A2-9999-2887A5CA4131}"/>
    <dgm:cxn modelId="{67168407-4880-4676-9F12-85E2AC9254EC}" srcId="{89565886-BE2F-4E6B-88DB-622A4010FE87}" destId="{80EE943C-E0E1-4496-961C-8F5D4763475D}" srcOrd="1" destOrd="0" parTransId="{18D18F25-E0B2-4611-9CB3-22B8FC0788EF}" sibTransId="{40913FD1-C91C-4B49-A616-4FDB687DC5A2}"/>
    <dgm:cxn modelId="{9D308D81-8E1F-4C35-85A6-61D160C0A26D}" type="presParOf" srcId="{F0729E18-72EE-4140-A486-A78F79951669}" destId="{10E43245-5B07-4EEF-BA01-F9072489E4AD}" srcOrd="0" destOrd="0" presId="urn:microsoft.com/office/officeart/2005/8/layout/vList2"/>
    <dgm:cxn modelId="{8E41C507-C5C8-4EEE-AA82-8BFCA87FCED7}" type="presParOf" srcId="{F0729E18-72EE-4140-A486-A78F79951669}" destId="{BFD1F998-70CD-47D4-9D44-DBF892BF6C00}" srcOrd="1" destOrd="0" presId="urn:microsoft.com/office/officeart/2005/8/layout/vList2"/>
    <dgm:cxn modelId="{62E941F0-95DF-4A53-AE0C-ED03ECC728F1}" type="presParOf" srcId="{F0729E18-72EE-4140-A486-A78F79951669}" destId="{B3D002D4-5DD4-43F1-B1AF-225681C411F0}" srcOrd="2" destOrd="0" presId="urn:microsoft.com/office/officeart/2005/8/layout/vList2"/>
    <dgm:cxn modelId="{842E80F4-1175-4FD2-9BBF-43F2376F34AA}" type="presParOf" srcId="{F0729E18-72EE-4140-A486-A78F79951669}" destId="{FF469FE6-8BD5-434D-8CE5-79043B60D054}" srcOrd="3" destOrd="0" presId="urn:microsoft.com/office/officeart/2005/8/layout/vList2"/>
    <dgm:cxn modelId="{C11591AC-C6E4-4C9C-8BDC-F90F1A537399}" type="presParOf" srcId="{F0729E18-72EE-4140-A486-A78F79951669}" destId="{E1BF5142-7D85-4C6A-94A1-912249A39CE1}" srcOrd="4" destOrd="0" presId="urn:microsoft.com/office/officeart/2005/8/layout/vList2"/>
    <dgm:cxn modelId="{1C58B0DB-BAEA-42C0-BB07-A7FC79092AB2}" type="presParOf" srcId="{F0729E18-72EE-4140-A486-A78F79951669}" destId="{5CAE9ACA-7812-4AF7-A786-28585B8199A0}" srcOrd="5" destOrd="0" presId="urn:microsoft.com/office/officeart/2005/8/layout/vList2"/>
    <dgm:cxn modelId="{96D49DAC-331A-440B-94F1-D7BD50F62C4D}" type="presParOf" srcId="{F0729E18-72EE-4140-A486-A78F79951669}" destId="{248EB636-7D4F-481A-B780-5EDEF21AB8F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E43245-5B07-4EEF-BA01-F9072489E4AD}">
      <dsp:nvSpPr>
        <dsp:cNvPr id="0" name=""/>
        <dsp:cNvSpPr/>
      </dsp:nvSpPr>
      <dsp:spPr>
        <a:xfrm>
          <a:off x="0" y="38625"/>
          <a:ext cx="6408712" cy="79150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1.Выбор темы</a:t>
          </a:r>
          <a:endParaRPr lang="ru-RU" sz="3300" kern="1200" dirty="0"/>
        </a:p>
      </dsp:txBody>
      <dsp:txXfrm>
        <a:off x="38638" y="77263"/>
        <a:ext cx="6331436" cy="714229"/>
      </dsp:txXfrm>
    </dsp:sp>
    <dsp:sp modelId="{B3D002D4-5DD4-43F1-B1AF-225681C411F0}">
      <dsp:nvSpPr>
        <dsp:cNvPr id="0" name=""/>
        <dsp:cNvSpPr/>
      </dsp:nvSpPr>
      <dsp:spPr>
        <a:xfrm>
          <a:off x="0" y="925170"/>
          <a:ext cx="6408712" cy="79150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2.Целеполагание</a:t>
          </a:r>
          <a:endParaRPr lang="ru-RU" sz="3300" kern="1200" dirty="0"/>
        </a:p>
      </dsp:txBody>
      <dsp:txXfrm>
        <a:off x="38638" y="963808"/>
        <a:ext cx="6331436" cy="714229"/>
      </dsp:txXfrm>
    </dsp:sp>
    <dsp:sp modelId="{E1BF5142-7D85-4C6A-94A1-912249A39CE1}">
      <dsp:nvSpPr>
        <dsp:cNvPr id="0" name=""/>
        <dsp:cNvSpPr/>
      </dsp:nvSpPr>
      <dsp:spPr>
        <a:xfrm>
          <a:off x="0" y="1811716"/>
          <a:ext cx="6408712" cy="79150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3.Продуктивная деятельность</a:t>
          </a:r>
          <a:endParaRPr lang="ru-RU" sz="3300" kern="1200" dirty="0"/>
        </a:p>
      </dsp:txBody>
      <dsp:txXfrm>
        <a:off x="38638" y="1850354"/>
        <a:ext cx="6331436" cy="714229"/>
      </dsp:txXfrm>
    </dsp:sp>
    <dsp:sp modelId="{248EB636-7D4F-481A-B780-5EDEF21AB8F5}">
      <dsp:nvSpPr>
        <dsp:cNvPr id="0" name=""/>
        <dsp:cNvSpPr/>
      </dsp:nvSpPr>
      <dsp:spPr>
        <a:xfrm>
          <a:off x="0" y="2698261"/>
          <a:ext cx="6408712" cy="79150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bg1"/>
              </a:solidFill>
            </a:rPr>
            <a:t>4.Подведение итогов</a:t>
          </a:r>
          <a:endParaRPr lang="ru-RU" sz="3300" kern="1200" dirty="0">
            <a:solidFill>
              <a:schemeClr val="bg1"/>
            </a:solidFill>
          </a:endParaRPr>
        </a:p>
      </dsp:txBody>
      <dsp:txXfrm>
        <a:off x="38638" y="2736899"/>
        <a:ext cx="6331436" cy="714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59A4C-B865-42FF-B434-DFFA364B70B6}" type="datetimeFigureOut">
              <a:rPr lang="ru-RU" smtClean="0"/>
              <a:pPr/>
              <a:t>24.01.2018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532CA-1D03-4918-9855-E4FB898626E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018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966A9-5AB2-40CA-98F8-E7EA43D14B9C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F622-8B25-4360-890B-DF9DFC53C7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832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F8475-CA72-4975-A81E-D092DC8B5106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C2F23-9812-45B0-836C-A76D36BAB2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11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7365-2EFC-4E1D-80D8-4FC92F7FCDBA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56F16-C9A2-4988-AE09-5B0B0B00B3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892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6CBE5-C424-4FA4-B0AB-B2E5184DE077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847C7-1B7A-4FEB-AAF1-173B3C0C95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81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ED8E0-AAAF-4334-A314-33C8E73BA7BC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5403-9ED9-4699-A8C9-DBB5A7551B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408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3FD4-0115-4522-AAF2-DD5CFC4CAFE8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635B5-676F-4030-889B-1AE1978FAD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3613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60FEF-DB15-4141-BADA-533F949C7E62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FEADE-DEC7-43E4-801F-84914225B4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23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D56B0-DB69-4DD1-B42E-D3ACF0F94C76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E96BA-1DA7-46A5-B305-470F544A4A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68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41CE9-810B-4B8D-9A2D-DE6AAED762F9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09EA8-7F54-4BC8-B366-50F2C0DB7F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273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D1AF3-AA58-4EE6-93C8-2FD47FDE3D5E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F1835-6805-4806-B42F-14087AE8B2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2271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515CB-C020-4A1A-A4F1-8B4BAFEA6F67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A179-6C85-4159-9F75-1D8862243F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931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88C7C9-64A3-49AE-9F36-30757154F6B7}" type="datetimeFigureOut">
              <a:rPr lang="ru-RU"/>
              <a:pPr>
                <a:defRPr/>
              </a:pPr>
              <a:t>24.01.2018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6D364E-D491-47F3-B770-745BD0C5D4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2.bp.blogspot.com/-BQKEYgmYva4/U_R9XHUuH8I/AAAAAAAAcXU/OhpDP8h059M/s1600/1%D1%81%D0%B5%D0%BD%D1%82%D1%8F%D0%B1%D1%80%D1%8F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500298" y="1357298"/>
            <a:ext cx="5929354" cy="2786082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 smtClean="0">
              <a:solidFill>
                <a:srgbClr val="C00000"/>
              </a:solidFill>
            </a:endParaRPr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 flipV="1">
            <a:off x="7858148" y="97134"/>
            <a:ext cx="714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1200" dirty="0">
              <a:solidFill>
                <a:schemeClr val="accent2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6578" y="5572140"/>
            <a:ext cx="739752" cy="164941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                </a:t>
            </a:r>
            <a:endParaRPr lang="ru-RU" dirty="0"/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 flipV="1">
            <a:off x="3464711" y="5536844"/>
            <a:ext cx="40005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dirty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4929198"/>
            <a:ext cx="4500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09553" y="165260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«Лепбук-современное средство обучения детей дошкольного возраста»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4876" y="550070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883" y="123300"/>
            <a:ext cx="5143536" cy="15677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96136" y="4988494"/>
            <a:ext cx="2338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Ефимова Е.П</a:t>
            </a:r>
            <a:r>
              <a:rPr lang="ru-RU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548680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прошлом году мы поставили себе цель-познакомиться и внедрить инновационную технологию-лепбук. И вот, что у нас получилось!!!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283881"/>
            <a:ext cx="3035830" cy="22768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2283881"/>
            <a:ext cx="3059831" cy="22948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576375"/>
            <a:ext cx="2915816" cy="21868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1760" y="5828030"/>
            <a:ext cx="4647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 «Развиваем речь»</a:t>
            </a:r>
            <a:endParaRPr lang="ru-RU" sz="3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548680"/>
            <a:ext cx="3611893" cy="27089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538" y="1975148"/>
            <a:ext cx="3419872" cy="2564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861048"/>
            <a:ext cx="3323861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14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628800"/>
            <a:ext cx="3395870" cy="25469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996952"/>
            <a:ext cx="3563888" cy="26729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7824" y="476672"/>
            <a:ext cx="5309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 «Добрая дорога»</a:t>
            </a:r>
            <a:endParaRPr lang="ru-RU" sz="36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78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28666"/>
            <a:ext cx="3096344" cy="41284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940836"/>
            <a:ext cx="3348372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2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412776"/>
            <a:ext cx="547260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творческих успехов!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83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71670" y="357166"/>
            <a:ext cx="6572296" cy="5929354"/>
          </a:xfrm>
          <a:prstGeom prst="rect">
            <a:avLst/>
          </a:prstGeom>
        </p:spPr>
      </p:pic>
      <p:sp>
        <p:nvSpPr>
          <p:cNvPr id="3" name="Блок-схема: документ 2"/>
          <p:cNvSpPr/>
          <p:nvPr/>
        </p:nvSpPr>
        <p:spPr>
          <a:xfrm>
            <a:off x="2285984" y="357166"/>
            <a:ext cx="6261679" cy="6062161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3986"/>
              <a:gd name="connsiteY0" fmla="*/ 0 h 21752"/>
              <a:gd name="connsiteX1" fmla="*/ 23986 w 23986"/>
              <a:gd name="connsiteY1" fmla="*/ 428 h 21752"/>
              <a:gd name="connsiteX2" fmla="*/ 23986 w 23986"/>
              <a:gd name="connsiteY2" fmla="*/ 17750 h 21752"/>
              <a:gd name="connsiteX3" fmla="*/ 2386 w 23986"/>
              <a:gd name="connsiteY3" fmla="*/ 20600 h 21752"/>
              <a:gd name="connsiteX4" fmla="*/ 0 w 23986"/>
              <a:gd name="connsiteY4" fmla="*/ 0 h 2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6" h="21752">
                <a:moveTo>
                  <a:pt x="0" y="0"/>
                </a:moveTo>
                <a:lnTo>
                  <a:pt x="23986" y="428"/>
                </a:lnTo>
                <a:lnTo>
                  <a:pt x="23986" y="17750"/>
                </a:lnTo>
                <a:cubicBezTo>
                  <a:pt x="13186" y="17750"/>
                  <a:pt x="13186" y="24350"/>
                  <a:pt x="2386" y="2060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E5EFFB">
                  <a:shade val="30000"/>
                  <a:satMod val="115000"/>
                </a:srgbClr>
              </a:gs>
              <a:gs pos="50000">
                <a:srgbClr val="E5EFFB">
                  <a:shade val="67500"/>
                  <a:satMod val="115000"/>
                </a:srgbClr>
              </a:gs>
              <a:gs pos="100000">
                <a:srgbClr val="E5EFFB">
                  <a:shade val="100000"/>
                  <a:satMod val="115000"/>
                </a:srgbClr>
              </a:gs>
            </a:gsLst>
            <a:lin ang="13500000" scaled="1"/>
            <a:tileRect/>
          </a:gra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1400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9078" y="374880"/>
            <a:ext cx="7761877" cy="7509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лэпбук?</a:t>
            </a:r>
          </a:p>
          <a:p>
            <a:pPr fontAlgn="base"/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</a:p>
          <a:p>
            <a:pPr algn="ctr" fontAlgn="base"/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интерактивная,  тематическая </a:t>
            </a:r>
          </a:p>
          <a:p>
            <a:pPr algn="ctr" fontAlgn="base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папка.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fontAlgn="base"/>
            <a:endParaRPr lang="ru-RU" sz="24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endParaRPr lang="ru-RU" sz="1600" b="1" i="1" dirty="0" smtClean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 fontAlgn="base"/>
            <a:r>
              <a:rPr lang="ru-RU" sz="16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          </a:t>
            </a:r>
          </a:p>
          <a:p>
            <a:pPr algn="ctr" fontAlgn="base"/>
            <a:endParaRPr lang="ru-RU" sz="1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– </a:t>
            </a:r>
          </a:p>
          <a:p>
            <a:pPr algn="ctr" fontAlgn="base"/>
            <a:r>
              <a:rPr lang="ru-RU" sz="1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сравнительно новое средство обучения</a:t>
            </a:r>
            <a:endParaRPr lang="ru-RU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создавать лэпбуки         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начали американцы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 </a:t>
            </a: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fontAlgn="base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fontAlgn="base"/>
            <a:endParaRPr lang="ru-RU" dirty="0" smtClean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fontAlgn="base"/>
            <a:endParaRPr lang="ru-RU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2894" y="778510"/>
            <a:ext cx="59293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          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«Лэпбук» (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lap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колени,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книга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54138">
            <a:off x="827917" y="2259000"/>
            <a:ext cx="3492299" cy="2619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45318">
            <a:off x="5223909" y="2409333"/>
            <a:ext cx="3091408" cy="23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7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3" y="500042"/>
            <a:ext cx="78112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– разновидность метода проектирования. Создание лэпбука содержит все этапы проекта:   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1114688727"/>
              </p:ext>
            </p:extLst>
          </p:nvPr>
        </p:nvGraphicFramePr>
        <p:xfrm>
          <a:off x="1259632" y="1988840"/>
          <a:ext cx="6408712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79296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отвечает всем требованиям ФГОС ДО к предметно-развивающей среде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9776" y="1348800"/>
            <a:ext cx="79208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информативен;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полифункционален: способствует развитию творчества, воображения.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пригоден к использованию одновременно группой детей (в том числе с участием взрослого как играющего партнера);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дидактическими свойствами, несет в себе способы ознакомления с цветом, формой и т.д.;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средством художественно-эстетического развития ребенка, приобщает его к миру искусства;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вариативной (есть несколько вариантов использования каждой его части);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структура и содержание доступны детям дошкольного возраста;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игровую, познавательную, исследовательскую и творческую активность всех воспитанников.</a:t>
            </a:r>
          </a:p>
          <a:p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714488"/>
            <a:ext cx="7772400" cy="4054487"/>
          </a:xfrm>
        </p:spPr>
        <p:txBody>
          <a:bodyPr/>
          <a:lstStyle/>
          <a:p>
            <a:pPr marL="457200" indent="-457200"/>
            <a:r>
              <a:rPr lang="ru-RU" sz="2400" dirty="0" smtClean="0"/>
              <a:t>      1. Лэпбук – активизирует у детей интерес к познавательной деятельности;</a:t>
            </a:r>
            <a:br>
              <a:rPr lang="ru-RU" sz="2400" dirty="0" smtClean="0"/>
            </a:br>
            <a:r>
              <a:rPr lang="ru-RU" sz="2400" dirty="0" smtClean="0"/>
              <a:t>2.Появляется возможность проявить себя каждому ребёнку!</a:t>
            </a: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dirty="0" smtClean="0"/>
              <a:t>3.  Помогает детям лучше понять и запомнить информацию (особенно, если ребёнок визуал)</a:t>
            </a:r>
            <a:br>
              <a:rPr lang="ru-RU" sz="2400" dirty="0" smtClean="0"/>
            </a:br>
            <a:r>
              <a:rPr lang="ru-RU" sz="2400" dirty="0" smtClean="0"/>
              <a:t>4.  Лэпбук – позволяет сохранить собранный материал;</a:t>
            </a:r>
            <a:br>
              <a:rPr lang="ru-RU" sz="2400" dirty="0" smtClean="0"/>
            </a:br>
            <a:r>
              <a:rPr lang="ru-RU" sz="2400" dirty="0" smtClean="0"/>
              <a:t>5. </a:t>
            </a:r>
            <a:r>
              <a:rPr lang="ru-RU" altLang="ru-RU" sz="2400" dirty="0" smtClean="0"/>
              <a:t>Это просто интересное и творческое занятие!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729"/>
            <a:ext cx="7772400" cy="1500197"/>
          </a:xfrm>
        </p:spPr>
        <p:txBody>
          <a:bodyPr/>
          <a:lstStyle/>
          <a:p>
            <a:pPr lvl="0" algn="ctr"/>
            <a:r>
              <a:rPr lang="ru-RU" sz="4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нужен лэпбук?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500230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7301" y="548680"/>
            <a:ext cx="3908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Выбираем тему…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899592" y="1700808"/>
            <a:ext cx="77768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2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-интересные события, происходящие с ребенком -темы недели;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2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-решение проблемных ситуаций;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2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-литературные произведения;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2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-интерес ребенка к конкретному виду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2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-мультипликационные герои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4" descr="http://i.madou40-tomsk.ru/u/d3/c13744d24a11e4923c99b2e72d9ffc/-/P22501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7301" y="3861048"/>
            <a:ext cx="3600400" cy="253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15616" y="1120000"/>
            <a:ext cx="2844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могут быть: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5183" y="571480"/>
            <a:ext cx="4246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Составляем план…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06" name="Picture 2" descr="C:\Users\Наталья\Desktop\все о лэпбуке\картинки лэпбук\Ребенок – это карма родителей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4" y="4954895"/>
            <a:ext cx="7358115" cy="17475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1643050"/>
            <a:ext cx="70723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Чтобы составить план, можно использовать модель трёх вопросов. Задаем ребенку вопросы. 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-Что ты знаешь о…?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-Что хотел бы узнать?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-Что сделать, чтобы узнать?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620688"/>
            <a:ext cx="54080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3. Изготавливаем макет…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i.madou40-tomsk.ru/u/ee/896d7ad1d811e4a4d2cf73fe6fc065/-/%D0%9C%D0%A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704" y="1628800"/>
            <a:ext cx="5184576" cy="375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бразец лэпбука">
            <a:hlinkClick r:id="rId2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628800"/>
            <a:ext cx="4576022" cy="491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187624" y="332656"/>
            <a:ext cx="700890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изготовить лепбук,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понадобится:</a:t>
            </a: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240355"/>
            <a:ext cx="604729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Картонная папка – основа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Обычная бумага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Клей 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Степлер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Скотч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2115</TotalTime>
  <Words>311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Georgia</vt:lpstr>
      <vt:lpstr>Times New Roman</vt:lpstr>
      <vt:lpstr>Wingdings</vt:lpstr>
      <vt:lpstr>Тема Office</vt:lpstr>
      <vt:lpstr>   </vt:lpstr>
      <vt:lpstr>Презентация PowerPoint</vt:lpstr>
      <vt:lpstr>Презентация PowerPoint</vt:lpstr>
      <vt:lpstr>Презентация PowerPoint</vt:lpstr>
      <vt:lpstr>      1. Лэпбук – активизирует у детей интерес к познавательной деятельности; 2.Появляется возможность проявить себя каждому ребёнку! 3.  Помогает детям лучше понять и запомнить информацию (особенно, если ребёнок визуал) 4.  Лэпбук – позволяет сохранить собранный материал; 5. Это просто интересное и творческое занятие!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Алексей</cp:lastModifiedBy>
  <cp:revision>211</cp:revision>
  <dcterms:created xsi:type="dcterms:W3CDTF">2011-08-02T23:19:04Z</dcterms:created>
  <dcterms:modified xsi:type="dcterms:W3CDTF">2018-01-24T20:02:37Z</dcterms:modified>
</cp:coreProperties>
</file>