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58" r:id="rId5"/>
    <p:sldId id="264" r:id="rId6"/>
    <p:sldId id="265" r:id="rId7"/>
    <p:sldId id="266" r:id="rId8"/>
    <p:sldId id="267" r:id="rId9"/>
    <p:sldId id="268" r:id="rId10"/>
    <p:sldId id="260" r:id="rId11"/>
    <p:sldId id="261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Тема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7467600" cy="5056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</a:rPr>
              <a:t> «Мой любимый город – Нижний       Новгород»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6" y="2420888"/>
            <a:ext cx="4896544" cy="381642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96136" y="2967335"/>
            <a:ext cx="24482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«Мира не узнаешь, не зная края своего». </a:t>
            </a:r>
          </a:p>
          <a:p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М.Горький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/>
              <a:t>Выполнила: воспитатель МБДОУ «Детский сад №201» </a:t>
            </a:r>
            <a:r>
              <a:rPr lang="ru-RU" dirty="0" err="1"/>
              <a:t>Казянина</a:t>
            </a:r>
            <a:r>
              <a:rPr lang="ru-RU" dirty="0"/>
              <a:t> А.А.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93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Предполагаемые результаты: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 Формирование разносторонних знаний о родном городе, любви и бережного отношения к нему.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 Приобретение детьми исследовательских навыков сбора информации.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Активное участие и интерес детей в различных видах деятельности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Организация изобразительной деятельности, проведение  выставок  в  группе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Воспитание нравственно - патриотических чувств к  истории, культуре, природе родного края</a:t>
            </a:r>
            <a:endParaRPr lang="ru-RU" sz="1800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> Развитие связной речи, обогащение словаря.</a:t>
            </a:r>
            <a:endParaRPr lang="ru-RU" sz="1800" dirty="0"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896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Результаты выполненной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1600200"/>
            <a:ext cx="6953200" cy="35569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1.У детей расширились представления об истории и современности города, о достопримечательностях, о знаменитых земляках, о нижегородских промыслах.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2. Родители  с удовольствием принимали участие в сборе информации о нашем городе.</a:t>
            </a:r>
          </a:p>
          <a:p>
            <a:pPr marL="0" indent="0">
              <a:lnSpc>
                <a:spcPct val="90000"/>
              </a:lnSpc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18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1938"/>
            <a:ext cx="7467600" cy="1143000"/>
          </a:xfrm>
        </p:spPr>
        <p:txBody>
          <a:bodyPr/>
          <a:lstStyle/>
          <a:p>
            <a:r>
              <a:rPr lang="ru-RU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4305672" cy="3384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00207"/>
            <a:ext cx="3429000" cy="24803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577604"/>
            <a:ext cx="5055890" cy="41283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8640"/>
            <a:ext cx="3528392" cy="265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305128" cy="70609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Патриотический уголок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4744"/>
            <a:ext cx="814724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6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Паспорт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Тип проекта: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творческо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– исследовательский;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Сроки реализации проекта – долгосрочный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Участники проекта: дети подготовительной группы, педагоги, родители.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Продолжительность проекта – с сентября по май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96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49238"/>
            <a:ext cx="7169224" cy="57477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21420"/>
            <a:ext cx="7467600" cy="5565232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Любовь к Отчизне начинается с любви к своей малой родине - месту, где родился человек. Базовый этап формирования у детей любви к Родине - накопление ими социального опыта жизни в своем городе, усвоение принятых в нем норм поведения, взаимоотношений, приобщение к миру его культуры.</a:t>
            </a:r>
          </a:p>
          <a:p>
            <a:r>
              <a:rPr lang="ru-RU" dirty="0">
                <a:cs typeface="Times New Roman" panose="02020603050405020304" pitchFamily="18" charset="0"/>
              </a:rPr>
              <a:t>В дошкольном возрасте формируются первые представления детей об окружающем мире, и происходит это прежде всего через ознакомление с традициями «своей» социокультурной среды – местными историко-культурными, национальными, географическими, природными особенностями региона. </a:t>
            </a:r>
          </a:p>
          <a:p>
            <a:r>
              <a:rPr lang="ru-RU" dirty="0">
                <a:cs typeface="Times New Roman" panose="02020603050405020304" pitchFamily="18" charset="0"/>
              </a:rPr>
              <a:t>Отсюда вытекает важная проблема - недостаточные знания детей о родном городе и актуальным является привить детям чувство любви и привязанности к природным и культурным ценностям родного города и края, так как именно на этой основе воспитывается патриотизм – чувство значимое во все времена</a:t>
            </a:r>
          </a:p>
        </p:txBody>
      </p:sp>
    </p:spTree>
    <p:extLst>
      <p:ext uri="{BB962C8B-B14F-4D97-AF65-F5344CB8AC3E}">
        <p14:creationId xmlns:p14="http://schemas.microsoft.com/office/powerpoint/2010/main" val="272608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467600" cy="158417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чувства гордости, уважения и любви к родному краю через знакомство с историей ,культурой, традициями, достопримечательностями родного города.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   </a:t>
            </a:r>
          </a:p>
          <a:p>
            <a:pPr marL="0" indent="0">
              <a:buNone/>
            </a:pPr>
            <a:r>
              <a:rPr lang="ru-RU" sz="2200" dirty="0">
                <a:solidFill>
                  <a:srgbClr val="FF0000"/>
                </a:solidFill>
              </a:rPr>
              <a:t>    </a:t>
            </a:r>
            <a:r>
              <a:rPr lang="ru-RU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Задачи: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>
                <a:cs typeface="Times New Roman" panose="02020603050405020304" pitchFamily="18" charset="0"/>
              </a:rPr>
              <a:t>Формировать представления детей о родном городе.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>
                <a:cs typeface="Times New Roman" panose="02020603050405020304" pitchFamily="18" charset="0"/>
              </a:rPr>
              <a:t>Формировать общее представление об основных архитектурных сооружениях, памятниках, парках, улицах определяющих облик города.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>
                <a:cs typeface="Times New Roman" panose="02020603050405020304" pitchFamily="18" charset="0"/>
              </a:rPr>
              <a:t>Воспитывать любовь, уважение и привязанность к своему городу, умение видеть его красоту, радоваться ей и беречь.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>
                <a:cs typeface="Times New Roman" panose="02020603050405020304" pitchFamily="18" charset="0"/>
              </a:rPr>
              <a:t>Развивать у детей связную речь, обогащать и активизировать словарь.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>
                <a:cs typeface="Times New Roman" panose="02020603050405020304" pitchFamily="18" charset="0"/>
              </a:rPr>
              <a:t>Способствование активному вовлечению родителей в совместную деятельность с ребенком в условиях семьи и 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val="156420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1938"/>
            <a:ext cx="7467600" cy="70609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Этапы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1-й этап: подготовительный</a:t>
            </a:r>
          </a:p>
          <a:p>
            <a:pPr marL="0" indent="0">
              <a:buNone/>
            </a:pPr>
            <a:r>
              <a:rPr lang="ru-RU" dirty="0"/>
              <a:t>- подбор методической, исторической, художественной литературы по теме проекта.</a:t>
            </a:r>
          </a:p>
          <a:p>
            <a:pPr marL="0" indent="0">
              <a:buNone/>
            </a:pPr>
            <a:r>
              <a:rPr lang="ru-RU" dirty="0"/>
              <a:t>- подбор дидактических игр</a:t>
            </a:r>
          </a:p>
          <a:p>
            <a:pPr marL="0" indent="0">
              <a:buNone/>
            </a:pPr>
            <a:r>
              <a:rPr lang="ru-RU" dirty="0"/>
              <a:t>- разработка примерных конспектов занятий и виртуальных экскурсий;</a:t>
            </a:r>
          </a:p>
          <a:p>
            <a:pPr marL="0" indent="0">
              <a:buNone/>
            </a:pPr>
            <a:r>
              <a:rPr lang="ru-RU" dirty="0"/>
              <a:t>- создание предметно-развивающей среды, а также мини – музея «Моя родина – Нижний Новгород»;</a:t>
            </a:r>
          </a:p>
          <a:p>
            <a:r>
              <a:rPr lang="ru-RU" dirty="0"/>
              <a:t>2-й этап: реализация проекта</a:t>
            </a:r>
          </a:p>
          <a:p>
            <a:pPr marL="0" indent="0">
              <a:buNone/>
            </a:pPr>
            <a:r>
              <a:rPr lang="ru-RU" dirty="0"/>
              <a:t>- Совместная образовательная деятельность</a:t>
            </a:r>
          </a:p>
          <a:p>
            <a:pPr marL="0" indent="0">
              <a:buNone/>
            </a:pPr>
            <a:r>
              <a:rPr lang="ru-RU" dirty="0"/>
              <a:t>(беседы с использованием презентаций, чтение     литературы, продуктивная и игровая деятельность, рассматривание альбомов, иллюстраций)</a:t>
            </a:r>
          </a:p>
          <a:p>
            <a:r>
              <a:rPr lang="ru-RU" dirty="0"/>
              <a:t>3 – й этап: итоговый</a:t>
            </a:r>
          </a:p>
          <a:p>
            <a:pPr marL="0" indent="0">
              <a:buNone/>
            </a:pPr>
            <a:r>
              <a:rPr lang="ru-RU" dirty="0"/>
              <a:t>(подведение результатов работы, развлечение для детей «Город в котором мы живем», совместная выставка детей и родителей на тему “Мой любимый город”)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511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4888" y="1179869"/>
            <a:ext cx="7467600" cy="4873752"/>
          </a:xfrm>
        </p:spPr>
        <p:txBody>
          <a:bodyPr>
            <a:normAutofit/>
          </a:bodyPr>
          <a:lstStyle/>
          <a:p>
            <a:r>
              <a:rPr lang="ru-RU" sz="1400" dirty="0"/>
              <a:t>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2780928"/>
            <a:ext cx="172819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Нижний Новгород</a:t>
            </a:r>
          </a:p>
        </p:txBody>
      </p:sp>
      <p:sp>
        <p:nvSpPr>
          <p:cNvPr id="5" name="Овал 4"/>
          <p:cNvSpPr/>
          <p:nvPr/>
        </p:nvSpPr>
        <p:spPr>
          <a:xfrm>
            <a:off x="2915988" y="1872559"/>
            <a:ext cx="1510426" cy="7524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Парки</a:t>
            </a:r>
          </a:p>
        </p:txBody>
      </p:sp>
      <p:sp>
        <p:nvSpPr>
          <p:cNvPr id="6" name="Овал 5"/>
          <p:cNvSpPr/>
          <p:nvPr/>
        </p:nvSpPr>
        <p:spPr>
          <a:xfrm>
            <a:off x="5292972" y="2897419"/>
            <a:ext cx="139587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Театры</a:t>
            </a:r>
          </a:p>
        </p:txBody>
      </p:sp>
      <p:sp>
        <p:nvSpPr>
          <p:cNvPr id="7" name="Овал 6"/>
          <p:cNvSpPr/>
          <p:nvPr/>
        </p:nvSpPr>
        <p:spPr>
          <a:xfrm>
            <a:off x="5009439" y="3929708"/>
            <a:ext cx="149752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Памятники</a:t>
            </a:r>
          </a:p>
        </p:txBody>
      </p:sp>
      <p:sp>
        <p:nvSpPr>
          <p:cNvPr id="8" name="Овал 7"/>
          <p:cNvSpPr/>
          <p:nvPr/>
        </p:nvSpPr>
        <p:spPr>
          <a:xfrm>
            <a:off x="3465494" y="4247338"/>
            <a:ext cx="149293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Реки</a:t>
            </a:r>
          </a:p>
        </p:txBody>
      </p:sp>
      <p:sp>
        <p:nvSpPr>
          <p:cNvPr id="9" name="Овал 8"/>
          <p:cNvSpPr/>
          <p:nvPr/>
        </p:nvSpPr>
        <p:spPr>
          <a:xfrm>
            <a:off x="1925764" y="3713276"/>
            <a:ext cx="1470514" cy="8639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Кремль</a:t>
            </a:r>
          </a:p>
        </p:txBody>
      </p:sp>
      <p:sp>
        <p:nvSpPr>
          <p:cNvPr id="10" name="Овал 9"/>
          <p:cNvSpPr/>
          <p:nvPr/>
        </p:nvSpPr>
        <p:spPr>
          <a:xfrm>
            <a:off x="1628803" y="2754643"/>
            <a:ext cx="151216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Музеи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299512" y="225610"/>
            <a:ext cx="1548550" cy="7756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Парк  «Швейцария»</a:t>
            </a:r>
          </a:p>
        </p:txBody>
      </p:sp>
      <p:sp>
        <p:nvSpPr>
          <p:cNvPr id="12" name="Овал 11"/>
          <p:cNvSpPr/>
          <p:nvPr/>
        </p:nvSpPr>
        <p:spPr>
          <a:xfrm>
            <a:off x="1835696" y="19472"/>
            <a:ext cx="136815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Парк «Дубки»</a:t>
            </a:r>
          </a:p>
        </p:txBody>
      </p:sp>
      <p:sp>
        <p:nvSpPr>
          <p:cNvPr id="13" name="Овал 12"/>
          <p:cNvSpPr/>
          <p:nvPr/>
        </p:nvSpPr>
        <p:spPr>
          <a:xfrm>
            <a:off x="3322686" y="122192"/>
            <a:ext cx="1286672" cy="6479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Парк 1 Мая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3104844" y="965358"/>
            <a:ext cx="1450388" cy="7665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Парк культуры и отдыха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73359" y="2023721"/>
            <a:ext cx="1304975" cy="8236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Кукольный театр</a:t>
            </a:r>
          </a:p>
        </p:txBody>
      </p:sp>
      <p:sp>
        <p:nvSpPr>
          <p:cNvPr id="16" name="Овал 15"/>
          <p:cNvSpPr/>
          <p:nvPr/>
        </p:nvSpPr>
        <p:spPr>
          <a:xfrm>
            <a:off x="7578333" y="2255985"/>
            <a:ext cx="1199059" cy="672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Оперный театр</a:t>
            </a:r>
          </a:p>
        </p:txBody>
      </p:sp>
      <p:sp>
        <p:nvSpPr>
          <p:cNvPr id="17" name="Овал 16"/>
          <p:cNvSpPr/>
          <p:nvPr/>
        </p:nvSpPr>
        <p:spPr>
          <a:xfrm>
            <a:off x="6876257" y="3062272"/>
            <a:ext cx="1835696" cy="726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Драматический театр</a:t>
            </a:r>
          </a:p>
        </p:txBody>
      </p:sp>
      <p:sp>
        <p:nvSpPr>
          <p:cNvPr id="18" name="Овал 17"/>
          <p:cNvSpPr/>
          <p:nvPr/>
        </p:nvSpPr>
        <p:spPr>
          <a:xfrm>
            <a:off x="7380125" y="1488209"/>
            <a:ext cx="1331828" cy="71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Театр «Вера»</a:t>
            </a:r>
          </a:p>
        </p:txBody>
      </p:sp>
      <p:sp>
        <p:nvSpPr>
          <p:cNvPr id="19" name="Овал 18"/>
          <p:cNvSpPr/>
          <p:nvPr/>
        </p:nvSpPr>
        <p:spPr>
          <a:xfrm>
            <a:off x="6922472" y="3978646"/>
            <a:ext cx="1655544" cy="7931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Минин и Пожарский</a:t>
            </a:r>
          </a:p>
        </p:txBody>
      </p:sp>
      <p:sp>
        <p:nvSpPr>
          <p:cNvPr id="20" name="Овал 19"/>
          <p:cNvSpPr/>
          <p:nvPr/>
        </p:nvSpPr>
        <p:spPr>
          <a:xfrm>
            <a:off x="5685767" y="4721694"/>
            <a:ext cx="142494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 летчику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В.Чкалову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159573" y="4918502"/>
            <a:ext cx="1468621" cy="9250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 космонавту Комарову</a:t>
            </a:r>
          </a:p>
        </p:txBody>
      </p:sp>
      <p:sp>
        <p:nvSpPr>
          <p:cNvPr id="22" name="Овал 21"/>
          <p:cNvSpPr/>
          <p:nvPr/>
        </p:nvSpPr>
        <p:spPr>
          <a:xfrm>
            <a:off x="5636909" y="5733940"/>
            <a:ext cx="1606275" cy="7994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Памятник павшим в ВОВ</a:t>
            </a:r>
          </a:p>
        </p:txBody>
      </p:sp>
      <p:sp>
        <p:nvSpPr>
          <p:cNvPr id="23" name="Овал 22"/>
          <p:cNvSpPr/>
          <p:nvPr/>
        </p:nvSpPr>
        <p:spPr>
          <a:xfrm>
            <a:off x="4501406" y="5147735"/>
            <a:ext cx="1135503" cy="7694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Волга</a:t>
            </a:r>
          </a:p>
        </p:txBody>
      </p:sp>
      <p:sp>
        <p:nvSpPr>
          <p:cNvPr id="24" name="Овал 23"/>
          <p:cNvSpPr/>
          <p:nvPr/>
        </p:nvSpPr>
        <p:spPr>
          <a:xfrm>
            <a:off x="3203848" y="5301208"/>
            <a:ext cx="1139870" cy="7524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Ока</a:t>
            </a:r>
          </a:p>
        </p:txBody>
      </p:sp>
      <p:sp>
        <p:nvSpPr>
          <p:cNvPr id="25" name="Овал 24"/>
          <p:cNvSpPr/>
          <p:nvPr/>
        </p:nvSpPr>
        <p:spPr>
          <a:xfrm>
            <a:off x="3851920" y="6103682"/>
            <a:ext cx="1584176" cy="573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Стрелка</a:t>
            </a:r>
          </a:p>
        </p:txBody>
      </p:sp>
      <p:sp>
        <p:nvSpPr>
          <p:cNvPr id="26" name="Овал 25"/>
          <p:cNvSpPr/>
          <p:nvPr/>
        </p:nvSpPr>
        <p:spPr>
          <a:xfrm>
            <a:off x="1819998" y="5867583"/>
            <a:ext cx="1329978" cy="823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Музей боевой славы</a:t>
            </a:r>
          </a:p>
        </p:txBody>
      </p:sp>
      <p:sp>
        <p:nvSpPr>
          <p:cNvPr id="27" name="Овал 26"/>
          <p:cNvSpPr/>
          <p:nvPr/>
        </p:nvSpPr>
        <p:spPr>
          <a:xfrm>
            <a:off x="174983" y="4249597"/>
            <a:ext cx="1354679" cy="9027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Башни Кремля</a:t>
            </a:r>
          </a:p>
        </p:txBody>
      </p:sp>
      <p:sp>
        <p:nvSpPr>
          <p:cNvPr id="28" name="Овал 27"/>
          <p:cNvSpPr/>
          <p:nvPr/>
        </p:nvSpPr>
        <p:spPr>
          <a:xfrm>
            <a:off x="179511" y="5561296"/>
            <a:ext cx="1449291" cy="8900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Чкаловская лестница</a:t>
            </a:r>
          </a:p>
        </p:txBody>
      </p:sp>
      <p:sp>
        <p:nvSpPr>
          <p:cNvPr id="29" name="Овал 28"/>
          <p:cNvSpPr/>
          <p:nvPr/>
        </p:nvSpPr>
        <p:spPr>
          <a:xfrm>
            <a:off x="1403647" y="4764108"/>
            <a:ext cx="1633489" cy="897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Мемориал погибшим в ВОВ вечный огонь</a:t>
            </a:r>
          </a:p>
        </p:txBody>
      </p:sp>
      <p:sp>
        <p:nvSpPr>
          <p:cNvPr id="30" name="Овал 29"/>
          <p:cNvSpPr/>
          <p:nvPr/>
        </p:nvSpPr>
        <p:spPr>
          <a:xfrm>
            <a:off x="1403648" y="1731891"/>
            <a:ext cx="1473575" cy="7629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Музей «Паровозы России»</a:t>
            </a:r>
          </a:p>
        </p:txBody>
      </p:sp>
      <p:sp>
        <p:nvSpPr>
          <p:cNvPr id="31" name="Овал 30"/>
          <p:cNvSpPr/>
          <p:nvPr/>
        </p:nvSpPr>
        <p:spPr>
          <a:xfrm>
            <a:off x="137592" y="3464834"/>
            <a:ext cx="1440160" cy="61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«Дом елочной игрушки»</a:t>
            </a:r>
          </a:p>
        </p:txBody>
      </p:sp>
      <p:sp>
        <p:nvSpPr>
          <p:cNvPr id="32" name="Овал 31"/>
          <p:cNvSpPr/>
          <p:nvPr/>
        </p:nvSpPr>
        <p:spPr>
          <a:xfrm>
            <a:off x="182519" y="2444627"/>
            <a:ext cx="1368079" cy="7148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Музей «Парк Победы»</a:t>
            </a:r>
          </a:p>
        </p:txBody>
      </p:sp>
      <p:sp>
        <p:nvSpPr>
          <p:cNvPr id="33" name="Овал 32"/>
          <p:cNvSpPr/>
          <p:nvPr/>
        </p:nvSpPr>
        <p:spPr>
          <a:xfrm>
            <a:off x="174982" y="1071817"/>
            <a:ext cx="1876738" cy="755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Художественных промыслов</a:t>
            </a:r>
          </a:p>
        </p:txBody>
      </p:sp>
      <p:sp>
        <p:nvSpPr>
          <p:cNvPr id="34" name="Овал 33"/>
          <p:cNvSpPr/>
          <p:nvPr/>
        </p:nvSpPr>
        <p:spPr>
          <a:xfrm>
            <a:off x="4572675" y="1972390"/>
            <a:ext cx="1525087" cy="7170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/>
              <a:t>Улицы</a:t>
            </a:r>
          </a:p>
        </p:txBody>
      </p:sp>
      <p:sp>
        <p:nvSpPr>
          <p:cNvPr id="35" name="Овал 34"/>
          <p:cNvSpPr/>
          <p:nvPr/>
        </p:nvSpPr>
        <p:spPr>
          <a:xfrm>
            <a:off x="6258518" y="897878"/>
            <a:ext cx="1422745" cy="6911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Улица Большая Покровская</a:t>
            </a:r>
          </a:p>
        </p:txBody>
      </p:sp>
      <p:sp>
        <p:nvSpPr>
          <p:cNvPr id="36" name="Овал 35"/>
          <p:cNvSpPr/>
          <p:nvPr/>
        </p:nvSpPr>
        <p:spPr>
          <a:xfrm>
            <a:off x="4712920" y="954062"/>
            <a:ext cx="1311139" cy="685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Проспект Ленина</a:t>
            </a:r>
          </a:p>
        </p:txBody>
      </p:sp>
      <p:sp>
        <p:nvSpPr>
          <p:cNvPr id="37" name="Овал 36"/>
          <p:cNvSpPr/>
          <p:nvPr/>
        </p:nvSpPr>
        <p:spPr>
          <a:xfrm>
            <a:off x="5436096" y="204066"/>
            <a:ext cx="1440160" cy="7499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Бульвар Заречный</a:t>
            </a:r>
          </a:p>
        </p:txBody>
      </p:sp>
      <p:sp>
        <p:nvSpPr>
          <p:cNvPr id="38" name="Овал 37"/>
          <p:cNvSpPr/>
          <p:nvPr/>
        </p:nvSpPr>
        <p:spPr>
          <a:xfrm>
            <a:off x="7131566" y="164357"/>
            <a:ext cx="1678181" cy="870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Площадь Комсомольская</a:t>
            </a:r>
          </a:p>
        </p:txBody>
      </p:sp>
      <p:cxnSp>
        <p:nvCxnSpPr>
          <p:cNvPr id="49" name="Прямая соединительная линия 48"/>
          <p:cNvCxnSpPr>
            <a:stCxn id="8" idx="0"/>
            <a:endCxn id="4" idx="4"/>
          </p:cNvCxnSpPr>
          <p:nvPr/>
        </p:nvCxnSpPr>
        <p:spPr>
          <a:xfrm flipV="1">
            <a:off x="4211960" y="3789040"/>
            <a:ext cx="0" cy="458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10" idx="6"/>
            <a:endCxn id="4" idx="2"/>
          </p:cNvCxnSpPr>
          <p:nvPr/>
        </p:nvCxnSpPr>
        <p:spPr>
          <a:xfrm>
            <a:off x="3140971" y="3114683"/>
            <a:ext cx="206893" cy="170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stCxn id="9" idx="7"/>
            <a:endCxn id="4" idx="3"/>
          </p:cNvCxnSpPr>
          <p:nvPr/>
        </p:nvCxnSpPr>
        <p:spPr>
          <a:xfrm flipV="1">
            <a:off x="3180926" y="3641405"/>
            <a:ext cx="420026" cy="198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6" idx="2"/>
            <a:endCxn id="4" idx="6"/>
          </p:cNvCxnSpPr>
          <p:nvPr/>
        </p:nvCxnSpPr>
        <p:spPr>
          <a:xfrm flipH="1">
            <a:off x="5076056" y="3221455"/>
            <a:ext cx="216916" cy="63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cxnSpLocks/>
            <a:stCxn id="4" idx="7"/>
            <a:endCxn id="34" idx="3"/>
          </p:cNvCxnSpPr>
          <p:nvPr/>
        </p:nvCxnSpPr>
        <p:spPr>
          <a:xfrm flipH="1" flipV="1">
            <a:off x="4796019" y="2584433"/>
            <a:ext cx="26949" cy="344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" idx="0"/>
            <a:endCxn id="5" idx="5"/>
          </p:cNvCxnSpPr>
          <p:nvPr/>
        </p:nvCxnSpPr>
        <p:spPr>
          <a:xfrm flipH="1" flipV="1">
            <a:off x="4205217" y="2514855"/>
            <a:ext cx="6743" cy="266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7" idx="1"/>
            <a:endCxn id="4" idx="5"/>
          </p:cNvCxnSpPr>
          <p:nvPr/>
        </p:nvCxnSpPr>
        <p:spPr>
          <a:xfrm flipH="1" flipV="1">
            <a:off x="4822968" y="3641405"/>
            <a:ext cx="405778" cy="3832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32" idx="6"/>
            <a:endCxn id="10" idx="1"/>
          </p:cNvCxnSpPr>
          <p:nvPr/>
        </p:nvCxnSpPr>
        <p:spPr>
          <a:xfrm>
            <a:off x="1550598" y="2802029"/>
            <a:ext cx="299657" cy="58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30" idx="4"/>
          </p:cNvCxnSpPr>
          <p:nvPr/>
        </p:nvCxnSpPr>
        <p:spPr>
          <a:xfrm flipV="1">
            <a:off x="2140436" y="2416962"/>
            <a:ext cx="21170" cy="77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>
            <a:stCxn id="33" idx="3"/>
            <a:endCxn id="10" idx="1"/>
          </p:cNvCxnSpPr>
          <p:nvPr/>
        </p:nvCxnSpPr>
        <p:spPr>
          <a:xfrm>
            <a:off x="449824" y="1716689"/>
            <a:ext cx="1400431" cy="11434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cxnSpLocks/>
            <a:stCxn id="27" idx="7"/>
            <a:endCxn id="9" idx="2"/>
          </p:cNvCxnSpPr>
          <p:nvPr/>
        </p:nvCxnSpPr>
        <p:spPr>
          <a:xfrm flipV="1">
            <a:off x="1331274" y="4145227"/>
            <a:ext cx="594490" cy="236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>
            <a:cxnSpLocks/>
            <a:stCxn id="9" idx="3"/>
            <a:endCxn id="28" idx="0"/>
          </p:cNvCxnSpPr>
          <p:nvPr/>
        </p:nvCxnSpPr>
        <p:spPr>
          <a:xfrm flipH="1">
            <a:off x="904157" y="4450662"/>
            <a:ext cx="1236959" cy="111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>
            <a:cxnSpLocks/>
            <a:stCxn id="9" idx="5"/>
            <a:endCxn id="26" idx="7"/>
          </p:cNvCxnSpPr>
          <p:nvPr/>
        </p:nvCxnSpPr>
        <p:spPr>
          <a:xfrm flipH="1">
            <a:off x="2955205" y="4450662"/>
            <a:ext cx="225721" cy="1537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>
            <a:stCxn id="24" idx="0"/>
            <a:endCxn id="8" idx="4"/>
          </p:cNvCxnSpPr>
          <p:nvPr/>
        </p:nvCxnSpPr>
        <p:spPr>
          <a:xfrm flipV="1">
            <a:off x="3773783" y="5039426"/>
            <a:ext cx="438177" cy="261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>
            <a:stCxn id="23" idx="1"/>
            <a:endCxn id="8" idx="4"/>
          </p:cNvCxnSpPr>
          <p:nvPr/>
        </p:nvCxnSpPr>
        <p:spPr>
          <a:xfrm flipH="1" flipV="1">
            <a:off x="4211960" y="5039426"/>
            <a:ext cx="455737" cy="2209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stCxn id="25" idx="1"/>
            <a:endCxn id="24" idx="4"/>
          </p:cNvCxnSpPr>
          <p:nvPr/>
        </p:nvCxnSpPr>
        <p:spPr>
          <a:xfrm flipH="1" flipV="1">
            <a:off x="3773783" y="6053621"/>
            <a:ext cx="310134" cy="134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>
            <a:cxnSpLocks/>
            <a:stCxn id="23" idx="3"/>
            <a:endCxn id="25" idx="0"/>
          </p:cNvCxnSpPr>
          <p:nvPr/>
        </p:nvCxnSpPr>
        <p:spPr>
          <a:xfrm flipH="1">
            <a:off x="4644008" y="5804480"/>
            <a:ext cx="23689" cy="299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>
            <a:cxnSpLocks/>
            <a:stCxn id="7" idx="4"/>
            <a:endCxn id="20" idx="1"/>
          </p:cNvCxnSpPr>
          <p:nvPr/>
        </p:nvCxnSpPr>
        <p:spPr>
          <a:xfrm>
            <a:off x="5758200" y="4577780"/>
            <a:ext cx="136246" cy="259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stCxn id="19" idx="2"/>
            <a:endCxn id="7" idx="6"/>
          </p:cNvCxnSpPr>
          <p:nvPr/>
        </p:nvCxnSpPr>
        <p:spPr>
          <a:xfrm flipH="1" flipV="1">
            <a:off x="6506961" y="4253744"/>
            <a:ext cx="415511" cy="121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>
            <a:cxnSpLocks/>
            <a:stCxn id="22" idx="1"/>
            <a:endCxn id="7" idx="3"/>
          </p:cNvCxnSpPr>
          <p:nvPr/>
        </p:nvCxnSpPr>
        <p:spPr>
          <a:xfrm flipH="1" flipV="1">
            <a:off x="5228746" y="4482872"/>
            <a:ext cx="643397" cy="1368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>
            <a:cxnSpLocks/>
            <a:stCxn id="7" idx="5"/>
            <a:endCxn id="21" idx="1"/>
          </p:cNvCxnSpPr>
          <p:nvPr/>
        </p:nvCxnSpPr>
        <p:spPr>
          <a:xfrm>
            <a:off x="6287654" y="4482872"/>
            <a:ext cx="1086994" cy="571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>
            <a:cxnSpLocks/>
            <a:stCxn id="6" idx="6"/>
            <a:endCxn id="16" idx="3"/>
          </p:cNvCxnSpPr>
          <p:nvPr/>
        </p:nvCxnSpPr>
        <p:spPr>
          <a:xfrm flipV="1">
            <a:off x="6688842" y="2829735"/>
            <a:ext cx="1065089" cy="391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>
            <a:stCxn id="6" idx="6"/>
            <a:endCxn id="18" idx="4"/>
          </p:cNvCxnSpPr>
          <p:nvPr/>
        </p:nvCxnSpPr>
        <p:spPr>
          <a:xfrm flipV="1">
            <a:off x="6688842" y="2206441"/>
            <a:ext cx="1357197" cy="1015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>
            <a:cxnSpLocks/>
            <a:stCxn id="34" idx="7"/>
            <a:endCxn id="37" idx="4"/>
          </p:cNvCxnSpPr>
          <p:nvPr/>
        </p:nvCxnSpPr>
        <p:spPr>
          <a:xfrm flipV="1">
            <a:off x="5874418" y="954061"/>
            <a:ext cx="281758" cy="1123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Прямая соединительная линия 187"/>
          <p:cNvCxnSpPr>
            <a:stCxn id="38" idx="4"/>
            <a:endCxn id="34" idx="6"/>
          </p:cNvCxnSpPr>
          <p:nvPr/>
        </p:nvCxnSpPr>
        <p:spPr>
          <a:xfrm flipH="1">
            <a:off x="6097762" y="1034900"/>
            <a:ext cx="1872895" cy="1296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>
            <a:cxnSpLocks/>
            <a:stCxn id="34" idx="7"/>
            <a:endCxn id="35" idx="3"/>
          </p:cNvCxnSpPr>
          <p:nvPr/>
        </p:nvCxnSpPr>
        <p:spPr>
          <a:xfrm flipV="1">
            <a:off x="5874418" y="1487824"/>
            <a:ext cx="592456" cy="589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Прямая соединительная линия 198"/>
          <p:cNvCxnSpPr>
            <a:stCxn id="5" idx="1"/>
            <a:endCxn id="11" idx="5"/>
          </p:cNvCxnSpPr>
          <p:nvPr/>
        </p:nvCxnSpPr>
        <p:spPr>
          <a:xfrm flipH="1" flipV="1">
            <a:off x="1621282" y="887656"/>
            <a:ext cx="1515903" cy="1095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Прямая соединительная линия 200"/>
          <p:cNvCxnSpPr>
            <a:stCxn id="5" idx="1"/>
          </p:cNvCxnSpPr>
          <p:nvPr/>
        </p:nvCxnSpPr>
        <p:spPr>
          <a:xfrm flipH="1" flipV="1">
            <a:off x="2452980" y="631904"/>
            <a:ext cx="684205" cy="1350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Прямая соединительная линия 202"/>
          <p:cNvCxnSpPr>
            <a:stCxn id="5" idx="1"/>
            <a:endCxn id="13" idx="2"/>
          </p:cNvCxnSpPr>
          <p:nvPr/>
        </p:nvCxnSpPr>
        <p:spPr>
          <a:xfrm flipV="1">
            <a:off x="3137185" y="446184"/>
            <a:ext cx="185501" cy="1536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Прямая соединительная линия 204"/>
          <p:cNvCxnSpPr>
            <a:stCxn id="5" idx="1"/>
            <a:endCxn id="14" idx="3"/>
          </p:cNvCxnSpPr>
          <p:nvPr/>
        </p:nvCxnSpPr>
        <p:spPr>
          <a:xfrm flipV="1">
            <a:off x="3137185" y="1619635"/>
            <a:ext cx="180063" cy="36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единительная линия 206"/>
          <p:cNvCxnSpPr>
            <a:stCxn id="34" idx="7"/>
            <a:endCxn id="36" idx="5"/>
          </p:cNvCxnSpPr>
          <p:nvPr/>
        </p:nvCxnSpPr>
        <p:spPr>
          <a:xfrm flipH="1" flipV="1">
            <a:off x="5832047" y="1539123"/>
            <a:ext cx="42371" cy="538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Прямая соединительная линия 209"/>
          <p:cNvCxnSpPr>
            <a:cxnSpLocks/>
            <a:stCxn id="15" idx="4"/>
            <a:endCxn id="6" idx="6"/>
          </p:cNvCxnSpPr>
          <p:nvPr/>
        </p:nvCxnSpPr>
        <p:spPr>
          <a:xfrm flipH="1">
            <a:off x="6688842" y="2847358"/>
            <a:ext cx="237005" cy="374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Прямая соединительная линия 212"/>
          <p:cNvCxnSpPr>
            <a:cxnSpLocks/>
            <a:stCxn id="6" idx="6"/>
            <a:endCxn id="17" idx="2"/>
          </p:cNvCxnSpPr>
          <p:nvPr/>
        </p:nvCxnSpPr>
        <p:spPr>
          <a:xfrm>
            <a:off x="6688842" y="3221455"/>
            <a:ext cx="187415" cy="204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Прямая соединительная линия 215"/>
          <p:cNvCxnSpPr>
            <a:cxnSpLocks/>
            <a:stCxn id="10" idx="1"/>
            <a:endCxn id="31" idx="0"/>
          </p:cNvCxnSpPr>
          <p:nvPr/>
        </p:nvCxnSpPr>
        <p:spPr>
          <a:xfrm flipH="1">
            <a:off x="857672" y="2860096"/>
            <a:ext cx="992583" cy="604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единительная линия 218"/>
          <p:cNvCxnSpPr>
            <a:stCxn id="30" idx="4"/>
            <a:endCxn id="10" idx="1"/>
          </p:cNvCxnSpPr>
          <p:nvPr/>
        </p:nvCxnSpPr>
        <p:spPr>
          <a:xfrm flipH="1">
            <a:off x="1850255" y="2494798"/>
            <a:ext cx="290181" cy="365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Прямая соединительная линия 220"/>
          <p:cNvCxnSpPr>
            <a:stCxn id="29" idx="7"/>
            <a:endCxn id="9" idx="5"/>
          </p:cNvCxnSpPr>
          <p:nvPr/>
        </p:nvCxnSpPr>
        <p:spPr>
          <a:xfrm flipV="1">
            <a:off x="2797917" y="4450662"/>
            <a:ext cx="383009" cy="444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20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98034307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52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5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7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16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2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99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95670"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Социально- коммуникативное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Речевое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Художественно- эстетическое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Физическое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6452">
                <a:tc>
                  <a:txBody>
                    <a:bodyPr/>
                    <a:lstStyle/>
                    <a:p>
                      <a:r>
                        <a:rPr lang="ru-RU" sz="1400" b="0" u="sng" dirty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Тема: «Нижегородский кремль»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Презентация «Экскурсия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по Нижегородскому кремлю»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Настольная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игра – </a:t>
                      </a:r>
                      <a:r>
                        <a:rPr lang="ru-RU" sz="1400" b="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ходилка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«Путешествие по кремлю»</a:t>
                      </a:r>
                    </a:p>
                    <a:p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Изготовление макета «Нижегородский кремль»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Чтение стихотворений: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«Нижегородский кремль» </a:t>
                      </a:r>
                    </a:p>
                    <a:p>
                      <a:r>
                        <a:rPr lang="ru-RU" sz="1400" b="0" dirty="0" err="1">
                          <a:latin typeface="Times New Roman" pitchFamily="18" charset="0"/>
                          <a:cs typeface="Times New Roman" pitchFamily="18" charset="0"/>
                        </a:rPr>
                        <a:t>Н.Довженко</a:t>
                      </a:r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«Вечный огонь» </a:t>
                      </a:r>
                      <a:r>
                        <a:rPr lang="ru-RU" sz="1400" b="0" dirty="0" err="1">
                          <a:latin typeface="Times New Roman" pitchFamily="18" charset="0"/>
                          <a:cs typeface="Times New Roman" pitchFamily="18" charset="0"/>
                        </a:rPr>
                        <a:t>Ж.Беликова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Рисование «Чкаловская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лестница</a:t>
                      </a:r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из строительного материала «Башни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кремля</a:t>
                      </a:r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Игра – соревнование «Построй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кремль»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8076">
                <a:tc>
                  <a:txBody>
                    <a:bodyPr/>
                    <a:lstStyle/>
                    <a:p>
                      <a:r>
                        <a:rPr lang="ru-RU" sz="1400" b="0" u="sng" dirty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</a:p>
                    <a:p>
                      <a:r>
                        <a:rPr lang="ru-RU" sz="1400" b="0" u="none" dirty="0">
                          <a:latin typeface="Times New Roman" pitchFamily="18" charset="0"/>
                          <a:cs typeface="Times New Roman" pitchFamily="18" charset="0"/>
                        </a:rPr>
                        <a:t>Тема: «По берегам могучих рек»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Беседа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«История Стрелки»</a:t>
                      </a:r>
                    </a:p>
                    <a:p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Математика «Сравни по ширине»</a:t>
                      </a:r>
                    </a:p>
                    <a:p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Ознакомление с миром природы  </a:t>
                      </a:r>
                    </a:p>
                    <a:p>
                      <a:r>
                        <a:rPr lang="ru-RU" sz="1400" b="0" dirty="0"/>
                        <a:t> «Путешествие по реке. Главный водный путь России – река Волга»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ОБЖ «Безопасность на воде»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рассказа по картине</a:t>
                      </a:r>
                    </a:p>
                    <a:p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«Стрелка»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Выставка рисунков «Волга – матушка река»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П/игра «Берег и река»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П/игра «Рыбак и рыбки»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7803"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Тема: «Улицы Нижнего»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Виртуальная экскурсия по улицам Нижнего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ОБЖ «Правила безопасности на улице», Экскурсия</a:t>
                      </a:r>
                      <a:r>
                        <a:rPr lang="ru-RU" sz="14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на проспект Ленина.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Беседа о главной улице города  - Большая Покровская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Аппликация «Проспект»,</a:t>
                      </a: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из бумаги «Дома большие и маленькие»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Спортивное развлечение «Безопасность детей на улицах»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906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99114314"/>
              </p:ext>
            </p:extLst>
          </p:nvPr>
        </p:nvGraphicFramePr>
        <p:xfrm>
          <a:off x="0" y="1"/>
          <a:ext cx="9144000" cy="688240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0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0586"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Социально- коммуникативное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Речевое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Художественно- эстетическое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Физическое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9477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Тема: «Музеи Нижнего Новгорода»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Презентация «Музей - художественные промыслы»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Просмотр видео фильма «Музей – фабрика елочных игрушек»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с/р игра «В музее»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ОБЖ «Правила поведения в музее»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НОД «Экскурсия в музей»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Стихотворение «Воспоминание о прошлом» А. Демьянков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Лепка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Дымковские игрушки»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Рисование «Городецкая роспись»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«Елочная игрушка»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«Сделай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фигуру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«Платок»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9477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Тема: «Музеи Нижнего Новгорода»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Презентация «Паровозы России»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иллюстрации боевой техники.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с/р игра «Едем на поезде», ОБЖ «Безопасная железная дорога»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с/р игра «Военные»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д/и  лото «Техника военных лет»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Беседа «Железнодорожный транспорт»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Беседа о боевых машинах.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«Паровоз»</a:t>
                      </a:r>
                    </a:p>
                    <a:p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Аппликация «Железнодорожный вокзал»</a:t>
                      </a:r>
                    </a:p>
                    <a:p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Слушание военных песен про боевую технику.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«Веселый паровозик»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«Дружный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паровоз»</a:t>
                      </a:r>
                    </a:p>
                    <a:p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п/и «Парад»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8458">
                <a:tc>
                  <a:txBody>
                    <a:bodyPr/>
                    <a:lstStyle/>
                    <a:p>
                      <a:r>
                        <a:rPr lang="ru-RU" sz="1400" dirty="0"/>
                        <a:t>Март</a:t>
                      </a:r>
                    </a:p>
                    <a:p>
                      <a:r>
                        <a:rPr lang="ru-RU" sz="1400" dirty="0"/>
                        <a:t>«Памятники нашего города»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Видео ролик «Памятники в Нижнем»</a:t>
                      </a:r>
                    </a:p>
                    <a:p>
                      <a:pPr algn="l"/>
                      <a:r>
                        <a:rPr lang="ru-RU" sz="1400" dirty="0"/>
                        <a:t>Видео ролик «Смена караула у вечного огня»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Д/и «Памятники нашего города»</a:t>
                      </a:r>
                    </a:p>
                    <a:p>
                      <a:r>
                        <a:rPr lang="ru-RU" sz="1400" dirty="0"/>
                        <a:t>Паззлы «Собери картинку»</a:t>
                      </a:r>
                    </a:p>
                    <a:p>
                      <a:r>
                        <a:rPr lang="ru-RU" sz="1400" dirty="0"/>
                        <a:t>С/р игра «Я космонавт», «летчики»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Заучивание наизусть стих-я</a:t>
                      </a:r>
                      <a:r>
                        <a:rPr lang="ru-RU" sz="1400" baseline="0" dirty="0"/>
                        <a:t> «</a:t>
                      </a:r>
                      <a:r>
                        <a:rPr lang="ru-RU" sz="1400" dirty="0"/>
                        <a:t>Стих о памятнике павшим в войне 1941 - 1945гг.»</a:t>
                      </a:r>
                    </a:p>
                    <a:p>
                      <a:r>
                        <a:rPr lang="ru-RU" sz="1400" dirty="0"/>
                        <a:t>Беседы о подвигах людей.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Рисование «Герои нашего времени»</a:t>
                      </a:r>
                    </a:p>
                    <a:p>
                      <a:r>
                        <a:rPr lang="ru-RU" sz="1400" dirty="0"/>
                        <a:t>Лепка «Вечный огонь»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П/и «Самолеты»</a:t>
                      </a:r>
                    </a:p>
                    <a:p>
                      <a:r>
                        <a:rPr lang="ru-RU" sz="1400" dirty="0"/>
                        <a:t>«Ракета»</a:t>
                      </a:r>
                    </a:p>
                    <a:p>
                      <a:r>
                        <a:rPr lang="ru-RU" sz="1400" dirty="0"/>
                        <a:t>Спортивное соревнование «Сильные смелые, ловкие»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217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12909377"/>
              </p:ext>
            </p:extLst>
          </p:nvPr>
        </p:nvGraphicFramePr>
        <p:xfrm>
          <a:off x="0" y="1"/>
          <a:ext cx="9144000" cy="688294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76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6569"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Месяц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Социально- коммуникативное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Речевое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Художественно- эстетическое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latin typeface="Times New Roman" pitchFamily="18" charset="0"/>
                          <a:cs typeface="Times New Roman" pitchFamily="18" charset="0"/>
                        </a:rPr>
                        <a:t>Физическое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7251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Тема: «Театры Нижнего Новгорода»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Беседа с использованием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презентации «Знакомимся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с театрами города»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с/р игра «Театр»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ОБЖ беседа «Как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нужно вести себя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в театре»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Игра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– драматизация.</a:t>
                      </a:r>
                    </a:p>
                    <a:p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Режиссерские игры.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Чтение русских народных сказок. 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Вечер чтения стихотворений.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Изготовление  настольного театра, театра теней.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Аппликация «Мой любимый персонаж»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Рисование «Сцена театра»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Спортивное развлечение с ростовыми куклами.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«Превращение»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«Мы актеры»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9480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Тема: «Парки города Нижнего Новгорода»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Беседа «О необходимости зеленых насаждений в городе».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Экскурсия в парк «Дубки»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с/р игра «Зоопарк»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Д/и «С какого дерева листок», «Найди пару», «Угадай дерево»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ОБЖ «Правила поведения на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природе», «Если ребенок потерялся»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 рассказа «Прогулка в парке», Чтение стихотворения о парке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И. Северянина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Конструирование «Парк»</a:t>
                      </a:r>
                    </a:p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«Мы гуляем в парке»,  Слушание музыки  «Шум деревьев», «Пение птиц», «Времена года» </a:t>
                      </a:r>
                      <a:r>
                        <a:rPr lang="ru-RU" sz="1400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П.И.Чайковский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п/и «Зайцы и волк», «Кто скорее до дерева», «Птички и кошки», «Кто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скорее соберет»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8067">
                <a:tc>
                  <a:txBody>
                    <a:bodyPr/>
                    <a:lstStyle/>
                    <a:p>
                      <a:r>
                        <a:rPr lang="ru-RU" sz="1400" dirty="0"/>
                        <a:t>Май </a:t>
                      </a:r>
                    </a:p>
                    <a:p>
                      <a:r>
                        <a:rPr lang="ru-RU" sz="1400" dirty="0"/>
                        <a:t>Тема:</a:t>
                      </a:r>
                      <a:r>
                        <a:rPr lang="ru-RU" sz="1400" baseline="0" dirty="0"/>
                        <a:t> «Подготовка к празднику День города»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Развлечение для детей «Город в котором мы живем»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с/р игра «Ждем гостей»</a:t>
                      </a:r>
                    </a:p>
                    <a:p>
                      <a:r>
                        <a:rPr lang="ru-RU" sz="1400" dirty="0"/>
                        <a:t>д/и «Парочки»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Заучивание стих-й</a:t>
                      </a:r>
                      <a:r>
                        <a:rPr lang="ru-RU" sz="1400" baseline="0" dirty="0"/>
                        <a:t> «Мой любимый Нижний»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Совместная выставка</a:t>
                      </a:r>
                      <a:r>
                        <a:rPr lang="ru-RU" sz="1400" baseline="0" dirty="0"/>
                        <a:t> «Мой любимый город»</a:t>
                      </a:r>
                    </a:p>
                    <a:p>
                      <a:r>
                        <a:rPr lang="ru-RU" sz="1400" baseline="0" dirty="0"/>
                        <a:t>Танцы «Голуби мира», «Дружба», Песни «Россия», «Нижний Новгород»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п/и игры по желанию детей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482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803</TotalTime>
  <Words>1294</Words>
  <Application>Microsoft Office PowerPoint</Application>
  <PresentationFormat>Экран (4:3)</PresentationFormat>
  <Paragraphs>222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Century Schoolbook</vt:lpstr>
      <vt:lpstr>Times New Roman</vt:lpstr>
      <vt:lpstr>Wingdings</vt:lpstr>
      <vt:lpstr>Wingdings 2</vt:lpstr>
      <vt:lpstr>Эркер</vt:lpstr>
      <vt:lpstr>   Тема проекта:</vt:lpstr>
      <vt:lpstr>Паспорт проекта</vt:lpstr>
      <vt:lpstr>актуальность</vt:lpstr>
      <vt:lpstr>Цель проекта: Воспитание чувства гордости, уважения и любви к родному краю через знакомство с историей ,культурой, традициями, достопримечательностями родного города. </vt:lpstr>
      <vt:lpstr>Этапы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Предполагаемые результаты:</vt:lpstr>
      <vt:lpstr>Результаты выполненной работы</vt:lpstr>
      <vt:lpstr> </vt:lpstr>
      <vt:lpstr>Патриотический уголок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ДС</dc:creator>
  <cp:lastModifiedBy>Sergei Kazanin</cp:lastModifiedBy>
  <cp:revision>53</cp:revision>
  <dcterms:created xsi:type="dcterms:W3CDTF">2017-02-15T08:07:57Z</dcterms:created>
  <dcterms:modified xsi:type="dcterms:W3CDTF">2018-01-24T16:31:40Z</dcterms:modified>
</cp:coreProperties>
</file>