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8" r:id="rId19"/>
    <p:sldId id="279" r:id="rId20"/>
    <p:sldId id="277" r:id="rId21"/>
    <p:sldId id="280" r:id="rId22"/>
    <p:sldId id="283" r:id="rId23"/>
    <p:sldId id="28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E4727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0C9CB-F7CF-4083-A2BC-EB3278AEC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C04B1-2291-4F4A-9339-A83BE5E26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2F02D-F5F3-44B9-9BC2-FA4D2E53A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4F8EE-D1D0-4961-891B-7AF55D308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F57B-F80C-4669-AA3F-7331E042F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36628-ADA7-4AA3-BD32-C812032F0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7770-E5DC-4F22-9128-A60A20287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13948-B442-40BA-8FAC-EB0C80DA1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53B9C-592B-4230-87E7-9D1E97332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B2034-8916-47B6-A67A-CD724712B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5D63A-D3B5-470C-BC20-CF71D39B0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C68AA-37D4-4E2D-BD0A-7001F5388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7AE79-0F0A-44C9-8F53-46A266C97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47275"/>
            </a:gs>
            <a:gs pos="100000">
              <a:srgbClr val="FAE3E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8F0B3359-3C72-47A3-8EBE-60A18EBF6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>
          <a:xfrm>
            <a:off x="3657600" y="1219200"/>
            <a:ext cx="5181600" cy="2620963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990000"/>
                </a:solidFill>
              </a:rPr>
              <a:t>КАРДИОЛОГИЯ</a:t>
            </a:r>
          </a:p>
        </p:txBody>
      </p:sp>
      <p:pic>
        <p:nvPicPr>
          <p:cNvPr id="2051" name="Picture 7" descr="ССС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 r="53725" b="14691"/>
          <a:stretch>
            <a:fillRect/>
          </a:stretch>
        </p:blipFill>
        <p:spPr>
          <a:xfrm>
            <a:off x="685800" y="152400"/>
            <a:ext cx="2590800" cy="6477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Острая и хроническая формы ишемической болезни сердца</a:t>
            </a:r>
            <a:r>
              <a:rPr lang="ru-RU" sz="360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Острая форма ИБС проявляется в таких заболеваниях, как острый </a:t>
            </a:r>
            <a:r>
              <a:rPr lang="ru-RU" sz="2000" b="1" smtClean="0"/>
              <a:t>инфаркт</a:t>
            </a:r>
            <a:r>
              <a:rPr lang="ru-RU" sz="2000" smtClean="0"/>
              <a:t> миокарда, внезапная коронарная (или сердечная) смерть. 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Хроническая форма ИБС проявляется </a:t>
            </a:r>
            <a:r>
              <a:rPr lang="ru-RU" sz="2000" b="1" smtClean="0"/>
              <a:t>стенокардией,</a:t>
            </a:r>
            <a:r>
              <a:rPr lang="ru-RU" sz="2000" smtClean="0"/>
              <a:t> различными видами </a:t>
            </a:r>
            <a:r>
              <a:rPr lang="ru-RU" sz="2000" b="1" smtClean="0"/>
              <a:t>аритмий</a:t>
            </a:r>
            <a:r>
              <a:rPr lang="ru-RU" sz="2000" smtClean="0"/>
              <a:t> и </a:t>
            </a:r>
            <a:r>
              <a:rPr lang="ru-RU" sz="2000" b="1" smtClean="0"/>
              <a:t>сердечной недостаточностью</a:t>
            </a:r>
            <a:r>
              <a:rPr lang="ru-RU" sz="2000" smtClean="0"/>
              <a:t>. Эти формы могут встречаться как по отдельности, так и одновременно.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smtClean="0"/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Стенокардия</a:t>
            </a:r>
            <a:r>
              <a:rPr lang="ru-RU" sz="2000" smtClean="0"/>
              <a:t> – это одна из стадий развития ИБС. По сути, это периодические сокращения (спазмы) кровеносных сосудов и нарушения кровоснабжения сердца.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/>
              <a:t>     Основным признаком стенокардии являются внезапно возникающие приступообразные боли в груди, которые локализуются обычно за верхней или средней частью грудины или несколько влево от нее и иррадиируют в левую лопатку, плечо, предплечье, реже — в шею, нижнюю челюсть и даже в верхнюю часть живота.</a:t>
            </a:r>
            <a:endParaRPr lang="ru-RU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Слайд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Слайд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Слайд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Слайд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ru-RU" sz="3200" b="1" smtClean="0"/>
              <a:t>Лечение инфаркта миокарда</a:t>
            </a:r>
          </a:p>
        </p:txBody>
      </p:sp>
      <p:pic>
        <p:nvPicPr>
          <p:cNvPr id="16387" name="Picture 7" descr="Слайд1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4465" t="4111" r="8516" b="6726"/>
          <a:stretch>
            <a:fillRect/>
          </a:stretch>
        </p:blipFill>
        <p:spPr>
          <a:xfrm>
            <a:off x="762000" y="762000"/>
            <a:ext cx="7696200" cy="57721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ru-RU" sz="3200" b="1" smtClean="0"/>
              <a:t>Лечение инфаркта миокарда</a:t>
            </a:r>
          </a:p>
        </p:txBody>
      </p:sp>
      <p:pic>
        <p:nvPicPr>
          <p:cNvPr id="17411" name="Picture 5" descr="Слайд1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4791" t="3749" r="6465" b="10150"/>
          <a:stretch>
            <a:fillRect/>
          </a:stretch>
        </p:blipFill>
        <p:spPr>
          <a:xfrm>
            <a:off x="838200" y="914400"/>
            <a:ext cx="7620000" cy="5715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Слайд14"/>
          <p:cNvPicPr>
            <a:picLocks noChangeAspect="1" noChangeArrowheads="1"/>
          </p:cNvPicPr>
          <p:nvPr/>
        </p:nvPicPr>
        <p:blipFill>
          <a:blip r:embed="rId2"/>
          <a:srcRect l="2615" t="21040" r="5458" b="7234"/>
          <a:stretch>
            <a:fillRect/>
          </a:stretch>
        </p:blipFill>
        <p:spPr bwMode="auto">
          <a:xfrm>
            <a:off x="0" y="685800"/>
            <a:ext cx="91154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/>
              <a:t>       Аритмия сердца </a:t>
            </a:r>
            <a:r>
              <a:rPr lang="ru-RU" sz="2800" smtClean="0"/>
              <a:t>– нарушение частоты или последовательности сердечных сокращений: учащение (тахикардия) или замедление (брадикардия) ритма, преждевременные сокращения (экстрасистолия), дезорганизация ритмической деятельности (мерцательная аритмия) и т. д. Может быть следствием заболеваний мышцы сердца, неврозов, алкогольной и никотиновой интоксикации.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Слайд16"/>
          <p:cNvPicPr>
            <a:picLocks noChangeAspect="1" noChangeArrowheads="1"/>
          </p:cNvPicPr>
          <p:nvPr/>
        </p:nvPicPr>
        <p:blipFill>
          <a:blip r:embed="rId2"/>
          <a:srcRect l="2393" t="7671" r="8455" b="7391"/>
          <a:stretch>
            <a:fillRect/>
          </a:stretch>
        </p:blipFill>
        <p:spPr bwMode="auto">
          <a:xfrm>
            <a:off x="0" y="0"/>
            <a:ext cx="9144000" cy="653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/>
            <a:r>
              <a:rPr lang="ru-RU" b="1" smtClean="0"/>
              <a:t>КАРДИОЛОГИЯ </a:t>
            </a:r>
            <a:r>
              <a:rPr lang="ru-RU" smtClean="0"/>
              <a:t>– раздел медицины, изучающий строение, функции и заболевания сердца и сосудов, а также разрабатывающий методы их лечения</a:t>
            </a:r>
            <a:r>
              <a:rPr lang="ru-RU" b="1" smtClean="0"/>
              <a:t>. </a:t>
            </a:r>
          </a:p>
          <a:p>
            <a:pPr eaLnBrk="1" hangingPunct="1">
              <a:buFontTx/>
              <a:buNone/>
            </a:pPr>
            <a:endParaRPr lang="ru-RU" b="1" smtClean="0"/>
          </a:p>
          <a:p>
            <a:pPr eaLnBrk="1" hangingPunct="1"/>
            <a:r>
              <a:rPr lang="ru-RU" b="1" smtClean="0"/>
              <a:t>КАРДИОЛОГ </a:t>
            </a:r>
            <a:r>
              <a:rPr lang="ru-RU" smtClean="0"/>
              <a:t>–  врач–специалист по сердечно-сосудистым заболеваниям.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ru-RU" sz="3600" b="1" smtClean="0"/>
              <a:t>Искусственное сердце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Искусственное сердце – это механический насос, призванный функционировать вместо больного сердца. Ритм сокращений программируется подобно нормальному сердечному сокращению. Искусственное сердце используется как временное решение проблемы до того момента, пока не найдут совместимого донора.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Гипертония</a:t>
            </a:r>
            <a:r>
              <a:rPr lang="ru-RU" sz="2800" smtClean="0"/>
              <a:t> – это повышенное артериальное давление. Предрасполагают к развитию гипертонии стрессы, курение, адинамия, избыточный вес, нарушение функции эндокринной системы, болезни почек, пожилой возраст, наследственность, избыток соли в пище.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Гипертонический криз</a:t>
            </a:r>
            <a:r>
              <a:rPr lang="ru-RU" sz="2800" smtClean="0"/>
              <a:t> – внезапное повышение артериального давления, сопровождающееся признаками ухудшения мозгового, коронарного или почечного кровообращения. Гипертоническая болезнь может стать причиной инсульта.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096000"/>
          </a:xfrm>
        </p:spPr>
        <p:txBody>
          <a:bodyPr/>
          <a:lstStyle/>
          <a:p>
            <a:pPr eaLnBrk="1" hangingPunct="1"/>
            <a:r>
              <a:rPr lang="ru-RU" sz="2800" b="1" smtClean="0"/>
              <a:t>Инсульт (апоплексический удар) </a:t>
            </a:r>
            <a:r>
              <a:rPr lang="ru-RU" sz="2800" smtClean="0"/>
              <a:t>— очень опасное состояние, при котором происходит нарушение мозгового кровообращения из-за кровоизлияния в головной мозг или закупорки тромбом мозгового сосуда. Инсульт приводит к смерти тканей мозга, снабжавшихся кровью через поврежденный кровеносный сосуд. 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/>
            <a:r>
              <a:rPr lang="ru-RU" sz="2800" b="1" smtClean="0"/>
              <a:t>Сердечно-легочная недостаточность </a:t>
            </a:r>
            <a:r>
              <a:rPr lang="ru-RU" sz="2800" smtClean="0"/>
              <a:t>– нарушение функций кровообращения и дыхания при пороках сердца и др. заболеваниях, сопровождающихся длительным застоем крови в легких.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Слайд18"/>
          <p:cNvPicPr>
            <a:picLocks noChangeAspect="1" noChangeArrowheads="1"/>
          </p:cNvPicPr>
          <p:nvPr/>
        </p:nvPicPr>
        <p:blipFill>
          <a:blip r:embed="rId2"/>
          <a:srcRect l="8733" t="5003" r="14395" b="12683"/>
          <a:stretch>
            <a:fillRect/>
          </a:stretch>
        </p:blipFill>
        <p:spPr bwMode="auto">
          <a:xfrm>
            <a:off x="381000" y="7938"/>
            <a:ext cx="8534400" cy="68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791200"/>
            <a:ext cx="8229600" cy="8382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990000"/>
                </a:solidFill>
              </a:rPr>
              <a:t>Строение кровеносной системы</a:t>
            </a:r>
          </a:p>
        </p:txBody>
      </p:sp>
      <p:pic>
        <p:nvPicPr>
          <p:cNvPr id="4099" name="Picture 9" descr="Слайд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1722" t="3851" r="7022" b="8929"/>
          <a:stretch>
            <a:fillRect/>
          </a:stretch>
        </p:blipFill>
        <p:spPr>
          <a:xfrm>
            <a:off x="990600" y="304800"/>
            <a:ext cx="7162800" cy="5372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791200"/>
            <a:ext cx="8229600" cy="8382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990000"/>
                </a:solidFill>
              </a:rPr>
              <a:t>Строение сердца</a:t>
            </a:r>
          </a:p>
        </p:txBody>
      </p:sp>
      <p:pic>
        <p:nvPicPr>
          <p:cNvPr id="5123" name="Picture 8" descr="Слайд3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2814" t="9700" r="13750" b="14618"/>
          <a:stretch>
            <a:fillRect/>
          </a:stretch>
        </p:blipFill>
        <p:spPr>
          <a:xfrm>
            <a:off x="1219200" y="533400"/>
            <a:ext cx="7086600" cy="531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4478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tx1"/>
                </a:solidFill>
              </a:rPr>
              <a:t>Распространенные  заболевания </a:t>
            </a:r>
            <a:br>
              <a:rPr lang="ru-RU" sz="3600" b="1" smtClean="0">
                <a:solidFill>
                  <a:schemeClr val="tx1"/>
                </a:solidFill>
              </a:rPr>
            </a:br>
            <a:r>
              <a:rPr lang="ru-RU" sz="3600" b="1" smtClean="0">
                <a:solidFill>
                  <a:schemeClr val="tx1"/>
                </a:solidFill>
              </a:rPr>
              <a:t>сердечно-сосудистой системы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800600"/>
          </a:xfrm>
        </p:spPr>
        <p:txBody>
          <a:bodyPr/>
          <a:lstStyle/>
          <a:p>
            <a:pPr eaLnBrk="1" hangingPunct="1"/>
            <a:r>
              <a:rPr lang="ru-RU" smtClean="0"/>
              <a:t>атеросклероз; </a:t>
            </a:r>
          </a:p>
          <a:p>
            <a:pPr eaLnBrk="1" hangingPunct="1"/>
            <a:r>
              <a:rPr lang="ru-RU" smtClean="0"/>
              <a:t>ишемическая болезнь сердца (ИБС);</a:t>
            </a:r>
          </a:p>
          <a:p>
            <a:pPr eaLnBrk="1" hangingPunct="1"/>
            <a:r>
              <a:rPr lang="ru-RU" smtClean="0"/>
              <a:t>стенокардия;</a:t>
            </a:r>
          </a:p>
          <a:p>
            <a:pPr eaLnBrk="1" hangingPunct="1"/>
            <a:r>
              <a:rPr lang="ru-RU" smtClean="0"/>
              <a:t>инфаркт миокарда; </a:t>
            </a:r>
          </a:p>
          <a:p>
            <a:pPr eaLnBrk="1" hangingPunct="1"/>
            <a:r>
              <a:rPr lang="ru-RU" smtClean="0"/>
              <a:t>аритмии; </a:t>
            </a:r>
          </a:p>
          <a:p>
            <a:pPr eaLnBrk="1" hangingPunct="1"/>
            <a:r>
              <a:rPr lang="ru-RU" smtClean="0"/>
              <a:t>гипертония;</a:t>
            </a:r>
          </a:p>
          <a:p>
            <a:pPr eaLnBrk="1" hangingPunct="1"/>
            <a:r>
              <a:rPr lang="ru-RU" smtClean="0"/>
              <a:t>сердечная недостаточность.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/>
            <a:r>
              <a:rPr lang="ru-RU" sz="2000" b="1" smtClean="0"/>
              <a:t>АТЕРОСКЛЕРОЗ</a:t>
            </a:r>
            <a:r>
              <a:rPr lang="ru-RU" sz="2000" smtClean="0"/>
              <a:t> — хроническое сердечно-сосудистое заболевание, которое характеризуется уплотнением артериальной стенки за счет разрастания соединительной ткани, сужением просвета сосудов и ухудшением кровоснабжения органов.</a:t>
            </a:r>
          </a:p>
        </p:txBody>
      </p:sp>
      <p:pic>
        <p:nvPicPr>
          <p:cNvPr id="7171" name="Picture 6" descr="Слайд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 l="11722" t="13852" r="12578" b="27271"/>
          <a:stretch>
            <a:fillRect/>
          </a:stretch>
        </p:blipFill>
        <p:spPr>
          <a:xfrm>
            <a:off x="685800" y="2057400"/>
            <a:ext cx="80010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ru-RU" sz="3600" b="1" smtClean="0"/>
              <a:t>Атеросклероз</a:t>
            </a:r>
          </a:p>
        </p:txBody>
      </p:sp>
      <p:pic>
        <p:nvPicPr>
          <p:cNvPr id="8195" name="Picture 6" descr="Слайд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066800"/>
            <a:ext cx="3552825" cy="2665413"/>
          </a:xfrm>
        </p:spPr>
      </p:pic>
      <p:pic>
        <p:nvPicPr>
          <p:cNvPr id="8196" name="Picture 9" descr="Слайд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3962400"/>
            <a:ext cx="3554413" cy="2667000"/>
          </a:xfrm>
        </p:spPr>
      </p:pic>
      <p:pic>
        <p:nvPicPr>
          <p:cNvPr id="8197" name="Picture 12" descr="Слайд7"/>
          <p:cNvPicPr>
            <a:picLocks noChangeAspect="1" noChangeArrowheads="1"/>
          </p:cNvPicPr>
          <p:nvPr>
            <p:ph sz="half" idx="3"/>
          </p:nvPr>
        </p:nvPicPr>
        <p:blipFill>
          <a:blip r:embed="rId4"/>
          <a:srcRect l="25471" t="5519" r="24023" b="7262"/>
          <a:stretch>
            <a:fillRect/>
          </a:stretch>
        </p:blipFill>
        <p:spPr>
          <a:xfrm>
            <a:off x="4648200" y="990600"/>
            <a:ext cx="4038600" cy="5486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sz="3200" b="1" smtClean="0"/>
              <a:t>Ишемическая болезнь сердца (ИБС)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Ишемия</a:t>
            </a:r>
            <a:r>
              <a:rPr lang="ru-RU" sz="2400" smtClean="0"/>
              <a:t> – это недостаточный доступ крови к органу, который вызван сужением или полным закрытием просвета в артерии.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000" b="1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Ишемическая болезнь сердца </a:t>
            </a:r>
            <a:r>
              <a:rPr lang="ru-RU" sz="2400" smtClean="0"/>
              <a:t>– группа сердечно-сосудистых заболеваний, в основе которых лежит нарушение кровообращения в артериях, обеспечивающих кровью сердечную мышцу (миокард). Эти артерии называются коронарными, отсюда еще одно название ишемической болезни – </a:t>
            </a:r>
            <a:r>
              <a:rPr lang="ru-RU" sz="2400" b="1" smtClean="0"/>
              <a:t>коронарная болезнь сердца</a:t>
            </a:r>
            <a:r>
              <a:rPr lang="ru-RU" sz="240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000" smtClean="0"/>
          </a:p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ИБС </a:t>
            </a:r>
            <a:r>
              <a:rPr lang="ru-RU" sz="2400" smtClean="0"/>
              <a:t>– это один из частных вариантов атеросклероза, который поражает коронарную артерию. Отсюда происходит еще одно название ИБС – </a:t>
            </a:r>
            <a:r>
              <a:rPr lang="ru-RU" sz="2400" b="1" smtClean="0"/>
              <a:t>коронаросклероз.</a:t>
            </a:r>
            <a:r>
              <a:rPr lang="ru-RU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Слайд8"/>
          <p:cNvPicPr>
            <a:picLocks noChangeAspect="1" noChangeArrowheads="1"/>
          </p:cNvPicPr>
          <p:nvPr/>
        </p:nvPicPr>
        <p:blipFill>
          <a:blip r:embed="rId2"/>
          <a:srcRect l="2481" t="12732" r="3967" b="5708"/>
          <a:stretch>
            <a:fillRect/>
          </a:stretch>
        </p:blipFill>
        <p:spPr bwMode="auto">
          <a:xfrm>
            <a:off x="533400" y="762000"/>
            <a:ext cx="8229600" cy="538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525</Words>
  <Application>Microsoft PowerPoint</Application>
  <PresentationFormat>On-screen Show (4:3)</PresentationFormat>
  <Paragraphs>40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Оформление по умолчанию</vt:lpstr>
      <vt:lpstr>КАРДИОЛОГИЯ</vt:lpstr>
      <vt:lpstr>Slide 2</vt:lpstr>
      <vt:lpstr>Строение кровеносной системы</vt:lpstr>
      <vt:lpstr>Строение сердца</vt:lpstr>
      <vt:lpstr>Распространенные  заболевания  сердечно-сосудистой системы</vt:lpstr>
      <vt:lpstr>АТЕРОСКЛЕРОЗ — хроническое сердечно-сосудистое заболевание, которое характеризуется уплотнением артериальной стенки за счет разрастания соединительной ткани, сужением просвета сосудов и ухудшением кровоснабжения органов.</vt:lpstr>
      <vt:lpstr>Атеросклероз</vt:lpstr>
      <vt:lpstr>Ишемическая болезнь сердца (ИБС)</vt:lpstr>
      <vt:lpstr>Slide 9</vt:lpstr>
      <vt:lpstr>Острая и хроническая формы ишемической болезни сердца </vt:lpstr>
      <vt:lpstr>Slide 11</vt:lpstr>
      <vt:lpstr>Slide 12</vt:lpstr>
      <vt:lpstr>Slide 13</vt:lpstr>
      <vt:lpstr>Slide 14</vt:lpstr>
      <vt:lpstr>Лечение инфаркта миокарда</vt:lpstr>
      <vt:lpstr>Лечение инфаркта миокарда</vt:lpstr>
      <vt:lpstr>Slide 17</vt:lpstr>
      <vt:lpstr>Slide 18</vt:lpstr>
      <vt:lpstr>Slide 19</vt:lpstr>
      <vt:lpstr>Искусственное сердце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Windows User</cp:lastModifiedBy>
  <cp:revision>3</cp:revision>
  <cp:lastPrinted>1601-01-01T00:00:00Z</cp:lastPrinted>
  <dcterms:created xsi:type="dcterms:W3CDTF">1601-01-01T00:00:00Z</dcterms:created>
  <dcterms:modified xsi:type="dcterms:W3CDTF">2016-10-02T15:07:24Z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