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321" r:id="rId3"/>
    <p:sldId id="272" r:id="rId4"/>
    <p:sldId id="274" r:id="rId5"/>
    <p:sldId id="300" r:id="rId6"/>
    <p:sldId id="275" r:id="rId7"/>
    <p:sldId id="302" r:id="rId8"/>
    <p:sldId id="303" r:id="rId9"/>
    <p:sldId id="315" r:id="rId10"/>
    <p:sldId id="316" r:id="rId11"/>
    <p:sldId id="320" r:id="rId12"/>
    <p:sldId id="319" r:id="rId13"/>
    <p:sldId id="313" r:id="rId14"/>
    <p:sldId id="305" r:id="rId15"/>
    <p:sldId id="31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96753"/>
            <a:ext cx="87484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Нетрадиционные способы развития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мелкой моторики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старшего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дошкольного возраста с нарушением зрения </a:t>
            </a:r>
          </a:p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5445224"/>
            <a:ext cx="4211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Подготовили воспитатели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Горюнова Л.Н.,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Геращенко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М.П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., Кононова С.В.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87484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Детский сад №218 компенсирующего вида» (для детей с нарушением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зрения), г. Красноярск. 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лида\изображения\фото0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60" y="3429000"/>
            <a:ext cx="4022180" cy="301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лида\фото сад\2016\Новая папка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80" y="1340768"/>
            <a:ext cx="3454072" cy="460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лида\фото сад\2016\Новая папка\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295" y="1400495"/>
            <a:ext cx="3364557" cy="448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527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52736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Творчество с природными материалами, фасолью и крупами</a:t>
            </a:r>
            <a:endParaRPr lang="ru-RU" sz="2400" b="1" dirty="0"/>
          </a:p>
        </p:txBody>
      </p:sp>
      <p:pic>
        <p:nvPicPr>
          <p:cNvPr id="8195" name="Picture 3" descr="C:\Users\1\Desktop\иллю\краски\28147914.99473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56584"/>
            <a:ext cx="2517254" cy="238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1\Desktop\лида\фото сад\2016\Новая папка\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96010"/>
            <a:ext cx="4968552" cy="372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09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138" y="3501008"/>
            <a:ext cx="3947447" cy="320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908720"/>
            <a:ext cx="37444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prstClr val="black"/>
                </a:solidFill>
              </a:rPr>
              <a:t>Шнуровки –</a:t>
            </a: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 smtClean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 smtClean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 smtClean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endParaRPr lang="ru-RU" sz="2400" b="1" dirty="0">
              <a:solidFill>
                <a:prstClr val="black"/>
              </a:solidFill>
            </a:endParaRPr>
          </a:p>
          <a:p>
            <a:pPr algn="just"/>
            <a:r>
              <a:rPr lang="ru-RU" sz="2400" b="1" dirty="0" err="1">
                <a:solidFill>
                  <a:prstClr val="black"/>
                </a:solidFill>
              </a:rPr>
              <a:t>Бизи-борды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(стенды</a:t>
            </a:r>
            <a:r>
              <a:rPr lang="ru-RU" sz="2400" b="1" dirty="0">
                <a:solidFill>
                  <a:prstClr val="black"/>
                </a:solidFill>
              </a:rPr>
              <a:t>, объединяющие несколько интересных заданий)  -</a:t>
            </a: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4099" name="Picture 3" descr="C:\Users\1\Desktop\лида\фото сад\2016\Новая папка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983" y="138700"/>
            <a:ext cx="2482311" cy="311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лида\фото сад\2016\Новая папка\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696" y="193069"/>
            <a:ext cx="2435665" cy="300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628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12845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Также успешны в решении задач развития мелкой моторики такие творческие направления, как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b="1" dirty="0" err="1" smtClean="0"/>
              <a:t>Ниткопись</a:t>
            </a:r>
            <a:r>
              <a:rPr lang="ru-RU" sz="2400" dirty="0" smtClean="0"/>
              <a:t> </a:t>
            </a:r>
            <a:r>
              <a:rPr lang="ru-RU" sz="2400" dirty="0"/>
              <a:t>– выкладывание ниткой контуров предметов по предварительно проведенной линии.</a:t>
            </a:r>
          </a:p>
          <a:p>
            <a:pPr algn="just"/>
            <a:r>
              <a:rPr lang="ru-RU" sz="2400" b="1" dirty="0" err="1" smtClean="0"/>
              <a:t>Бисерография</a:t>
            </a:r>
            <a:r>
              <a:rPr lang="ru-RU" sz="2400" dirty="0" smtClean="0"/>
              <a:t> </a:t>
            </a:r>
            <a:r>
              <a:rPr lang="ru-RU" sz="2400" dirty="0"/>
              <a:t>– упражнения с бусинами, работа с ниткой бисера.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b="1" dirty="0" smtClean="0"/>
              <a:t>Пальчиковый театр </a:t>
            </a:r>
            <a:r>
              <a:rPr lang="ru-RU" sz="2400" dirty="0" smtClean="0"/>
              <a:t>– показы на пальцах, на ложках, театр теней</a:t>
            </a:r>
            <a:endParaRPr lang="ru-RU" sz="2400" dirty="0"/>
          </a:p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Оригами</a:t>
            </a:r>
            <a:r>
              <a:rPr lang="ru-RU" sz="2400" dirty="0" smtClean="0"/>
              <a:t> </a:t>
            </a:r>
            <a:r>
              <a:rPr lang="ru-RU" sz="2400" dirty="0"/>
              <a:t>- складывание из бумаги оригинальных фигурок.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err="1" smtClean="0"/>
              <a:t>Пластилинография</a:t>
            </a:r>
            <a:r>
              <a:rPr lang="ru-RU" sz="2400" b="1" dirty="0" smtClean="0"/>
              <a:t>, аппликации из ткани, бумаги и природных материалов.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72229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9"/>
            <a:ext cx="8352928" cy="4536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 домашних  условиях эффективно  можно рекомендовать следующие совместные с родителями занятия: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работа с ножницами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(под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контролем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взрослых), 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шитье иголкой с большим ушком, 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лепка из теста и пластилина, 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перебирание крупы, 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- вязание крючком.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013176"/>
            <a:ext cx="5723329" cy="150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213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052736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Выставка работ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/>
              <a:t>        Выполненные в ходе </a:t>
            </a:r>
            <a:r>
              <a:rPr lang="ru-RU" sz="2400" dirty="0" smtClean="0"/>
              <a:t>занятий в детском саду и дома  </a:t>
            </a:r>
            <a:r>
              <a:rPr lang="ru-RU" sz="2400" dirty="0"/>
              <a:t>работы воспитанников целесообразно оформлять в виде выставки, с указанием имён маленьких  авторов и названий используемых  техник. </a:t>
            </a:r>
          </a:p>
        </p:txBody>
      </p:sp>
      <p:pic>
        <p:nvPicPr>
          <p:cNvPr id="9218" name="Picture 2" descr="C:\Users\1\Desktop\иллю\краски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24" y="3501008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5" y="3349094"/>
            <a:ext cx="3517141" cy="317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889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720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«Ум ребенка находится на кончиках его пальцев. Чем больше мастерства в детской руке, тем ребенок умнее. Именно руки учат ребенка точности, аккуратности, ясности мышления. Движения рук возбуждают мозг, заставляя его развиваться».</a:t>
            </a:r>
          </a:p>
          <a:p>
            <a:pPr algn="just"/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В.А. Сухомлинский</a:t>
            </a:r>
          </a:p>
        </p:txBody>
      </p:sp>
      <p:pic>
        <p:nvPicPr>
          <p:cNvPr id="11266" name="Picture 2" descr="C:\Users\1\Desktop\лида\фото сад\2016\Новая папка\фото02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68960"/>
            <a:ext cx="4393009" cy="329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3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383796"/>
            <a:ext cx="8064896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Показать  приёмы и способы  развития  мелкой моторики  у  детей  с  нарушением  зрения </a:t>
            </a:r>
            <a:endParaRPr lang="ru-RU" sz="2800" b="1" i="1" u="sng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решения задач: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Профилактики зрительных нарушений.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Активизации зрительных функций.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Тренировки сетчатки глаза.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Укрепления мышц глаза, развития глазодвигательных, прослеживающих функций, расширения поля зрения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(боковой обзор)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устойчивой зрительной фиксации (локализации)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Выработки бинокулярного зрения.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стереоскопического зрения.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228184" y="6237312"/>
            <a:ext cx="432048" cy="3600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иллю\0_87753_5d2aed22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4" y="3524976"/>
            <a:ext cx="1837280" cy="290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332654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</a:p>
          <a:p>
            <a:endParaRPr lang="ru-RU" sz="2800" b="1" i="1" dirty="0">
              <a:solidFill>
                <a:srgbClr val="C00000"/>
              </a:solidFill>
            </a:endParaRP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25956" y="548681"/>
            <a:ext cx="67784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Современные исследования подтвердили, что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уровень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развития детей находится в прямой зависимости от степени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</a:rPr>
              <a:t>сформированности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 тонких движений пальцев рук. </a:t>
            </a:r>
          </a:p>
          <a:p>
            <a:pPr algn="just"/>
            <a:endParaRPr lang="ru-RU" sz="2400" dirty="0"/>
          </a:p>
          <a:p>
            <a:pPr algn="just"/>
            <a:r>
              <a:rPr lang="ru-RU" sz="2400" dirty="0" smtClean="0"/>
              <a:t>Для </a:t>
            </a:r>
            <a:r>
              <a:rPr lang="ru-RU" sz="2400" dirty="0"/>
              <a:t>успеха коррекционной работы очень важен уровень </a:t>
            </a:r>
            <a:r>
              <a:rPr lang="ru-RU" sz="2400" dirty="0" err="1"/>
              <a:t>сформированности</a:t>
            </a:r>
            <a:r>
              <a:rPr lang="ru-RU" sz="2400" dirty="0"/>
              <a:t> мелкой моторики. </a:t>
            </a:r>
            <a:endParaRPr lang="ru-RU" sz="2400" dirty="0" smtClean="0"/>
          </a:p>
          <a:p>
            <a:pPr algn="just"/>
            <a:r>
              <a:rPr lang="ru-RU" sz="2400" dirty="0" smtClean="0"/>
              <a:t>Он </a:t>
            </a:r>
            <a:r>
              <a:rPr lang="ru-RU" sz="2400" dirty="0"/>
              <a:t>во многом определяет степень и скорость овладения ребенком изобразительных, конструктивных, музыкально – исполнительских и трудовых умений, овладения языком, развития первоначальных навыков письма, в целом разностороннего развития.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990773"/>
            <a:ext cx="576064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Обязательным компонентом работы, о котором важно не забывать,  является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зрительная гимнастика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Зрительную гимнастику необходимо проводить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1-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раза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занятии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течение 3-5 минут.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могут быть разнообразны по форме и содержанию, выполняются эмоционально и носить игровой обучающий характер. </a:t>
            </a:r>
          </a:p>
        </p:txBody>
      </p:sp>
      <p:pic>
        <p:nvPicPr>
          <p:cNvPr id="1026" name="Picture 2" descr="C:\Users\1\Desktop\иллю\643749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99152"/>
            <a:ext cx="2814153" cy="317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8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7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развития мелкой моторики используются разнообразные интересные приемы.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556791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Развитие </a:t>
            </a:r>
            <a:r>
              <a:rPr lang="ru-RU" sz="2400" dirty="0"/>
              <a:t>тактильных ощущений – определение предметов на ощупь. </a:t>
            </a:r>
          </a:p>
          <a:p>
            <a:r>
              <a:rPr lang="ru-RU" sz="2400" dirty="0"/>
              <a:t>Рука дает много информации: о весе, мягкости – твердости, гладкости – шероховатости, теплоте – прохладе, сухости – влажности. В процессе деятельности мышцы рук выполняют три основные функции: 1) органов движения; 2) органов познания; 3) аккумуляторов энергии (и для самих мышц и для других органов</a:t>
            </a:r>
            <a:r>
              <a:rPr lang="ru-RU" sz="2400" dirty="0" smtClean="0"/>
              <a:t>).</a:t>
            </a:r>
          </a:p>
          <a:p>
            <a:endParaRPr lang="ru-RU" sz="2400" dirty="0"/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Если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ребенок трогает какой-либо предмет, то мышцы и кожа рук в это время «учат» глаза и мозг видеть, осязать, различать, запоминать.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5896" y="620688"/>
            <a:ext cx="489654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Кинезиология</a:t>
            </a:r>
            <a:r>
              <a:rPr lang="ru-RU" sz="2400" dirty="0" smtClean="0"/>
              <a:t> </a:t>
            </a:r>
            <a:r>
              <a:rPr lang="ru-RU" sz="2400" dirty="0"/>
              <a:t>– наука о развитии головного мозга через </a:t>
            </a:r>
            <a:r>
              <a:rPr lang="ru-RU" sz="2400" dirty="0" smtClean="0"/>
              <a:t>движение -</a:t>
            </a:r>
            <a:endParaRPr lang="ru-RU" sz="2400" dirty="0"/>
          </a:p>
          <a:p>
            <a:r>
              <a:rPr lang="ru-RU" sz="2400" dirty="0" smtClean="0"/>
              <a:t>существует </a:t>
            </a:r>
            <a:r>
              <a:rPr lang="ru-RU" sz="2400" dirty="0"/>
              <a:t>уже двести лет и используется во всем мире.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err="1" smtClean="0"/>
              <a:t>Кинезиологические</a:t>
            </a:r>
            <a:r>
              <a:rPr lang="ru-RU" sz="2400" dirty="0" smtClean="0"/>
              <a:t> </a:t>
            </a:r>
            <a:r>
              <a:rPr lang="ru-RU" sz="2400" dirty="0"/>
              <a:t>упражнения (гимнастика мозга) – это комплекс </a:t>
            </a:r>
            <a:r>
              <a:rPr lang="ru-RU" sz="2400" dirty="0" smtClean="0"/>
              <a:t>движений, которые позволяют </a:t>
            </a:r>
            <a:r>
              <a:rPr lang="ru-RU" sz="2400" dirty="0"/>
              <a:t>активизировать межполушарное </a:t>
            </a:r>
            <a:r>
              <a:rPr lang="ru-RU" sz="2400" dirty="0" smtClean="0"/>
              <a:t>воздействие, </a:t>
            </a:r>
            <a:r>
              <a:rPr lang="ru-RU" sz="2400" dirty="0"/>
              <a:t>улучшают мыслительную деятельность, </a:t>
            </a:r>
            <a:r>
              <a:rPr lang="ru-RU" sz="2400" dirty="0" smtClean="0"/>
              <a:t> память </a:t>
            </a:r>
            <a:r>
              <a:rPr lang="ru-RU" sz="2400" dirty="0"/>
              <a:t>и </a:t>
            </a:r>
            <a:r>
              <a:rPr lang="ru-RU" sz="2400" dirty="0" smtClean="0"/>
              <a:t>внимание, </a:t>
            </a:r>
            <a:r>
              <a:rPr lang="ru-RU" sz="2400" dirty="0"/>
              <a:t>облегчают процесс чтения и </a:t>
            </a:r>
            <a:r>
              <a:rPr lang="ru-RU" sz="2400" dirty="0" smtClean="0"/>
              <a:t>письма. </a:t>
            </a:r>
            <a:r>
              <a:rPr lang="ru-RU" sz="2400" dirty="0" err="1" smtClean="0"/>
              <a:t>Кинезиологическими</a:t>
            </a:r>
            <a:r>
              <a:rPr lang="ru-RU" sz="2400" dirty="0" smtClean="0"/>
              <a:t> </a:t>
            </a:r>
            <a:r>
              <a:rPr lang="ru-RU" sz="2400" dirty="0"/>
              <a:t>упражнениями пользовались ещё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Гиппократ и Аристотель</a:t>
            </a:r>
          </a:p>
        </p:txBody>
      </p:sp>
      <p:pic>
        <p:nvPicPr>
          <p:cNvPr id="2050" name="Picture 2" descr="C:\Users\1\Desktop\иллю\краски\4542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58" y="3652286"/>
            <a:ext cx="3652854" cy="294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10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7"/>
            <a:ext cx="8568952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Среди способов развития мелкой моторики у  старшего дошкольного возраста наиболее эффективны и интересны для детей:</a:t>
            </a:r>
          </a:p>
          <a:p>
            <a:endParaRPr lang="ru-RU" sz="2400" dirty="0"/>
          </a:p>
          <a:p>
            <a:r>
              <a:rPr lang="ru-RU" sz="2400" b="1" i="1" dirty="0" smtClean="0"/>
              <a:t>                                      </a:t>
            </a:r>
            <a:r>
              <a:rPr lang="ru-RU" sz="2400" b="1" i="1" dirty="0" err="1" smtClean="0"/>
              <a:t>Мозайки</a:t>
            </a:r>
            <a:r>
              <a:rPr lang="ru-RU" sz="2400" b="1" i="1" dirty="0" smtClean="0"/>
              <a:t> -</a:t>
            </a:r>
            <a:endParaRPr lang="ru-RU" sz="2400" dirty="0" smtClean="0"/>
          </a:p>
          <a:p>
            <a:endParaRPr lang="ru-RU" sz="2400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b="1" i="1" dirty="0" smtClean="0"/>
          </a:p>
          <a:p>
            <a:endParaRPr lang="ru-RU" sz="2400" b="1" i="1" dirty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</p:txBody>
      </p:sp>
      <p:pic>
        <p:nvPicPr>
          <p:cNvPr id="3075" name="Picture 3" descr="C:\Users\1\Desktop\лида\фото сад\2016\Новая папка\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40768"/>
            <a:ext cx="3369350" cy="449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1\Desktop\лида\фото сад\2016\Новая папка\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50366"/>
            <a:ext cx="2880320" cy="401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83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9"/>
            <a:ext cx="84065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Игры с прищепками, кнопками</a:t>
            </a:r>
            <a:r>
              <a:rPr lang="ru-RU" sz="2400" b="1" dirty="0" smtClean="0"/>
              <a:t>, крючками, липучками </a:t>
            </a:r>
            <a:r>
              <a:rPr lang="ru-RU" sz="2400" b="1" dirty="0"/>
              <a:t>–</a:t>
            </a:r>
          </a:p>
        </p:txBody>
      </p:sp>
      <p:pic>
        <p:nvPicPr>
          <p:cNvPr id="5122" name="Picture 2" descr="C:\Users\1\Desktop\лида\фото сад\2016\Новая папка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1"/>
            <a:ext cx="3726012" cy="497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лида\фото сад\2016\Новая папка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947" y="1280433"/>
            <a:ext cx="3694854" cy="480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099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611</Words>
  <Application>Microsoft Office PowerPoint</Application>
  <PresentationFormat>Экран (4:3)</PresentationFormat>
  <Paragraphs>96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User</cp:lastModifiedBy>
  <cp:revision>64</cp:revision>
  <dcterms:created xsi:type="dcterms:W3CDTF">2013-09-17T10:21:00Z</dcterms:created>
  <dcterms:modified xsi:type="dcterms:W3CDTF">2018-01-21T21:14:59Z</dcterms:modified>
</cp:coreProperties>
</file>