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4" r:id="rId9"/>
    <p:sldId id="268" r:id="rId10"/>
    <p:sldId id="270" r:id="rId11"/>
    <p:sldId id="271" r:id="rId12"/>
    <p:sldId id="272" r:id="rId13"/>
    <p:sldId id="274" r:id="rId14"/>
    <p:sldId id="273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srgbClr val="FF0000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9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20.07.2016</a:t>
            </a:fld>
            <a:endParaRPr lang="ru-R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20.07.2016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20.07.2016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20.07.2016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20.07.2016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20.07.2016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20.07.2016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20.07.2016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20.07.2016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20.07.2016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20.07.2016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20.07.2016</a:t>
            </a:fld>
            <a:endParaRPr lang="ru-R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4000" b="1" i="1" dirty="0" smtClean="0"/>
              <a:t>Краткосрочный </a:t>
            </a:r>
            <a:r>
              <a:rPr lang="ru-RU" sz="4000" b="1" i="1" dirty="0"/>
              <a:t>проект «Домашние питомцы» в подготовительной </a:t>
            </a:r>
            <a:r>
              <a:rPr lang="ru-RU" sz="4000" b="1" i="1" dirty="0" smtClean="0"/>
              <a:t>группе</a:t>
            </a:r>
            <a:endParaRPr lang="ru-RU" sz="4000" b="1" i="1" dirty="0"/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r>
              <a:rPr lang="ru-RU" b="1" dirty="0"/>
              <a:t>Пояснительная записка</a:t>
            </a:r>
          </a:p>
          <a:p>
            <a:pPr marL="0" indent="0" algn="ctr">
              <a:buNone/>
            </a:pPr>
            <a:r>
              <a:rPr lang="ru-RU" dirty="0"/>
              <a:t>Воспитание бережного и заботливого отношения к животным имеет большое значение в дошкольный период в жизни ребенка. Мир животных чрезвычайно привлекателен и животные в доме - важный фактор воспитания. Вовлекая ребенка в совместную деятельность по уходу за домашними питомцами, взрослые развивают в нем чуткость, умение понимать другую жизнь, побуждают к сочувствию, воспитывают готовность помогать делом. Эти бесценные нравственные качества, без которых не могут развиваться гуманистические задатки в личности ребенка.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83603227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dirty="0" smtClean="0"/>
              <a:t>В ожидании гостьи</a:t>
            </a:r>
            <a:endParaRPr lang="ru-RU" sz="6000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2118519"/>
            <a:ext cx="4038600" cy="4038600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11634" y="1920875"/>
            <a:ext cx="3311731" cy="4433888"/>
          </a:xfrm>
        </p:spPr>
      </p:pic>
    </p:spTree>
    <p:extLst>
      <p:ext uri="{BB962C8B-B14F-4D97-AF65-F5344CB8AC3E}">
        <p14:creationId xmlns="" xmlns:p14="http://schemas.microsoft.com/office/powerpoint/2010/main" val="1364154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57200" y="2629576"/>
            <a:ext cx="4038600" cy="3016485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8200" y="2629576"/>
            <a:ext cx="4038600" cy="3016485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Свинка в гостях у ребят  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80174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 </a:t>
            </a:r>
            <a:r>
              <a:rPr lang="ru-RU" dirty="0" smtClean="0"/>
              <a:t>           найди разницу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1633617" y="1935163"/>
            <a:ext cx="5876766" cy="4389437"/>
          </a:xfrm>
        </p:spPr>
      </p:pic>
    </p:spTree>
    <p:extLst>
      <p:ext uri="{BB962C8B-B14F-4D97-AF65-F5344CB8AC3E}">
        <p14:creationId xmlns="" xmlns:p14="http://schemas.microsoft.com/office/powerpoint/2010/main" val="1148303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Рисунки для свинки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2377281" y="1935163"/>
            <a:ext cx="4389437" cy="4389437"/>
          </a:xfrm>
        </p:spPr>
      </p:pic>
    </p:spTree>
    <p:extLst>
      <p:ext uri="{BB962C8B-B14F-4D97-AF65-F5344CB8AC3E}">
        <p14:creationId xmlns="" xmlns:p14="http://schemas.microsoft.com/office/powerpoint/2010/main" val="3770769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Снимок на память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1633617" y="1935163"/>
            <a:ext cx="5876766" cy="4389437"/>
          </a:xfrm>
        </p:spPr>
      </p:pic>
    </p:spTree>
    <p:extLst>
      <p:ext uri="{BB962C8B-B14F-4D97-AF65-F5344CB8AC3E}">
        <p14:creationId xmlns="" xmlns:p14="http://schemas.microsoft.com/office/powerpoint/2010/main" val="1290904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lnSpc>
                <a:spcPct val="115000"/>
              </a:lnSpc>
              <a:spcBef>
                <a:spcPts val="1125"/>
              </a:spcBef>
              <a:spcAft>
                <a:spcPts val="1125"/>
              </a:spcAft>
            </a:pPr>
            <a:r>
              <a:rPr lang="ru-RU" sz="2800" dirty="0">
                <a:solidFill>
                  <a:srgbClr val="333333"/>
                </a:solidFill>
                <a:latin typeface="Arial"/>
                <a:ea typeface="Times New Roman"/>
                <a:cs typeface="Times New Roman"/>
              </a:rPr>
              <a:t>Проект «Домашние питомцы»</a:t>
            </a:r>
            <a:endParaRPr lang="ru-RU" sz="24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Bef>
                <a:spcPts val="1125"/>
              </a:spcBef>
              <a:spcAft>
                <a:spcPts val="1125"/>
              </a:spcAft>
            </a:pPr>
            <a:r>
              <a:rPr lang="ru-RU" sz="2800" dirty="0">
                <a:solidFill>
                  <a:srgbClr val="333333"/>
                </a:solidFill>
                <a:latin typeface="Arial"/>
                <a:ea typeface="Times New Roman"/>
                <a:cs typeface="Times New Roman"/>
              </a:rPr>
              <a:t>Место проведения: МДОУ «Детский сад №4 «Солнышко»</a:t>
            </a:r>
            <a:endParaRPr lang="ru-RU" sz="24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Bef>
                <a:spcPts val="1125"/>
              </a:spcBef>
              <a:spcAft>
                <a:spcPts val="1125"/>
              </a:spcAft>
            </a:pPr>
            <a:r>
              <a:rPr lang="ru-RU" sz="2800" dirty="0">
                <a:solidFill>
                  <a:srgbClr val="333333"/>
                </a:solidFill>
                <a:latin typeface="Arial"/>
                <a:ea typeface="Times New Roman"/>
                <a:cs typeface="Times New Roman"/>
              </a:rPr>
              <a:t>Дата проведения: январь, 2016 г.</a:t>
            </a:r>
            <a:endParaRPr lang="ru-RU" sz="24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Bef>
                <a:spcPts val="1125"/>
              </a:spcBef>
              <a:spcAft>
                <a:spcPts val="1125"/>
              </a:spcAft>
            </a:pPr>
            <a:r>
              <a:rPr lang="ru-RU" sz="2800" dirty="0">
                <a:solidFill>
                  <a:srgbClr val="333333"/>
                </a:solidFill>
                <a:latin typeface="Arial"/>
                <a:ea typeface="Times New Roman"/>
                <a:cs typeface="Times New Roman"/>
              </a:rPr>
              <a:t>Воспитатель :Спирина Татьяна Германовна                                                                                       </a:t>
            </a:r>
            <a:endParaRPr lang="ru-RU" sz="24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Bef>
                <a:spcPts val="1125"/>
              </a:spcBef>
              <a:spcAft>
                <a:spcPts val="1125"/>
              </a:spcAft>
            </a:pPr>
            <a:r>
              <a:rPr lang="ru-RU" sz="2800" dirty="0">
                <a:solidFill>
                  <a:srgbClr val="333333"/>
                </a:solidFill>
                <a:latin typeface="Arial"/>
                <a:ea typeface="Times New Roman"/>
                <a:cs typeface="Times New Roman"/>
              </a:rPr>
              <a:t>Группа:  логопедическая группа №12 «Лучики»</a:t>
            </a:r>
            <a:endParaRPr lang="ru-RU" sz="24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Bef>
                <a:spcPts val="1125"/>
              </a:spcBef>
              <a:spcAft>
                <a:spcPts val="1125"/>
              </a:spcAft>
            </a:pPr>
            <a:r>
              <a:rPr lang="ru-RU" sz="2800" dirty="0">
                <a:solidFill>
                  <a:srgbClr val="333333"/>
                </a:solidFill>
                <a:latin typeface="Arial"/>
                <a:ea typeface="Times New Roman"/>
                <a:cs typeface="Times New Roman"/>
              </a:rPr>
              <a:t>Характеристика группы: в группе 15 детей</a:t>
            </a:r>
            <a:endParaRPr lang="ru-RU" sz="2400" dirty="0">
              <a:latin typeface="Calibri"/>
              <a:ea typeface="Calibri"/>
              <a:cs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597593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2"/>
          <p:cNvSpPr>
            <a:spLocks noGrp="1"/>
          </p:cNvSpPr>
          <p:nvPr>
            <p:ph idx="1"/>
          </p:nvPr>
        </p:nvSpPr>
        <p:spPr>
          <a:xfrm>
            <a:off x="251520" y="692696"/>
            <a:ext cx="8589640" cy="5904656"/>
          </a:xfrm>
        </p:spPr>
        <p:txBody>
          <a:bodyPr>
            <a:normAutofit fontScale="40000" lnSpcReduction="20000"/>
          </a:bodyPr>
          <a:lstStyle/>
          <a:p>
            <a:pPr>
              <a:lnSpc>
                <a:spcPct val="115000"/>
              </a:lnSpc>
              <a:spcBef>
                <a:spcPts val="1125"/>
              </a:spcBef>
              <a:spcAft>
                <a:spcPts val="1125"/>
              </a:spcAft>
            </a:pPr>
            <a:r>
              <a:rPr lang="ru-RU" sz="4300" b="1" dirty="0">
                <a:solidFill>
                  <a:srgbClr val="333333"/>
                </a:solidFill>
                <a:latin typeface="Arial"/>
                <a:ea typeface="Times New Roman"/>
                <a:cs typeface="Times New Roman"/>
              </a:rPr>
              <a:t>Проблема</a:t>
            </a:r>
            <a:r>
              <a:rPr lang="ru-RU" sz="4300" dirty="0">
                <a:solidFill>
                  <a:srgbClr val="333333"/>
                </a:solidFill>
                <a:latin typeface="Arial"/>
                <a:ea typeface="Times New Roman"/>
                <a:cs typeface="Times New Roman"/>
              </a:rPr>
              <a:t>: у детей недостаточно знаний о домашних животных и детёнышах, беден словарный запас по теме</a:t>
            </a:r>
            <a:endParaRPr lang="ru-RU" sz="43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Bef>
                <a:spcPts val="1125"/>
              </a:spcBef>
              <a:spcAft>
                <a:spcPts val="1125"/>
              </a:spcAft>
            </a:pPr>
            <a:r>
              <a:rPr lang="ru-RU" sz="4300" dirty="0" smtClean="0">
                <a:solidFill>
                  <a:srgbClr val="333333"/>
                </a:solidFill>
                <a:latin typeface="Arial"/>
                <a:ea typeface="Times New Roman"/>
                <a:cs typeface="Times New Roman"/>
              </a:rPr>
              <a:t>и </a:t>
            </a:r>
            <a:r>
              <a:rPr lang="ru-RU" sz="4300" dirty="0">
                <a:solidFill>
                  <a:srgbClr val="333333"/>
                </a:solidFill>
                <a:latin typeface="Arial"/>
                <a:ea typeface="Times New Roman"/>
                <a:cs typeface="Times New Roman"/>
              </a:rPr>
              <a:t>об их детёнышах; актуализация словаря детей по теме «Домашние животные»</a:t>
            </a:r>
            <a:endParaRPr lang="ru-RU" sz="43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Bef>
                <a:spcPts val="1125"/>
              </a:spcBef>
              <a:spcAft>
                <a:spcPts val="1125"/>
              </a:spcAft>
            </a:pPr>
            <a:r>
              <a:rPr lang="ru-RU" sz="4300" b="1" dirty="0">
                <a:solidFill>
                  <a:srgbClr val="333333"/>
                </a:solidFill>
                <a:latin typeface="Arial"/>
                <a:ea typeface="Times New Roman"/>
                <a:cs typeface="Times New Roman"/>
              </a:rPr>
              <a:t>Задачи:</a:t>
            </a:r>
            <a:r>
              <a:rPr lang="ru-RU" sz="4300" dirty="0">
                <a:solidFill>
                  <a:srgbClr val="333333"/>
                </a:solidFill>
                <a:latin typeface="Arial"/>
                <a:ea typeface="Times New Roman"/>
                <a:cs typeface="Times New Roman"/>
              </a:rPr>
              <a:t> </a:t>
            </a:r>
            <a:endParaRPr lang="ru-RU" sz="43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Bef>
                <a:spcPts val="1125"/>
              </a:spcBef>
              <a:spcAft>
                <a:spcPts val="1125"/>
              </a:spcAft>
            </a:pPr>
            <a:r>
              <a:rPr lang="ru-RU" sz="4300" dirty="0">
                <a:solidFill>
                  <a:srgbClr val="333333"/>
                </a:solidFill>
                <a:latin typeface="Arial"/>
                <a:ea typeface="Times New Roman"/>
                <a:cs typeface="Times New Roman"/>
              </a:rPr>
              <a:t>Закрепление представлений о домашних животных и их детенышах. Чем питаются животные, где живут, какую пользу приносят людям;</a:t>
            </a:r>
            <a:endParaRPr lang="ru-RU" sz="43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Bef>
                <a:spcPts val="1125"/>
              </a:spcBef>
              <a:spcAft>
                <a:spcPts val="1125"/>
              </a:spcAft>
            </a:pPr>
            <a:r>
              <a:rPr lang="ru-RU" sz="4300" dirty="0">
                <a:solidFill>
                  <a:srgbClr val="333333"/>
                </a:solidFill>
                <a:latin typeface="Arial"/>
                <a:ea typeface="Times New Roman"/>
                <a:cs typeface="Times New Roman"/>
              </a:rPr>
              <a:t>Уточнение и расширение словаря по теме «Домашние животные» (слова, обозначающие названия действий, признаков) ;</a:t>
            </a:r>
            <a:endParaRPr lang="ru-RU" sz="43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Bef>
                <a:spcPts val="1125"/>
              </a:spcBef>
              <a:spcAft>
                <a:spcPts val="1125"/>
              </a:spcAft>
            </a:pPr>
            <a:r>
              <a:rPr lang="ru-RU" sz="4300" dirty="0">
                <a:solidFill>
                  <a:srgbClr val="333333"/>
                </a:solidFill>
                <a:latin typeface="Arial"/>
                <a:ea typeface="Times New Roman"/>
                <a:cs typeface="Times New Roman"/>
              </a:rPr>
              <a:t>Формирование связной речи детей - диалогической (при пересказе сказок) и монологической (при составлении описательных рассказов по картинкам и при составлении рассказов по серии сюжетных картинок) ;</a:t>
            </a:r>
            <a:endParaRPr lang="ru-RU" sz="43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Bef>
                <a:spcPts val="1125"/>
              </a:spcBef>
              <a:spcAft>
                <a:spcPts val="1125"/>
              </a:spcAft>
            </a:pPr>
            <a:r>
              <a:rPr lang="ru-RU" sz="4300" dirty="0">
                <a:solidFill>
                  <a:srgbClr val="333333"/>
                </a:solidFill>
                <a:latin typeface="Arial"/>
                <a:ea typeface="Times New Roman"/>
                <a:cs typeface="Times New Roman"/>
              </a:rPr>
              <a:t>Прививать любовь к домашним животным. Воспитывать умение слушать друг друга. </a:t>
            </a:r>
            <a:r>
              <a:rPr lang="ru-RU" sz="4300" dirty="0" smtClean="0">
                <a:solidFill>
                  <a:srgbClr val="333333"/>
                </a:solidFill>
                <a:latin typeface="Arial"/>
                <a:ea typeface="Times New Roman"/>
                <a:cs typeface="Times New Roman"/>
              </a:rPr>
              <a:t>Создание </a:t>
            </a:r>
            <a:r>
              <a:rPr lang="ru-RU" sz="4300" dirty="0">
                <a:solidFill>
                  <a:srgbClr val="333333"/>
                </a:solidFill>
                <a:latin typeface="Arial"/>
                <a:ea typeface="Times New Roman"/>
                <a:cs typeface="Times New Roman"/>
              </a:rPr>
              <a:t>положительных эмоций. </a:t>
            </a:r>
            <a:endParaRPr lang="ru-RU" sz="4300" dirty="0">
              <a:latin typeface="Calibri"/>
              <a:ea typeface="Calibri"/>
              <a:cs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283381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>
              <a:lnSpc>
                <a:spcPct val="115000"/>
              </a:lnSpc>
              <a:spcBef>
                <a:spcPts val="1125"/>
              </a:spcBef>
              <a:spcAft>
                <a:spcPts val="1125"/>
              </a:spcAft>
            </a:pPr>
            <a:r>
              <a:rPr lang="ru-RU" sz="5400" dirty="0" smtClean="0">
                <a:solidFill>
                  <a:srgbClr val="333333"/>
                </a:solidFill>
                <a:latin typeface="Arial"/>
                <a:ea typeface="Times New Roman"/>
                <a:cs typeface="Times New Roman"/>
              </a:rPr>
              <a:t/>
            </a:r>
            <a:br>
              <a:rPr lang="ru-RU" sz="5400" dirty="0" smtClean="0">
                <a:solidFill>
                  <a:srgbClr val="333333"/>
                </a:solidFill>
                <a:latin typeface="Arial"/>
                <a:ea typeface="Times New Roman"/>
                <a:cs typeface="Times New Roman"/>
              </a:rPr>
            </a:br>
            <a:r>
              <a:rPr lang="ru-RU" sz="5400" dirty="0">
                <a:solidFill>
                  <a:srgbClr val="333333"/>
                </a:solidFill>
                <a:latin typeface="Arial"/>
                <a:ea typeface="Times New Roman"/>
                <a:cs typeface="Times New Roman"/>
              </a:rPr>
              <a:t/>
            </a:r>
            <a:br>
              <a:rPr lang="ru-RU" sz="5400" dirty="0">
                <a:solidFill>
                  <a:srgbClr val="333333"/>
                </a:solidFill>
                <a:latin typeface="Arial"/>
                <a:ea typeface="Times New Roman"/>
                <a:cs typeface="Times New Roman"/>
              </a:rPr>
            </a:br>
            <a:r>
              <a:rPr lang="ru-RU" sz="5400" dirty="0" smtClean="0">
                <a:solidFill>
                  <a:srgbClr val="333333"/>
                </a:solidFill>
                <a:latin typeface="Arial"/>
                <a:ea typeface="Times New Roman"/>
                <a:cs typeface="Times New Roman"/>
              </a:rPr>
              <a:t>Паспорт </a:t>
            </a:r>
            <a:r>
              <a:rPr lang="ru-RU" sz="5400" dirty="0">
                <a:solidFill>
                  <a:srgbClr val="333333"/>
                </a:solidFill>
                <a:latin typeface="Arial"/>
                <a:ea typeface="Times New Roman"/>
                <a:cs typeface="Times New Roman"/>
              </a:rPr>
              <a:t>проекта</a:t>
            </a:r>
            <a:r>
              <a:rPr lang="ru-RU" sz="4800" dirty="0">
                <a:ea typeface="Calibri"/>
                <a:cs typeface="Times New Roman"/>
              </a:rPr>
              <a:t/>
            </a:r>
            <a:br>
              <a:rPr lang="ru-RU" sz="4800" dirty="0">
                <a:ea typeface="Calibri"/>
                <a:cs typeface="Times New Roman"/>
              </a:rPr>
            </a:br>
            <a:endParaRPr lang="ru-RU" dirty="0"/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15000"/>
              </a:lnSpc>
              <a:spcBef>
                <a:spcPts val="1125"/>
              </a:spcBef>
              <a:spcAft>
                <a:spcPts val="1125"/>
              </a:spcAft>
            </a:pPr>
            <a:r>
              <a:rPr lang="ru-RU" sz="2800" b="1" dirty="0">
                <a:solidFill>
                  <a:srgbClr val="333333"/>
                </a:solidFill>
                <a:latin typeface="Arial"/>
                <a:ea typeface="Times New Roman"/>
                <a:cs typeface="Times New Roman"/>
              </a:rPr>
              <a:t>Вид проекта</a:t>
            </a:r>
            <a:r>
              <a:rPr lang="ru-RU" sz="2800" dirty="0">
                <a:solidFill>
                  <a:srgbClr val="333333"/>
                </a:solidFill>
                <a:latin typeface="Arial"/>
                <a:ea typeface="Times New Roman"/>
                <a:cs typeface="Times New Roman"/>
              </a:rPr>
              <a:t>: краткосрочный, познавательно - игровой, групповой. </a:t>
            </a:r>
            <a:endParaRPr lang="ru-RU" sz="24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Bef>
                <a:spcPts val="1125"/>
              </a:spcBef>
              <a:spcAft>
                <a:spcPts val="1125"/>
              </a:spcAft>
            </a:pPr>
            <a:r>
              <a:rPr lang="ru-RU" sz="2800" b="1" dirty="0">
                <a:solidFill>
                  <a:srgbClr val="333333"/>
                </a:solidFill>
                <a:latin typeface="Arial"/>
                <a:ea typeface="Times New Roman"/>
                <a:cs typeface="Times New Roman"/>
              </a:rPr>
              <a:t>Участники:</a:t>
            </a:r>
            <a:r>
              <a:rPr lang="ru-RU" sz="2800" dirty="0">
                <a:solidFill>
                  <a:srgbClr val="333333"/>
                </a:solidFill>
                <a:latin typeface="Arial"/>
                <a:ea typeface="Times New Roman"/>
                <a:cs typeface="Times New Roman"/>
              </a:rPr>
              <a:t> дети, педагоги, родители. </a:t>
            </a:r>
            <a:endParaRPr lang="ru-RU" sz="24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Bef>
                <a:spcPts val="1125"/>
              </a:spcBef>
              <a:spcAft>
                <a:spcPts val="1125"/>
              </a:spcAft>
            </a:pPr>
            <a:r>
              <a:rPr lang="ru-RU" sz="2800" b="1" dirty="0">
                <a:solidFill>
                  <a:srgbClr val="333333"/>
                </a:solidFill>
                <a:latin typeface="Arial"/>
                <a:ea typeface="Times New Roman"/>
                <a:cs typeface="Times New Roman"/>
              </a:rPr>
              <a:t>Срок реализации</a:t>
            </a:r>
            <a:r>
              <a:rPr lang="ru-RU" sz="2800" dirty="0">
                <a:solidFill>
                  <a:srgbClr val="333333"/>
                </a:solidFill>
                <a:latin typeface="Arial"/>
                <a:ea typeface="Times New Roman"/>
                <a:cs typeface="Times New Roman"/>
              </a:rPr>
              <a:t>: 1- неделя. </a:t>
            </a:r>
            <a:endParaRPr lang="ru-RU" sz="2400" dirty="0">
              <a:latin typeface="Calibri"/>
              <a:ea typeface="Calibri"/>
              <a:cs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309917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5400" dirty="0">
                <a:solidFill>
                  <a:srgbClr val="333333"/>
                </a:solidFill>
                <a:latin typeface="Arial"/>
                <a:ea typeface="Times New Roman"/>
              </a:rPr>
              <a:t>Ожидаемый </a:t>
            </a:r>
            <a:r>
              <a:rPr lang="ru-RU" sz="5400" dirty="0" smtClean="0">
                <a:solidFill>
                  <a:srgbClr val="333333"/>
                </a:solidFill>
                <a:latin typeface="Arial"/>
                <a:ea typeface="Times New Roman"/>
              </a:rPr>
              <a:t>результат </a:t>
            </a:r>
            <a:endParaRPr lang="ru-RU" dirty="0"/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>
              <a:lnSpc>
                <a:spcPct val="115000"/>
              </a:lnSpc>
              <a:spcBef>
                <a:spcPts val="1125"/>
              </a:spcBef>
              <a:spcAft>
                <a:spcPts val="1125"/>
              </a:spcAft>
            </a:pPr>
            <a:r>
              <a:rPr lang="ru-RU" sz="2900" b="1" dirty="0" smtClean="0">
                <a:solidFill>
                  <a:srgbClr val="333333"/>
                </a:solidFill>
                <a:latin typeface="Arial"/>
                <a:ea typeface="Times New Roman"/>
                <a:cs typeface="Times New Roman"/>
              </a:rPr>
              <a:t> </a:t>
            </a:r>
            <a:r>
              <a:rPr lang="ru-RU" sz="2900" b="1" dirty="0">
                <a:solidFill>
                  <a:srgbClr val="333333"/>
                </a:solidFill>
                <a:latin typeface="Arial"/>
                <a:ea typeface="Times New Roman"/>
                <a:cs typeface="Times New Roman"/>
              </a:rPr>
              <a:t>Дети будут знать и называть домашних животных;  особенности  внешнего вида, повадках и т. д. Улучшится речевая память  детей. Дети научатся составлять описательные рассказы о домашних животных. Сравнивать их по нескольким признакам, находя сходство и различие. Дети научатся связно и последовательно передавать содержание литературного текста с опорой на предметные картинки. У детей обогатится словарный </a:t>
            </a:r>
            <a:r>
              <a:rPr lang="ru-RU" sz="2900" b="1" dirty="0" smtClean="0">
                <a:solidFill>
                  <a:srgbClr val="333333"/>
                </a:solidFill>
                <a:latin typeface="Arial"/>
                <a:ea typeface="Times New Roman"/>
                <a:cs typeface="Times New Roman"/>
              </a:rPr>
              <a:t>запас:</a:t>
            </a:r>
            <a:endParaRPr lang="ru-RU" sz="2900" b="1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Bef>
                <a:spcPts val="1125"/>
              </a:spcBef>
              <a:spcAft>
                <a:spcPts val="1125"/>
              </a:spcAft>
            </a:pPr>
            <a:r>
              <a:rPr lang="ru-RU" sz="2800" dirty="0">
                <a:solidFill>
                  <a:srgbClr val="333333"/>
                </a:solidFill>
                <a:latin typeface="Arial"/>
                <a:ea typeface="Times New Roman"/>
                <a:cs typeface="Times New Roman"/>
              </a:rPr>
              <a:t>Существительные: стадо, табун, стойло, , пастух, доярка, конюх, свинарка, грива, копыто, коготь, пасть, щетина, вымя;</a:t>
            </a:r>
            <a:endParaRPr lang="ru-RU" sz="24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Bef>
                <a:spcPts val="1125"/>
              </a:spcBef>
              <a:spcAft>
                <a:spcPts val="1125"/>
              </a:spcAft>
            </a:pPr>
            <a:r>
              <a:rPr lang="ru-RU" sz="2800" dirty="0">
                <a:solidFill>
                  <a:srgbClr val="333333"/>
                </a:solidFill>
                <a:latin typeface="Arial"/>
                <a:ea typeface="Times New Roman"/>
                <a:cs typeface="Times New Roman"/>
              </a:rPr>
              <a:t>Прилагательные: резвый, бодливый, свирепый, преданный, рогатый, полезный;</a:t>
            </a:r>
            <a:endParaRPr lang="ru-RU" sz="24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Bef>
                <a:spcPts val="1125"/>
              </a:spcBef>
              <a:spcAft>
                <a:spcPts val="1125"/>
              </a:spcAft>
            </a:pPr>
            <a:r>
              <a:rPr lang="ru-RU" sz="2800" dirty="0">
                <a:solidFill>
                  <a:srgbClr val="333333"/>
                </a:solidFill>
                <a:latin typeface="Arial"/>
                <a:ea typeface="Times New Roman"/>
                <a:cs typeface="Times New Roman"/>
              </a:rPr>
              <a:t>Глаголы: охранять, грызть, бодать, блеять, ржать, мекать, доить;</a:t>
            </a:r>
            <a:endParaRPr lang="ru-RU" sz="24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Bef>
                <a:spcPts val="1125"/>
              </a:spcBef>
              <a:spcAft>
                <a:spcPts val="1125"/>
              </a:spcAft>
            </a:pPr>
            <a:r>
              <a:rPr lang="ru-RU" sz="2800" dirty="0">
                <a:solidFill>
                  <a:srgbClr val="333333"/>
                </a:solidFill>
                <a:latin typeface="Arial"/>
                <a:ea typeface="Times New Roman"/>
                <a:cs typeface="Times New Roman"/>
              </a:rPr>
              <a:t>Наречия: полезно, резво</a:t>
            </a:r>
            <a:endParaRPr lang="ru-RU" sz="2400" dirty="0">
              <a:latin typeface="Calibri"/>
              <a:ea typeface="Calibri"/>
              <a:cs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181623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lnSpc>
                <a:spcPct val="115000"/>
              </a:lnSpc>
              <a:spcBef>
                <a:spcPts val="1125"/>
              </a:spcBef>
              <a:spcAft>
                <a:spcPts val="1125"/>
              </a:spcAft>
            </a:pPr>
            <a:r>
              <a:rPr lang="ru-RU" sz="5400" dirty="0">
                <a:solidFill>
                  <a:srgbClr val="333333"/>
                </a:solidFill>
                <a:latin typeface="Arial"/>
                <a:ea typeface="Times New Roman"/>
                <a:cs typeface="Times New Roman"/>
              </a:rPr>
              <a:t>Этапы </a:t>
            </a:r>
            <a:r>
              <a:rPr lang="ru-RU" sz="5400" dirty="0" smtClean="0">
                <a:solidFill>
                  <a:srgbClr val="333333"/>
                </a:solidFill>
                <a:latin typeface="Arial"/>
                <a:ea typeface="Times New Roman"/>
                <a:cs typeface="Times New Roman"/>
              </a:rPr>
              <a:t>проекта </a:t>
            </a:r>
            <a:r>
              <a:rPr lang="ru-RU" sz="4800" dirty="0">
                <a:ea typeface="Calibri"/>
                <a:cs typeface="Times New Roman"/>
              </a:rPr>
              <a:t/>
            </a:r>
            <a:br>
              <a:rPr lang="ru-RU" sz="4800" dirty="0">
                <a:ea typeface="Calibri"/>
                <a:cs typeface="Times New Roman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>
              <a:lnSpc>
                <a:spcPct val="115000"/>
              </a:lnSpc>
              <a:spcBef>
                <a:spcPts val="1125"/>
              </a:spcBef>
              <a:spcAft>
                <a:spcPts val="1125"/>
              </a:spcAft>
            </a:pPr>
            <a:r>
              <a:rPr lang="ru-RU" sz="2800" dirty="0">
                <a:solidFill>
                  <a:srgbClr val="333333"/>
                </a:solidFill>
                <a:latin typeface="Arial"/>
                <a:ea typeface="Times New Roman"/>
                <a:cs typeface="Times New Roman"/>
              </a:rPr>
              <a:t>1. Подготовительный:</a:t>
            </a:r>
            <a:endParaRPr lang="ru-RU" sz="24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Bef>
                <a:spcPts val="1125"/>
              </a:spcBef>
              <a:spcAft>
                <a:spcPts val="1125"/>
              </a:spcAft>
            </a:pPr>
            <a:r>
              <a:rPr lang="ru-RU" sz="2800" dirty="0">
                <a:solidFill>
                  <a:srgbClr val="333333"/>
                </a:solidFill>
                <a:latin typeface="Arial"/>
                <a:ea typeface="Times New Roman"/>
                <a:cs typeface="Times New Roman"/>
              </a:rPr>
              <a:t>• Создание положительной мотивации у воспитанников и их родителей. </a:t>
            </a:r>
            <a:endParaRPr lang="ru-RU" sz="24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Bef>
                <a:spcPts val="1125"/>
              </a:spcBef>
              <a:spcAft>
                <a:spcPts val="1125"/>
              </a:spcAft>
            </a:pPr>
            <a:r>
              <a:rPr lang="ru-RU" sz="2800" dirty="0">
                <a:solidFill>
                  <a:srgbClr val="333333"/>
                </a:solidFill>
                <a:latin typeface="Arial"/>
                <a:ea typeface="Times New Roman"/>
                <a:cs typeface="Times New Roman"/>
              </a:rPr>
              <a:t>• Совместное определение целей, задач и методических приёмов проекта. </a:t>
            </a:r>
            <a:endParaRPr lang="ru-RU" sz="24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Bef>
                <a:spcPts val="1125"/>
              </a:spcBef>
              <a:spcAft>
                <a:spcPts val="1125"/>
              </a:spcAft>
            </a:pPr>
            <a:r>
              <a:rPr lang="ru-RU" sz="2800" dirty="0">
                <a:solidFill>
                  <a:srgbClr val="333333"/>
                </a:solidFill>
                <a:latin typeface="Arial"/>
                <a:ea typeface="Times New Roman"/>
                <a:cs typeface="Times New Roman"/>
              </a:rPr>
              <a:t>2. Разработка проекта:</a:t>
            </a:r>
            <a:endParaRPr lang="ru-RU" sz="24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Bef>
                <a:spcPts val="1125"/>
              </a:spcBef>
              <a:spcAft>
                <a:spcPts val="1125"/>
              </a:spcAft>
            </a:pPr>
            <a:r>
              <a:rPr lang="ru-RU" sz="2800" dirty="0">
                <a:solidFill>
                  <a:srgbClr val="333333"/>
                </a:solidFill>
                <a:latin typeface="Arial"/>
                <a:ea typeface="Times New Roman"/>
                <a:cs typeface="Times New Roman"/>
              </a:rPr>
              <a:t>• Создать развивающую среду в группе: подобрать материалы для бесед, пословицы и поговорки по теме, атрибуты для сюжетно-ролевых, подвижных, дидактических игр, иллюстрированный материал, художественную литературу по теме проекта. </a:t>
            </a:r>
            <a:endParaRPr lang="ru-RU" sz="24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Bef>
                <a:spcPts val="1125"/>
              </a:spcBef>
              <a:spcAft>
                <a:spcPts val="1125"/>
              </a:spcAft>
            </a:pPr>
            <a:r>
              <a:rPr lang="ru-RU" sz="2800" dirty="0">
                <a:solidFill>
                  <a:srgbClr val="333333"/>
                </a:solidFill>
                <a:latin typeface="Arial"/>
                <a:ea typeface="Times New Roman"/>
                <a:cs typeface="Times New Roman"/>
              </a:rPr>
              <a:t>• Подобрать материал для продуктивной деятельности. </a:t>
            </a:r>
            <a:endParaRPr lang="ru-RU" sz="2400" dirty="0">
              <a:latin typeface="Calibri"/>
              <a:ea typeface="Calibri"/>
              <a:cs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925372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>
              <a:lnSpc>
                <a:spcPct val="115000"/>
              </a:lnSpc>
              <a:spcBef>
                <a:spcPts val="1125"/>
              </a:spcBef>
              <a:spcAft>
                <a:spcPts val="1125"/>
              </a:spcAft>
            </a:pPr>
            <a:r>
              <a:rPr lang="ru-RU" sz="2800" dirty="0">
                <a:solidFill>
                  <a:srgbClr val="333333"/>
                </a:solidFill>
                <a:latin typeface="Arial"/>
                <a:ea typeface="Times New Roman"/>
                <a:cs typeface="Times New Roman"/>
              </a:rPr>
              <a:t>Чтение художественной литературы, коммуникация</a:t>
            </a:r>
            <a:r>
              <a:rPr lang="ru-RU" sz="2800" dirty="0" smtClean="0">
                <a:solidFill>
                  <a:srgbClr val="333333"/>
                </a:solidFill>
                <a:latin typeface="Arial"/>
                <a:ea typeface="Times New Roman"/>
                <a:cs typeface="Times New Roman"/>
              </a:rPr>
              <a:t>:</a:t>
            </a:r>
            <a:endParaRPr lang="ru-RU" sz="24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Bef>
                <a:spcPts val="1125"/>
              </a:spcBef>
              <a:spcAft>
                <a:spcPts val="1125"/>
              </a:spcAft>
            </a:pPr>
            <a:r>
              <a:rPr lang="ru-RU" sz="2800" dirty="0">
                <a:solidFill>
                  <a:srgbClr val="333333"/>
                </a:solidFill>
                <a:latin typeface="Arial"/>
                <a:ea typeface="Times New Roman"/>
                <a:cs typeface="Times New Roman"/>
              </a:rPr>
              <a:t>Развитие и совершенствование лексико-грамматической стороны речи в рамках темы;</a:t>
            </a:r>
            <a:endParaRPr lang="ru-RU" sz="24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Bef>
                <a:spcPts val="1125"/>
              </a:spcBef>
              <a:spcAft>
                <a:spcPts val="1125"/>
              </a:spcAft>
            </a:pPr>
            <a:r>
              <a:rPr lang="ru-RU" sz="2800" dirty="0">
                <a:solidFill>
                  <a:srgbClr val="333333"/>
                </a:solidFill>
                <a:latin typeface="Arial"/>
                <a:ea typeface="Times New Roman"/>
                <a:cs typeface="Times New Roman"/>
              </a:rPr>
              <a:t>Упражнение в описательном рассказывании о домашних животных. </a:t>
            </a:r>
            <a:endParaRPr lang="ru-RU" sz="24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Bef>
                <a:spcPts val="1125"/>
              </a:spcBef>
              <a:spcAft>
                <a:spcPts val="1125"/>
              </a:spcAft>
            </a:pPr>
            <a:r>
              <a:rPr lang="ru-RU" sz="2800" dirty="0">
                <a:solidFill>
                  <a:srgbClr val="333333"/>
                </a:solidFill>
                <a:latin typeface="Arial"/>
                <a:ea typeface="Times New Roman"/>
                <a:cs typeface="Times New Roman"/>
              </a:rPr>
              <a:t>Чтение были Л. Н. Толстого «Котёнок</a:t>
            </a:r>
            <a:r>
              <a:rPr lang="ru-RU" sz="2800" dirty="0" smtClean="0">
                <a:solidFill>
                  <a:srgbClr val="333333"/>
                </a:solidFill>
                <a:latin typeface="Arial"/>
                <a:ea typeface="Times New Roman"/>
                <a:cs typeface="Times New Roman"/>
              </a:rPr>
              <a:t>»</a:t>
            </a:r>
            <a:endParaRPr lang="ru-RU" sz="24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Bef>
                <a:spcPts val="1125"/>
              </a:spcBef>
              <a:spcAft>
                <a:spcPts val="1125"/>
              </a:spcAft>
            </a:pPr>
            <a:r>
              <a:rPr lang="ru-RU" sz="2800" dirty="0">
                <a:solidFill>
                  <a:srgbClr val="333333"/>
                </a:solidFill>
                <a:latin typeface="Arial"/>
                <a:ea typeface="Times New Roman"/>
                <a:cs typeface="Times New Roman"/>
              </a:rPr>
              <a:t>Чтение русской народной сказки “Сивка Бурка”.</a:t>
            </a:r>
            <a:endParaRPr lang="ru-RU" sz="24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Bef>
                <a:spcPts val="1125"/>
              </a:spcBef>
              <a:spcAft>
                <a:spcPts val="1125"/>
              </a:spcAft>
            </a:pPr>
            <a:r>
              <a:rPr lang="ru-RU" sz="2800" dirty="0">
                <a:solidFill>
                  <a:srgbClr val="333333"/>
                </a:solidFill>
                <a:latin typeface="Arial"/>
                <a:ea typeface="Times New Roman"/>
                <a:cs typeface="Times New Roman"/>
              </a:rPr>
              <a:t>Знакомство с пословицами, поговорками; Заучивание пальчиковой гимнастики «Дай молочка, бурёнушка»;</a:t>
            </a:r>
            <a:endParaRPr lang="ru-RU" sz="24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Bef>
                <a:spcPts val="1125"/>
              </a:spcBef>
              <a:spcAft>
                <a:spcPts val="1125"/>
              </a:spcAft>
            </a:pPr>
            <a:r>
              <a:rPr lang="ru-RU" sz="2800" dirty="0">
                <a:solidFill>
                  <a:srgbClr val="333333"/>
                </a:solidFill>
                <a:latin typeface="Arial"/>
                <a:ea typeface="Times New Roman"/>
                <a:cs typeface="Times New Roman"/>
              </a:rPr>
              <a:t>Загадки о домашних животных;</a:t>
            </a:r>
            <a:endParaRPr lang="ru-RU" sz="2400" dirty="0">
              <a:latin typeface="Calibri"/>
              <a:ea typeface="Calibri"/>
              <a:cs typeface="Times New Roman"/>
            </a:endParaRPr>
          </a:p>
          <a:p>
            <a:endParaRPr lang="ru-RU" dirty="0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/>
              <a:t>3. Практическая часть, выполнение </a:t>
            </a:r>
            <a:r>
              <a:rPr lang="ru-RU" dirty="0" smtClean="0"/>
              <a:t>проекта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581443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 smtClean="0"/>
              <a:t>Игры </a:t>
            </a:r>
            <a:endParaRPr lang="ru-RU" dirty="0"/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lnSpc>
                <a:spcPct val="115000"/>
              </a:lnSpc>
              <a:spcBef>
                <a:spcPts val="1125"/>
              </a:spcBef>
              <a:spcAft>
                <a:spcPts val="1125"/>
              </a:spcAft>
            </a:pPr>
            <a:r>
              <a:rPr lang="ru-RU" sz="2800" dirty="0">
                <a:solidFill>
                  <a:srgbClr val="333333"/>
                </a:solidFill>
                <a:latin typeface="Arial"/>
                <a:ea typeface="Times New Roman"/>
                <a:cs typeface="Times New Roman"/>
              </a:rPr>
              <a:t>Дидактические игры: “Назови семью”, “Чей хвост, чьё туловище, чья голова”, «Подбери действии к предмету»</a:t>
            </a:r>
            <a:endParaRPr lang="ru-RU" sz="24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Bef>
                <a:spcPts val="1125"/>
              </a:spcBef>
              <a:spcAft>
                <a:spcPts val="1125"/>
              </a:spcAft>
            </a:pPr>
            <a:r>
              <a:rPr lang="ru-RU" sz="2800" dirty="0">
                <a:solidFill>
                  <a:srgbClr val="333333"/>
                </a:solidFill>
                <a:latin typeface="Arial"/>
                <a:ea typeface="Times New Roman"/>
                <a:cs typeface="Times New Roman"/>
              </a:rPr>
              <a:t>Дидактические игры “Назови семью”, “Кто, где живёт”, “Отгадай, кто это”, </a:t>
            </a:r>
            <a:endParaRPr lang="ru-RU" sz="24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Bef>
                <a:spcPts val="1125"/>
              </a:spcBef>
              <a:spcAft>
                <a:spcPts val="1125"/>
              </a:spcAft>
            </a:pPr>
            <a:r>
              <a:rPr lang="ru-RU" sz="2800" dirty="0">
                <a:solidFill>
                  <a:srgbClr val="333333"/>
                </a:solidFill>
                <a:latin typeface="Arial"/>
                <a:ea typeface="Times New Roman"/>
                <a:cs typeface="Times New Roman"/>
              </a:rPr>
              <a:t>Словесная игра «Мама и детки»;</a:t>
            </a:r>
            <a:endParaRPr lang="ru-RU" sz="24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Bef>
                <a:spcPts val="1125"/>
              </a:spcBef>
              <a:spcAft>
                <a:spcPts val="1125"/>
              </a:spcAft>
            </a:pPr>
            <a:r>
              <a:rPr lang="ru-RU" sz="2800" dirty="0">
                <a:solidFill>
                  <a:srgbClr val="333333"/>
                </a:solidFill>
                <a:latin typeface="Arial"/>
                <a:ea typeface="Times New Roman"/>
                <a:cs typeface="Times New Roman"/>
              </a:rPr>
              <a:t>Настольная игра “Чей хвост (туловище, голова) ”;</a:t>
            </a:r>
            <a:endParaRPr lang="ru-RU" sz="2400" dirty="0">
              <a:latin typeface="Calibri"/>
              <a:ea typeface="Calibri"/>
              <a:cs typeface="Times New Roman"/>
            </a:endParaRPr>
          </a:p>
          <a:p>
            <a:pPr marL="0" indent="0">
              <a:lnSpc>
                <a:spcPct val="115000"/>
              </a:lnSpc>
              <a:spcBef>
                <a:spcPts val="1125"/>
              </a:spcBef>
              <a:spcAft>
                <a:spcPts val="1125"/>
              </a:spcAft>
              <a:buNone/>
            </a:pPr>
            <a:endParaRPr lang="ru-RU" sz="2400" dirty="0">
              <a:latin typeface="Calibri"/>
              <a:ea typeface="Calibri"/>
              <a:cs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137251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/>
              <a:t> </a:t>
            </a:r>
            <a:r>
              <a:rPr lang="ru-RU" dirty="0" smtClean="0"/>
              <a:t>           наши любимцы 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2357422" y="1928802"/>
            <a:ext cx="4389437" cy="4389437"/>
          </a:xfrm>
        </p:spPr>
      </p:pic>
    </p:spTree>
    <p:extLst>
      <p:ext uri="{BB962C8B-B14F-4D97-AF65-F5344CB8AC3E}">
        <p14:creationId xmlns="" xmlns:p14="http://schemas.microsoft.com/office/powerpoint/2010/main" val="135855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115</TotalTime>
  <Words>628</Words>
  <Application>Microsoft Office PowerPoint</Application>
  <PresentationFormat>Экран (4:3)</PresentationFormat>
  <Paragraphs>53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Поток</vt:lpstr>
      <vt:lpstr>    Краткосрочный проект «Домашние питомцы» в подготовительной группе</vt:lpstr>
      <vt:lpstr> </vt:lpstr>
      <vt:lpstr>Слайд 3</vt:lpstr>
      <vt:lpstr>  Паспорт проекта </vt:lpstr>
      <vt:lpstr>Ожидаемый результат </vt:lpstr>
      <vt:lpstr>Этапы проекта  </vt:lpstr>
      <vt:lpstr>3. Практическая часть, выполнение проекта</vt:lpstr>
      <vt:lpstr>Игры </vt:lpstr>
      <vt:lpstr>            наши любимцы </vt:lpstr>
      <vt:lpstr>В ожидании гостьи</vt:lpstr>
      <vt:lpstr>Свинка в гостях у ребят  </vt:lpstr>
      <vt:lpstr>            найди разницу</vt:lpstr>
      <vt:lpstr>        Рисунки для свинки</vt:lpstr>
      <vt:lpstr>         Снимок на память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Необходимые продукты для омлета</dc:title>
  <dc:creator>SONY</dc:creator>
  <cp:lastModifiedBy>User</cp:lastModifiedBy>
  <cp:revision>18</cp:revision>
  <dcterms:created xsi:type="dcterms:W3CDTF">2015-11-22T10:05:00Z</dcterms:created>
  <dcterms:modified xsi:type="dcterms:W3CDTF">2016-07-20T19:03:35Z</dcterms:modified>
</cp:coreProperties>
</file>