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7" r:id="rId9"/>
    <p:sldId id="261" r:id="rId10"/>
    <p:sldId id="265" r:id="rId11"/>
    <p:sldId id="268" r:id="rId12"/>
  </p:sldIdLst>
  <p:sldSz cx="12192000" cy="6858000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CBC4"/>
    <a:srgbClr val="FFFFFF"/>
    <a:srgbClr val="B9B99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6" autoAdjust="0"/>
  </p:normalViewPr>
  <p:slideViewPr>
    <p:cSldViewPr snapToGrid="0">
      <p:cViewPr varScale="1">
        <p:scale>
          <a:sx n="76" d="100"/>
          <a:sy n="76" d="100"/>
        </p:scale>
        <p:origin x="-2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136" tIns="45568" rIns="91136" bIns="4556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136" tIns="45568" rIns="91136" bIns="4556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E29C9DA-4C49-4F23-B6B1-BC7148B50420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6" tIns="45568" rIns="91136" bIns="4556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2975"/>
            <a:ext cx="5438775" cy="3886200"/>
          </a:xfrm>
          <a:prstGeom prst="rect">
            <a:avLst/>
          </a:prstGeom>
        </p:spPr>
        <p:txBody>
          <a:bodyPr vert="horz" lIns="91136" tIns="45568" rIns="91136" bIns="4556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136" tIns="45568" rIns="91136" bIns="4556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136" tIns="45568" rIns="91136" bIns="4556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1008D6-18FE-4E22-98A4-F259915A4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01987B-39EE-4485-9966-3CCC294DA39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E4C5E-9576-4BB7-A09E-3AB5489CA5D3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266D5-8EC6-45D2-AE18-9B412142F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582FB-970C-47AB-B591-C08EB9974442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75E39-DB6E-450F-85F0-DF9CA4569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DFF4-0BDA-4EDC-A9A2-F1C0931C7DC7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229C-1DF1-4742-9151-395C3C306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5E13A-781A-4BB7-A894-878D283AE19C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21C77-B86E-431E-8E1A-0203A52AB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CBCD8-04EE-451E-A774-9B86A5B5F92B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0BA2C-153B-4BBE-9846-74E0BC30B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27601-E8AB-4E83-A480-A01C376FAEF4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40BE1-01CA-4248-A036-D6A6673A4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BD507-9195-4188-9778-B0D8B8C18BDF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5369D-6BBE-4CDC-BFA8-1ED78B9B4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8B283-3C47-4AE5-A3D9-5B95D0E80F8D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E2174-E3B7-4783-B9BA-2F32FB140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79C9C-7CEB-4993-9D3B-BDC15CC0AA20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D2F52-565C-45BA-A75B-B72EFD8A9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4FBAF-96FC-44DF-BE28-D10BE47E470A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C2689-29D7-4473-BF92-2F5438508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B52CA-99E9-4C6E-BAD0-313B122AE5B7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7A825-9115-4FA7-B56A-C8848CF20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E2CEB8-BD8C-467E-ACA4-98CAF09B88D6}" type="datetimeFigureOut">
              <a:rPr lang="ru-RU"/>
              <a:pPr>
                <a:defRPr/>
              </a:pPr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CC58A4-EA78-44B0-B803-AD2E91C51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0" y="1085850"/>
            <a:ext cx="8086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075" y="95250"/>
            <a:ext cx="8048625" cy="866775"/>
          </a:xfrm>
          <a:ln>
            <a:solidFill>
              <a:schemeClr val="accent2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Шоколад: польза или вред?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4294967295"/>
          </p:nvPr>
        </p:nvSpPr>
        <p:spPr>
          <a:xfrm>
            <a:off x="9096375" y="5276850"/>
            <a:ext cx="2933700" cy="1400175"/>
          </a:xfrm>
        </p:spPr>
        <p:txBody>
          <a:bodyPr rtlCol="0">
            <a:normAutofit/>
          </a:bodyPr>
          <a:lstStyle/>
          <a:p>
            <a:pPr marL="0" indent="0" algn="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Автор: Лебедева Анастасия</a:t>
            </a:r>
          </a:p>
          <a:p>
            <a:pPr marL="0" indent="0" algn="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Ученица 3 «Б» класса</a:t>
            </a:r>
          </a:p>
          <a:p>
            <a:pPr marL="0" indent="0" algn="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ГБОУ №1460 г. Москвы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63" y="304800"/>
            <a:ext cx="10506075" cy="61753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+mn-lt"/>
              </a:rPr>
              <a:t>Как правильно выбирать шоколад в магазине?</a:t>
            </a:r>
            <a:endParaRPr lang="ru-RU" b="1" dirty="0">
              <a:latin typeface="+mn-lt"/>
            </a:endParaRPr>
          </a:p>
        </p:txBody>
      </p:sp>
      <p:pic>
        <p:nvPicPr>
          <p:cNvPr id="5" name="Рисунок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3050" y="1152525"/>
            <a:ext cx="6699250" cy="5449888"/>
          </a:xfrm>
        </p:spPr>
      </p:pic>
      <p:sp>
        <p:nvSpPr>
          <p:cNvPr id="24580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649413"/>
            <a:ext cx="5086350" cy="4219575"/>
          </a:xfrm>
        </p:spPr>
        <p:txBody>
          <a:bodyPr/>
          <a:lstStyle/>
          <a:p>
            <a:pPr marL="342900" indent="-342900">
              <a:buFont typeface="Calibri Light"/>
              <a:buAutoNum type="arabicPeriod"/>
            </a:pPr>
            <a:r>
              <a:rPr lang="ru-RU" sz="2400" smtClean="0"/>
              <a:t>На упаковке обязательно должен стоять ГОСТ;</a:t>
            </a:r>
          </a:p>
          <a:p>
            <a:pPr marL="342900" indent="-342900">
              <a:buFont typeface="Calibri Light"/>
              <a:buAutoNum type="arabicPeriod"/>
            </a:pPr>
            <a:r>
              <a:rPr lang="ru-RU" sz="2400" smtClean="0"/>
              <a:t>На упаковке надо искать три компонента: какао тертое, какао масло, какао порошок. Если есть другие - шоколад не настоящий.</a:t>
            </a:r>
          </a:p>
          <a:p>
            <a:pPr marL="342900" indent="-342900">
              <a:buFont typeface="Calibri Light"/>
              <a:buAutoNum type="arabicPeriod"/>
            </a:pPr>
            <a:r>
              <a:rPr lang="ru-RU" sz="2400" smtClean="0"/>
              <a:t>Ломаться с характерным треском.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/>
              <a:t>Вывод:</a:t>
            </a: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>
          <a:xfrm>
            <a:off x="838200" y="1671638"/>
            <a:ext cx="10515600" cy="4505325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/>
              <a:t>По результатам моей работы, я выявила больше положительных свойств шоколада чем отрицательных.</a:t>
            </a:r>
          </a:p>
          <a:p>
            <a:pPr marL="0" indent="0">
              <a:buFont typeface="Arial" charset="0"/>
              <a:buNone/>
            </a:pPr>
            <a:endParaRPr lang="ru-RU" smtClean="0"/>
          </a:p>
          <a:p>
            <a:pPr marL="0" indent="0" algn="ctr">
              <a:buFont typeface="Arial" charset="0"/>
              <a:buNone/>
            </a:pPr>
            <a:r>
              <a:rPr lang="ru-RU" smtClean="0"/>
              <a:t>Теперь я могу сказать с уверенностью, что шоколад полезный продукт. </a:t>
            </a:r>
          </a:p>
          <a:p>
            <a:pPr marL="0" indent="0">
              <a:buFont typeface="Arial" charset="0"/>
              <a:buNone/>
            </a:pPr>
            <a:endParaRPr lang="ru-RU" smtClean="0"/>
          </a:p>
          <a:p>
            <a:pPr marL="0" indent="0" algn="ctr">
              <a:buFont typeface="Arial" charset="0"/>
              <a:buNone/>
            </a:pPr>
            <a:r>
              <a:rPr lang="ru-RU" smtClean="0"/>
              <a:t>Но как и все продукты употреблять его нужно в умеренных количествах.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016000"/>
            <a:ext cx="3932238" cy="33956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3100" dirty="0" smtClean="0">
                <a:latin typeface="+mn-lt"/>
              </a:rPr>
              <a:t>Я очень люблю сладости и шоколад  для меня –одно из любимых лакомств.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Однако, </a:t>
            </a:r>
            <a:r>
              <a:rPr lang="ru-RU" sz="3100" dirty="0">
                <a:latin typeface="+mn-lt"/>
              </a:rPr>
              <a:t>в</a:t>
            </a:r>
            <a:r>
              <a:rPr lang="ru-RU" sz="3100" dirty="0" smtClean="0">
                <a:latin typeface="+mn-lt"/>
              </a:rPr>
              <a:t>зрослые часто </a:t>
            </a:r>
            <a:r>
              <a:rPr lang="ru-RU" sz="3100" dirty="0">
                <a:latin typeface="+mn-lt"/>
              </a:rPr>
              <a:t>говорят, что много шоколада есть вредно.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6" name="Рисунок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65713" y="890588"/>
            <a:ext cx="6407150" cy="5102225"/>
          </a:xfrm>
        </p:spPr>
      </p:pic>
      <p:sp>
        <p:nvSpPr>
          <p:cNvPr id="1536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4165600"/>
            <a:ext cx="3932237" cy="1709738"/>
          </a:xfrm>
        </p:spPr>
        <p:txBody>
          <a:bodyPr/>
          <a:lstStyle/>
          <a:p>
            <a:r>
              <a:rPr lang="ru-RU" sz="2800" smtClean="0"/>
              <a:t>Я решила разобраться в этом вопросе и выяснить так ли это на самом деле.</a:t>
            </a:r>
          </a:p>
          <a:p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513" y="425450"/>
            <a:ext cx="10818812" cy="1325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atin typeface="+mn-lt"/>
              </a:rPr>
              <a:t>Цель: </a:t>
            </a:r>
            <a:r>
              <a:rPr lang="ru-RU" sz="3200" dirty="0" smtClean="0">
                <a:latin typeface="+mn-lt"/>
              </a:rPr>
              <a:t>изучить влияние шоколада на организм человека.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088" y="1825625"/>
            <a:ext cx="11074400" cy="4351338"/>
          </a:xfrm>
        </p:spPr>
        <p:txBody>
          <a:bodyPr rtlCol="0">
            <a:normAutofit fontScale="925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/>
              <a:t>Задачи: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/>
              <a:t>о</a:t>
            </a:r>
            <a:r>
              <a:rPr lang="ru-RU" sz="3200" dirty="0" smtClean="0"/>
              <a:t>знакомиться с историей шоколада;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/>
              <a:t>и</a:t>
            </a:r>
            <a:r>
              <a:rPr lang="ru-RU" sz="3200" dirty="0" smtClean="0"/>
              <a:t>зучить разновидность шоколада;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/>
              <a:t>попробовать изготовить шоколад в домашних </a:t>
            </a:r>
            <a:r>
              <a:rPr lang="ru-RU" sz="3200" dirty="0" smtClean="0"/>
              <a:t>условиях</a:t>
            </a:r>
            <a:r>
              <a:rPr lang="ru-RU" sz="3200" dirty="0"/>
              <a:t>;</a:t>
            </a:r>
            <a:endParaRPr lang="ru-RU" sz="32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 smtClean="0"/>
              <a:t>определить полезные и вредные свойства шоколада;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dirty="0" smtClean="0"/>
              <a:t>провести </a:t>
            </a:r>
            <a:r>
              <a:rPr lang="ru-RU" sz="3200" dirty="0"/>
              <a:t>анкетирование друзей и </a:t>
            </a:r>
            <a:r>
              <a:rPr lang="ru-RU" sz="3200" dirty="0" smtClean="0"/>
              <a:t>родственников.</a:t>
            </a:r>
            <a:endParaRPr lang="ru-RU" sz="3200" u="sng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u="sng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u="sng" dirty="0" smtClean="0"/>
              <a:t>Гипотеза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sz="3200" dirty="0" smtClean="0"/>
              <a:t>возможно шоколад вовсе и не вреден, а даже полезен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8" y="120650"/>
            <a:ext cx="11599862" cy="94138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+mn-lt"/>
              </a:rPr>
              <a:t>Перед началом работы я провела анкетирование друзей и родственников, всего 16 человек. </a:t>
            </a:r>
            <a:endParaRPr lang="ru-RU" sz="2800" b="1" dirty="0">
              <a:latin typeface="+mn-lt"/>
            </a:endParaRPr>
          </a:p>
        </p:txBody>
      </p:sp>
      <p:sp>
        <p:nvSpPr>
          <p:cNvPr id="17411" name="Объект 4"/>
          <p:cNvSpPr>
            <a:spLocks noGrp="1"/>
          </p:cNvSpPr>
          <p:nvPr>
            <p:ph sz="half" idx="2"/>
          </p:nvPr>
        </p:nvSpPr>
        <p:spPr>
          <a:xfrm>
            <a:off x="1611313" y="6018213"/>
            <a:ext cx="9291637" cy="7747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/>
              <a:t>Я сделала вывод, что шоколад любят дети и взрослые, но не все знают правду о нем. </a:t>
            </a:r>
          </a:p>
        </p:txBody>
      </p:sp>
      <p:sp>
        <p:nvSpPr>
          <p:cNvPr id="17412" name="Текст 5"/>
          <p:cNvSpPr>
            <a:spLocks noGrp="1"/>
          </p:cNvSpPr>
          <p:nvPr>
            <p:ph type="body" sz="quarter" idx="3"/>
          </p:nvPr>
        </p:nvSpPr>
        <p:spPr>
          <a:xfrm>
            <a:off x="6527800" y="1306513"/>
            <a:ext cx="5241925" cy="530225"/>
          </a:xfrm>
        </p:spPr>
        <p:txBody>
          <a:bodyPr/>
          <a:lstStyle/>
          <a:p>
            <a:pPr algn="ctr"/>
            <a:r>
              <a:rPr lang="ru-RU" sz="2800" smtClean="0"/>
              <a:t>Результаты анкетирования</a:t>
            </a: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</p:nvPr>
        </p:nvGraphicFramePr>
        <p:xfrm>
          <a:off x="6550025" y="1881188"/>
          <a:ext cx="5241925" cy="4005262"/>
        </p:xfrm>
        <a:graphic>
          <a:graphicData uri="http://schemas.openxmlformats.org/drawingml/2006/table">
            <a:tbl>
              <a:tblPr firstRow="1" firstCol="1" bandRow="1"/>
              <a:tblGrid>
                <a:gridCol w="3308447"/>
                <a:gridCol w="975360"/>
                <a:gridCol w="958044"/>
              </a:tblGrid>
              <a:tr h="4014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5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Любите ли вы шоколад?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думаете шоколад полезен?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1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Улучшается ли у вас настроение от шоколада?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Портятся ли зубы от шоколада?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20%</a:t>
                      </a:r>
                    </a:p>
                  </a:txBody>
                  <a:tcPr marL="38447" marR="384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7838" y="1768475"/>
            <a:ext cx="3571875" cy="438785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9213" y="1335088"/>
            <a:ext cx="3292476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892175" y="957263"/>
            <a:ext cx="3878263" cy="301625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smtClean="0"/>
              <a:t>История Шоколада</a:t>
            </a:r>
            <a:br>
              <a:rPr lang="ru-RU" sz="3600" b="1" smtClean="0"/>
            </a:br>
            <a:endParaRPr lang="ru-RU" sz="3600" b="1" smtClean="0"/>
          </a:p>
        </p:txBody>
      </p:sp>
      <p:pic>
        <p:nvPicPr>
          <p:cNvPr id="18435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629650" y="0"/>
            <a:ext cx="3562350" cy="3429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06463"/>
            <a:ext cx="3932237" cy="5951537"/>
          </a:xfrm>
          <a:solidFill>
            <a:srgbClr val="DACBC4"/>
          </a:solidFill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Оказывается шоколадное дерево - вовсе не шоколадное.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dirty="0" smtClean="0"/>
              <a:t>Это дерево какао!</a:t>
            </a:r>
            <a:r>
              <a:rPr lang="ru-RU" sz="2400" dirty="0" smtClean="0"/>
              <a:t> Оно небольшое и вечно зеленое, родом из Мексики.  Плоды какао были известны еще индейцам майя, которые жили 1500 лет назад до нашей эры.</a:t>
            </a:r>
            <a:endParaRPr lang="ru-RU" sz="2400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Изначально шоколад употреблялся как напиток и был доступен только богатым людям. </a:t>
            </a:r>
            <a:endParaRPr lang="ru-RU" sz="2400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Первую шоколадную плитку отлил – Джозеф Фрай в 19 веке.</a:t>
            </a:r>
            <a:endParaRPr lang="ru-RU" sz="2400" dirty="0"/>
          </a:p>
        </p:txBody>
      </p:sp>
      <p:pic>
        <p:nvPicPr>
          <p:cNvPr id="18437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6813" y="3429000"/>
            <a:ext cx="37274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9988" y="0"/>
            <a:ext cx="36893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1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686800" y="3429000"/>
            <a:ext cx="3505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839788" y="120650"/>
            <a:ext cx="11004550" cy="690563"/>
          </a:xfrm>
        </p:spPr>
        <p:txBody>
          <a:bodyPr/>
          <a:lstStyle/>
          <a:p>
            <a:pPr algn="ctr"/>
            <a:r>
              <a:rPr lang="ru-RU" sz="4000" b="1" smtClean="0"/>
              <a:t>Разновидность шоколада</a:t>
            </a:r>
            <a:endParaRPr lang="ru-RU" sz="2800" b="1" smtClean="0"/>
          </a:p>
        </p:txBody>
      </p:sp>
      <p:pic>
        <p:nvPicPr>
          <p:cNvPr id="20483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45075" y="884238"/>
            <a:ext cx="2589213" cy="25447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6550" y="889000"/>
            <a:ext cx="4624388" cy="5969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В основном шоколад делится по содержанию какао: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Горький – содержит не менее 55%  какао;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Классический (десертный) – содержит  от 35% до 50% какао;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Молочный – содержит менее 35% какао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Так же шоколад бывает с добавками, начинками, пористый, диабетический и даже солёный.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200" dirty="0"/>
          </a:p>
        </p:txBody>
      </p:sp>
      <p:pic>
        <p:nvPicPr>
          <p:cNvPr id="2048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6988" y="896938"/>
            <a:ext cx="4545012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55063" y="3429000"/>
            <a:ext cx="34369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4125" y="3429000"/>
            <a:ext cx="36909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455275" cy="7874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Эксперимент. </a:t>
            </a:r>
            <a:br>
              <a:rPr lang="ru-RU" b="1" dirty="0" smtClean="0"/>
            </a:br>
            <a:r>
              <a:rPr lang="ru-RU" b="1" dirty="0" smtClean="0"/>
              <a:t>Попробуем изготовить шоколад в домашних условиях.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9875" y="1393825"/>
            <a:ext cx="4729163" cy="50942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Для приготовления шоколада я выбрала следующий рецепт: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050" dirty="0" smtClean="0"/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5 ст. </a:t>
            </a:r>
            <a:r>
              <a:rPr lang="ru-RU" sz="2400" dirty="0"/>
              <a:t>л</a:t>
            </a:r>
            <a:r>
              <a:rPr lang="ru-RU" sz="2400" dirty="0" smtClean="0"/>
              <a:t>ожек молока;</a:t>
            </a:r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50 гр. сливочного масла;</a:t>
            </a:r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5 ст. ложек сахара;</a:t>
            </a:r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5 ст. ложек какао,</a:t>
            </a:r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 smtClean="0"/>
              <a:t>1 ч. ложка муки</a:t>
            </a:r>
          </a:p>
          <a:p>
            <a:pPr marL="285750" indent="-285750" fontAlgn="auto">
              <a:lnSpc>
                <a:spcPct val="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/>
              <a:t>В кастрюлю добавляем молоко, сахар, какао и муку, ставим на медленный огонь и размешиваем. Доводим до кипения и добавляем масло медленно перемешивая. Затем вылить в формочки и поставить в морозильную камеру.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pic>
        <p:nvPicPr>
          <p:cNvPr id="7" name="Рисунок 6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02625" y="908050"/>
            <a:ext cx="3529013" cy="3279775"/>
          </a:xfrm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75" y="1517650"/>
            <a:ext cx="3571875" cy="488950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15325" y="3681413"/>
            <a:ext cx="3535363" cy="3395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Мнение о влиянии шоколада на здоровье человека расходятся.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Я решила узнать, что думает на эту тему мой дядя – врач.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Он сказал следующее: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0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Б</a:t>
            </a:r>
            <a:r>
              <a:rPr lang="ru-RU" dirty="0" smtClean="0"/>
              <a:t>ез вреда для здоровья шоколад можно есть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ежедневно – 20-30 грамм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в месяц – не больше 5 плиток (по 100гр).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д</a:t>
            </a:r>
            <a:r>
              <a:rPr lang="ru-RU" dirty="0" smtClean="0"/>
              <a:t>етям  до 3-х лет шоколад  не желателен в употреблении.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22263"/>
            <a:ext cx="10515600" cy="8255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Н</a:t>
            </a:r>
            <a:r>
              <a:rPr lang="ru-RU" b="1" dirty="0" smtClean="0"/>
              <a:t>аучное мнение: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8300" y="1362075"/>
            <a:ext cx="3141663" cy="4492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Шоколадная польза 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6375" y="1828800"/>
            <a:ext cx="3938588" cy="4365625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/>
              <a:t>И</a:t>
            </a:r>
            <a:r>
              <a:rPr lang="ru-RU" sz="2200" dirty="0" smtClean="0"/>
              <a:t>сточник энергии;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Повышает мозговую активность;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Улучшает настроение;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Полезен для сосудов и сердца;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Укрепляет иммунитет;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Нормализует давление;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Масло какао препятствует разрушению зубной эмали;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Лекарство от кашля;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200" dirty="0" smtClean="0"/>
              <a:t>Маска для лица.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sz="2200" dirty="0" smtClean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sz="2000" dirty="0"/>
          </a:p>
        </p:txBody>
      </p:sp>
      <p:sp>
        <p:nvSpPr>
          <p:cNvPr id="23557" name="Текст 4"/>
          <p:cNvSpPr>
            <a:spLocks noGrp="1"/>
          </p:cNvSpPr>
          <p:nvPr>
            <p:ph type="body" sz="quarter" idx="3"/>
          </p:nvPr>
        </p:nvSpPr>
        <p:spPr>
          <a:xfrm>
            <a:off x="8435975" y="1308100"/>
            <a:ext cx="3363913" cy="493713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C00000"/>
                </a:solidFill>
              </a:rPr>
              <a:t>Шоколадный вред:</a:t>
            </a:r>
          </a:p>
        </p:txBody>
      </p:sp>
      <p:sp>
        <p:nvSpPr>
          <p:cNvPr id="23558" name="Объект 5"/>
          <p:cNvSpPr>
            <a:spLocks noGrp="1"/>
          </p:cNvSpPr>
          <p:nvPr>
            <p:ph sz="quarter" idx="4"/>
          </p:nvPr>
        </p:nvSpPr>
        <p:spPr>
          <a:xfrm>
            <a:off x="8294688" y="1784350"/>
            <a:ext cx="3587750" cy="4395788"/>
          </a:xfrm>
        </p:spPr>
        <p:txBody>
          <a:bodyPr/>
          <a:lstStyle/>
          <a:p>
            <a:pPr marL="457200" indent="-457200">
              <a:buFont typeface="Calibri Light"/>
              <a:buAutoNum type="arabicPeriod"/>
            </a:pPr>
            <a:r>
              <a:rPr lang="ru-RU" sz="2200" smtClean="0"/>
              <a:t>Может вызвать проблемы с кожей и аллергию;</a:t>
            </a:r>
          </a:p>
          <a:p>
            <a:pPr marL="457200" indent="-457200">
              <a:buFont typeface="Calibri Light"/>
              <a:buAutoNum type="arabicPeriod"/>
            </a:pPr>
            <a:r>
              <a:rPr lang="ru-RU" sz="2200" smtClean="0"/>
              <a:t>Приводит к избыточному весу;</a:t>
            </a:r>
          </a:p>
          <a:p>
            <a:pPr marL="457200" indent="-457200">
              <a:buFont typeface="Calibri Light"/>
              <a:buAutoNum type="arabicPeriod"/>
            </a:pPr>
            <a:r>
              <a:rPr lang="ru-RU" sz="2200" smtClean="0"/>
              <a:t>Вызывает зависимость.</a:t>
            </a:r>
          </a:p>
        </p:txBody>
      </p:sp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9375" y="1212850"/>
            <a:ext cx="4578350" cy="523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832</TotalTime>
  <Words>477</Words>
  <Application>Microsoft Office PowerPoint</Application>
  <PresentationFormat>Произвольный</PresentationFormat>
  <Paragraphs>88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Arial</vt:lpstr>
      <vt:lpstr>Calibri Light</vt:lpstr>
      <vt:lpstr>Times New Roman</vt:lpstr>
      <vt:lpstr>Office Theme</vt:lpstr>
      <vt:lpstr>Шоколад: польза или вред?</vt:lpstr>
      <vt:lpstr>  Я очень люблю сладости и шоколад  для меня –одно из любимых лакомств.  Однако, взрослые часто говорят, что много шоколада есть вредно.  </vt:lpstr>
      <vt:lpstr>Цель: изучить влияние шоколада на организм человека.</vt:lpstr>
      <vt:lpstr>Перед началом работы я провела анкетирование друзей и родственников, всего 16 человек. </vt:lpstr>
      <vt:lpstr>История Шоколада </vt:lpstr>
      <vt:lpstr>Разновидность шоколада</vt:lpstr>
      <vt:lpstr>Эксперимент.  Попробуем изготовить шоколад в домашних условиях.</vt:lpstr>
      <vt:lpstr>Мнение о влиянии шоколада на здоровье человека расходятся.</vt:lpstr>
      <vt:lpstr> Научное мнение:  </vt:lpstr>
      <vt:lpstr>Как правильно выбирать шоколад в магазине?</vt:lpstr>
      <vt:lpstr>Вывод: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Шоколад: польза или вред?</dc:title>
  <dc:creator>Лебедева Марина Аркадьевна</dc:creator>
  <cp:lastModifiedBy>Admin</cp:lastModifiedBy>
  <cp:revision>69</cp:revision>
  <cp:lastPrinted>2017-11-20T14:18:59Z</cp:lastPrinted>
  <dcterms:created xsi:type="dcterms:W3CDTF">2017-11-14T11:08:11Z</dcterms:created>
  <dcterms:modified xsi:type="dcterms:W3CDTF">2018-01-24T20:46:43Z</dcterms:modified>
</cp:coreProperties>
</file>