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21"/>
  </p:notesMasterIdLst>
  <p:sldIdLst>
    <p:sldId id="256" r:id="rId2"/>
    <p:sldId id="283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304" r:id="rId11"/>
    <p:sldId id="292" r:id="rId12"/>
    <p:sldId id="296" r:id="rId13"/>
    <p:sldId id="282" r:id="rId14"/>
    <p:sldId id="297" r:id="rId15"/>
    <p:sldId id="298" r:id="rId16"/>
    <p:sldId id="299" r:id="rId17"/>
    <p:sldId id="300" r:id="rId18"/>
    <p:sldId id="301" r:id="rId19"/>
    <p:sldId id="302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65" autoAdjust="0"/>
    <p:restoredTop sz="94660"/>
  </p:normalViewPr>
  <p:slideViewPr>
    <p:cSldViewPr>
      <p:cViewPr varScale="1">
        <p:scale>
          <a:sx n="67" d="100"/>
          <a:sy n="67" d="100"/>
        </p:scale>
        <p:origin x="51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E3AEB9-D3BA-4D51-8F40-21978492A598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04FD0B5-4466-459E-8118-51F94A3F656D}">
      <dgm:prSet phldrT="[Текст]"/>
      <dgm:spPr>
        <a:solidFill>
          <a:srgbClr val="FFC000">
            <a:alpha val="62000"/>
          </a:srgbClr>
        </a:solidFill>
      </dgm:spPr>
      <dgm:t>
        <a:bodyPr/>
        <a:lstStyle/>
        <a:p>
          <a:r>
            <a:rPr lang="ru-RU" b="1" i="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Силы и средства наблюдения и контроля</a:t>
          </a:r>
          <a:endParaRPr lang="ru-RU" b="1" dirty="0">
            <a:solidFill>
              <a:srgbClr val="0070C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7558B00-EFCA-4017-B6C7-F269D3F086F0}" type="parTrans" cxnId="{B626A8D3-32B9-492B-A139-BC965C5F31B5}">
      <dgm:prSet/>
      <dgm:spPr/>
      <dgm:t>
        <a:bodyPr/>
        <a:lstStyle/>
        <a:p>
          <a:endParaRPr lang="ru-RU"/>
        </a:p>
      </dgm:t>
    </dgm:pt>
    <dgm:pt modelId="{7EBA486A-09D0-4B3E-8A0C-DDDCD006BB14}" type="sibTrans" cxnId="{B626A8D3-32B9-492B-A139-BC965C5F31B5}">
      <dgm:prSet/>
      <dgm:spPr/>
      <dgm:t>
        <a:bodyPr/>
        <a:lstStyle/>
        <a:p>
          <a:endParaRPr lang="ru-RU"/>
        </a:p>
      </dgm:t>
    </dgm:pt>
    <dgm:pt modelId="{7599863E-0D41-45EB-825D-7C822E359CA1}">
      <dgm:prSet phldrT="[Текст]"/>
      <dgm:spPr>
        <a:solidFill>
          <a:srgbClr val="92D050"/>
        </a:solidFill>
      </dgm:spPr>
      <dgm:t>
        <a:bodyPr/>
        <a:lstStyle/>
        <a:p>
          <a:r>
            <a:rPr lang="ru-RU" b="1" i="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Силы и средства ликвидации ЧС</a:t>
          </a:r>
          <a:endParaRPr lang="ru-RU" b="1" dirty="0">
            <a:solidFill>
              <a:srgbClr val="0070C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D562A3E-8B5B-4834-BC68-E8A0DA572175}" type="parTrans" cxnId="{762CC818-2D4F-4627-98F0-1CED6AD06552}">
      <dgm:prSet/>
      <dgm:spPr/>
      <dgm:t>
        <a:bodyPr/>
        <a:lstStyle/>
        <a:p>
          <a:endParaRPr lang="ru-RU"/>
        </a:p>
      </dgm:t>
    </dgm:pt>
    <dgm:pt modelId="{834609E8-F96F-4B15-A5DB-B8B38DB904BA}" type="sibTrans" cxnId="{762CC818-2D4F-4627-98F0-1CED6AD06552}">
      <dgm:prSet/>
      <dgm:spPr/>
      <dgm:t>
        <a:bodyPr/>
        <a:lstStyle/>
        <a:p>
          <a:endParaRPr lang="ru-RU"/>
        </a:p>
      </dgm:t>
    </dgm:pt>
    <dgm:pt modelId="{D4A05CE7-A53D-457C-B122-0C092A7B87DF}" type="pres">
      <dgm:prSet presAssocID="{21E3AEB9-D3BA-4D51-8F40-21978492A59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76A9F93-2CD1-4903-8753-03846B85B3FB}" type="pres">
      <dgm:prSet presAssocID="{104FD0B5-4466-459E-8118-51F94A3F656D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6BAD5A-071B-4F6E-9BA2-776849C8BCD0}" type="pres">
      <dgm:prSet presAssocID="{7EBA486A-09D0-4B3E-8A0C-DDDCD006BB14}" presName="sibTrans" presStyleCnt="0"/>
      <dgm:spPr/>
    </dgm:pt>
    <dgm:pt modelId="{C5BC48C3-4172-4165-B72C-1583E5350263}" type="pres">
      <dgm:prSet presAssocID="{7599863E-0D41-45EB-825D-7C822E359CA1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626A8D3-32B9-492B-A139-BC965C5F31B5}" srcId="{21E3AEB9-D3BA-4D51-8F40-21978492A598}" destId="{104FD0B5-4466-459E-8118-51F94A3F656D}" srcOrd="0" destOrd="0" parTransId="{F7558B00-EFCA-4017-B6C7-F269D3F086F0}" sibTransId="{7EBA486A-09D0-4B3E-8A0C-DDDCD006BB14}"/>
    <dgm:cxn modelId="{762CC818-2D4F-4627-98F0-1CED6AD06552}" srcId="{21E3AEB9-D3BA-4D51-8F40-21978492A598}" destId="{7599863E-0D41-45EB-825D-7C822E359CA1}" srcOrd="1" destOrd="0" parTransId="{3D562A3E-8B5B-4834-BC68-E8A0DA572175}" sibTransId="{834609E8-F96F-4B15-A5DB-B8B38DB904BA}"/>
    <dgm:cxn modelId="{FF46743B-4DDB-467F-9DCF-80836CABDF3B}" type="presOf" srcId="{21E3AEB9-D3BA-4D51-8F40-21978492A598}" destId="{D4A05CE7-A53D-457C-B122-0C092A7B87DF}" srcOrd="0" destOrd="0" presId="urn:microsoft.com/office/officeart/2005/8/layout/hList6"/>
    <dgm:cxn modelId="{70833C66-86DD-4C68-AB1C-C4EFD3B43C24}" type="presOf" srcId="{7599863E-0D41-45EB-825D-7C822E359CA1}" destId="{C5BC48C3-4172-4165-B72C-1583E5350263}" srcOrd="0" destOrd="0" presId="urn:microsoft.com/office/officeart/2005/8/layout/hList6"/>
    <dgm:cxn modelId="{F216E9C3-87BB-4FA9-B30B-4C7AE817AF64}" type="presOf" srcId="{104FD0B5-4466-459E-8118-51F94A3F656D}" destId="{C76A9F93-2CD1-4903-8753-03846B85B3FB}" srcOrd="0" destOrd="0" presId="urn:microsoft.com/office/officeart/2005/8/layout/hList6"/>
    <dgm:cxn modelId="{D99F3F2C-8462-4833-AB2B-A74290C274D8}" type="presParOf" srcId="{D4A05CE7-A53D-457C-B122-0C092A7B87DF}" destId="{C76A9F93-2CD1-4903-8753-03846B85B3FB}" srcOrd="0" destOrd="0" presId="urn:microsoft.com/office/officeart/2005/8/layout/hList6"/>
    <dgm:cxn modelId="{04650109-CED5-4298-8BD1-CF526E90A776}" type="presParOf" srcId="{D4A05CE7-A53D-457C-B122-0C092A7B87DF}" destId="{CE6BAD5A-071B-4F6E-9BA2-776849C8BCD0}" srcOrd="1" destOrd="0" presId="urn:microsoft.com/office/officeart/2005/8/layout/hList6"/>
    <dgm:cxn modelId="{2F48CBBA-6FC2-4542-970B-1AECB326676E}" type="presParOf" srcId="{D4A05CE7-A53D-457C-B122-0C092A7B87DF}" destId="{C5BC48C3-4172-4165-B72C-1583E5350263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6A9F93-2CD1-4903-8753-03846B85B3FB}">
      <dsp:nvSpPr>
        <dsp:cNvPr id="0" name=""/>
        <dsp:cNvSpPr/>
      </dsp:nvSpPr>
      <dsp:spPr>
        <a:xfrm rot="16200000">
          <a:off x="-487349" y="491467"/>
          <a:ext cx="4945038" cy="3962102"/>
        </a:xfrm>
        <a:prstGeom prst="flowChartManualOperation">
          <a:avLst/>
        </a:prstGeom>
        <a:solidFill>
          <a:srgbClr val="FFC000">
            <a:alpha val="62000"/>
          </a:srgb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450" tIns="0" rIns="301315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b="1" i="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Силы и средства наблюдения и контроля</a:t>
          </a:r>
          <a:endParaRPr lang="ru-RU" sz="4700" b="1" kern="1200" dirty="0">
            <a:solidFill>
              <a:srgbClr val="0070C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4119" y="989007"/>
        <a:ext cx="3962102" cy="2967022"/>
      </dsp:txXfrm>
    </dsp:sp>
    <dsp:sp modelId="{C5BC48C3-4172-4165-B72C-1583E5350263}">
      <dsp:nvSpPr>
        <dsp:cNvPr id="0" name=""/>
        <dsp:cNvSpPr/>
      </dsp:nvSpPr>
      <dsp:spPr>
        <a:xfrm rot="16200000">
          <a:off x="3771911" y="491467"/>
          <a:ext cx="4945038" cy="3962102"/>
        </a:xfrm>
        <a:prstGeom prst="flowChartManualOperation">
          <a:avLst/>
        </a:prstGeom>
        <a:solidFill>
          <a:srgbClr val="92D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450" tIns="0" rIns="301315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b="1" i="0" kern="1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Силы и средства ликвидации ЧС</a:t>
          </a:r>
          <a:endParaRPr lang="ru-RU" sz="4700" b="1" kern="1200" dirty="0">
            <a:solidFill>
              <a:srgbClr val="0070C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4263379" y="989007"/>
        <a:ext cx="3962102" cy="29670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1BAE005-55CA-461C-9F41-45B1CE9A61AF}" type="datetimeFigureOut">
              <a:rPr lang="ru-RU"/>
              <a:pPr>
                <a:defRPr/>
              </a:pPr>
              <a:t>15.11.2017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AD69936-2C03-41DC-BB22-C605492782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4603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0BEAE0A-6F39-442C-AFA8-FB1D8CBCA1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1D63F-3660-4CC9-8C78-31CBB05C4B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5742B-D47F-4C87-8869-F467B6B4D2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C9E68-22C7-4C98-9E70-9256B6031B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15C74-7204-4CE9-944E-FF595184CB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BE838-75A4-4A7C-AC80-2CC4E1D83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185F975-8574-482F-A243-61D4991869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43FFB-B832-434A-BAA0-ABBCE1F685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01089-D30E-4B2C-B8B4-CF03D4AB1E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09A89-16DD-4348-982C-16389EAF8A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2C28F-6E72-4EDD-875A-E5E493CC2D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35A0118-0D0F-417F-8AEE-A62087C822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798" r:id="rId2"/>
    <p:sldLayoutId id="2147483799" r:id="rId3"/>
    <p:sldLayoutId id="2147483800" r:id="rId4"/>
    <p:sldLayoutId id="2147483807" r:id="rId5"/>
    <p:sldLayoutId id="2147483808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&#1060;&#1080;&#1083;&#1100;&#1084;%2080%20&#1083;&#1077;&#1090;%20&#1043;&#1054;.mp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333375"/>
            <a:ext cx="8642350" cy="3097213"/>
          </a:xfrm>
        </p:spPr>
        <p:txBody>
          <a:bodyPr/>
          <a:lstStyle/>
          <a:p>
            <a:pPr algn="ctr"/>
            <a:r>
              <a:rPr lang="ru-RU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Единая государственная система предупреждения и ликвидации чрезвычайных ситуаций (РСЧС)</a:t>
            </a:r>
            <a:endParaRPr lang="ru-RU" sz="4800" i="1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025158"/>
          </a:xfrm>
        </p:spPr>
        <p:txBody>
          <a:bodyPr numCol="1"/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Территориальные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подсистемы РСЧС</a:t>
            </a:r>
          </a:p>
          <a:p>
            <a:pPr algn="ctr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537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Федеральная</a:t>
            </a:r>
          </a:p>
          <a:p>
            <a:pPr marL="109537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Территориальная </a:t>
            </a:r>
          </a:p>
          <a:p>
            <a:pPr marL="109537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Региональная</a:t>
            </a:r>
          </a:p>
          <a:p>
            <a:pPr marL="109537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Местная</a:t>
            </a:r>
          </a:p>
          <a:p>
            <a:pPr marL="109537" indent="0" algn="ctr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Объектовая </a:t>
            </a:r>
          </a:p>
          <a:p>
            <a:pPr marL="109537" indent="0" algn="r">
              <a:buNone/>
            </a:pP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051720" y="980728"/>
            <a:ext cx="2376264" cy="7200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3347864" y="973311"/>
            <a:ext cx="1095574" cy="123155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3895651" y="980728"/>
            <a:ext cx="532333" cy="16487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427984" y="980728"/>
            <a:ext cx="288032" cy="20882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4427984" y="973311"/>
            <a:ext cx="1594520" cy="258794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809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713"/>
            <a:ext cx="9144000" cy="86360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управления системы РСЧС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7338"/>
            <a:ext cx="9144000" cy="5040312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Координирующие органы:</a:t>
            </a:r>
          </a:p>
          <a:p>
            <a:r>
              <a:rPr lang="ru-RU" sz="24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федеральном уровне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Межведомственная комиссия по предупреждению и ликвидации ЧС и ведомственные комиссии по ЧС в федеральных органах исполнительной власти;</a:t>
            </a:r>
          </a:p>
          <a:p>
            <a:r>
              <a:rPr lang="ru-RU" sz="24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региональном уровне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комиссии не создаются;</a:t>
            </a:r>
          </a:p>
          <a:p>
            <a:r>
              <a:rPr lang="ru-RU" sz="24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территориальном уровне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комиссии по ЧС органов исполнительной власти субъектов Российской Федерации;</a:t>
            </a:r>
          </a:p>
          <a:p>
            <a:r>
              <a:rPr lang="ru-RU" sz="24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местном уровне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комиссии по ЧС органов местного самоуправления;</a:t>
            </a:r>
          </a:p>
          <a:p>
            <a:r>
              <a:rPr lang="ru-RU" sz="24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объектовом уровне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объектовые комиссии по чрезвычайным ситуациям.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713"/>
            <a:ext cx="9144000" cy="86360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управления системы РСЧС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313"/>
            <a:ext cx="9144000" cy="5373687"/>
          </a:xfrm>
        </p:spPr>
        <p:txBody>
          <a:bodyPr/>
          <a:lstStyle/>
          <a:p>
            <a:r>
              <a:rPr lang="ru-RU" sz="2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 действующие органы:</a:t>
            </a:r>
          </a:p>
          <a:p>
            <a:r>
              <a:rPr lang="ru-RU" sz="22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федеральном уровне </a:t>
            </a:r>
            <a:r>
              <a:rPr lang="ru-RU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Министерство РФ по делам гражданской обороны, чрезвычайным ситуациям и ликвидации последствий стихийных бедствий, подразделений федеральных органов исполнительной власти для решения задач в области защиты населения и территорий от ЧС и ГО;</a:t>
            </a:r>
          </a:p>
          <a:p>
            <a:r>
              <a:rPr lang="ru-RU" sz="22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межрегиональном уровне </a:t>
            </a:r>
            <a:r>
              <a:rPr lang="ru-RU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территориальные органы МЧС, региональные центры;</a:t>
            </a:r>
          </a:p>
          <a:p>
            <a:r>
              <a:rPr lang="ru-RU" sz="22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территориальном уровне </a:t>
            </a:r>
            <a:r>
              <a:rPr lang="ru-RU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главные управления по делам ГО и ЧС по субъектам Российской Федерации;</a:t>
            </a:r>
          </a:p>
          <a:p>
            <a:r>
              <a:rPr lang="ru-RU" sz="22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местном уровне </a:t>
            </a:r>
            <a:r>
              <a:rPr lang="ru-RU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органы, специально уполномоченные на решение задач;</a:t>
            </a:r>
          </a:p>
          <a:p>
            <a:r>
              <a:rPr lang="ru-RU" sz="22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объектовом уровне </a:t>
            </a:r>
            <a:r>
              <a:rPr lang="ru-RU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структурные подразделения организаций.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http://www.mchs.gov.ru/img/blank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038" y="-136525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7" descr="http://www.mchs.gov.ru/img/blank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038" y="-136525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9" descr="http://www.mchs.gov.ru/img/blank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038" y="-136525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11" descr="http://www.mchs.gov.ru/img/blank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038" y="-136525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1" name="Picture 17" descr="http://www.mchs.gov.ru/mchs/library/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428625"/>
            <a:ext cx="8286750" cy="49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467544" y="5357813"/>
            <a:ext cx="824783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Федеральное казенное учреждение </a:t>
            </a:r>
          </a:p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«Национальный центр управления в кризисных ситуациях»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является органом повседневного управления Единой государственной системы предупреждения и ликвидации чрезвычайных ситуаций (РСЧС).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8" name="Picture 4" descr="http://www.mchs.gov.ru/mchs/library/n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981075"/>
            <a:ext cx="6624638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6" name="Picture 2" descr="http://www.mchs.gov.ru/mchs/library/n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981075"/>
            <a:ext cx="763270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0" name="Picture 6" descr="http://www.mchs.gov.ru/mchs/library/n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692150"/>
            <a:ext cx="8532813" cy="584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620713"/>
            <a:ext cx="8675688" cy="86360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Режимы функционирования РСЧС</a:t>
            </a:r>
            <a:endParaRPr lang="ru-RU" b="1" i="1" baseline="30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4463" y="1484313"/>
            <a:ext cx="8891587" cy="5184775"/>
          </a:xfrm>
        </p:spPr>
        <p:txBody>
          <a:bodyPr/>
          <a:lstStyle/>
          <a:p>
            <a:pPr marL="109537" indent="0" algn="ctr">
              <a:buNone/>
            </a:pP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зависимости от обстановки, масштаба прогнозируемой или возникшей ЧС решением соответствующих органов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исполнительной власти субъектов РФ и местного самоуправления в пределах конкретной территории устанавливается один из режимов функционирования:</a:t>
            </a:r>
          </a:p>
          <a:p>
            <a:r>
              <a:rPr lang="ru-RU" sz="2200" b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 повседневной деятельности </a:t>
            </a:r>
            <a:r>
              <a:rPr lang="ru-RU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 обычной производственно-промышленной, радиационной, химической, биологической (бактериологической), сейсмологической и гидрометеорологической обстановке, при отсутствии эпидемий;</a:t>
            </a:r>
          </a:p>
          <a:p>
            <a:r>
              <a:rPr lang="ru-RU" sz="2200" b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 повышенной готовности </a:t>
            </a:r>
            <a:r>
              <a:rPr lang="ru-RU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 ухудшении указанной обстановки, получении прогноза о возможности возникновения ЧС;</a:t>
            </a:r>
          </a:p>
          <a:p>
            <a:r>
              <a:rPr lang="ru-RU" sz="2200" b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 ЧС </a:t>
            </a:r>
            <a:r>
              <a:rPr lang="ru-RU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 возникновении и во время ликвидации ЧС.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620713"/>
            <a:ext cx="8675688" cy="863600"/>
          </a:xfrm>
        </p:spPr>
        <p:txBody>
          <a:bodyPr/>
          <a:lstStyle/>
          <a:p>
            <a:pPr algn="ctr"/>
            <a:r>
              <a:rPr lang="ru-RU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Силы и средства РСЧС</a:t>
            </a:r>
            <a:endParaRPr lang="ru-RU" b="1" i="1" u="sng" baseline="30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0501393"/>
              </p:ext>
            </p:extLst>
          </p:nvPr>
        </p:nvGraphicFramePr>
        <p:xfrm>
          <a:off x="457200" y="1628800"/>
          <a:ext cx="8229600" cy="4945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620713"/>
            <a:ext cx="8675688" cy="122396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Силы и средства </a:t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и контроля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включают органы, службы и учреждения, которые осуществляют государственный надзор, инспектирование, мониторинг, контроль, анализ состояния природной среды, хода природных процессов и явлений, потенциально опасных объектов, продуктов питания, веществ, материалов, здоровья людей и т. 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867" y="693738"/>
            <a:ext cx="8820150" cy="6477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Силы и средства ликвидации ЧС</a:t>
            </a:r>
            <a:r>
              <a:rPr lang="ru-RU" b="1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07950" y="1341438"/>
            <a:ext cx="8891588" cy="5516562"/>
          </a:xfrm>
        </p:spPr>
        <p:txBody>
          <a:bodyPr/>
          <a:lstStyle/>
          <a:p>
            <a: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 и формирования Всероссийской службы медицины катастроф;</a:t>
            </a:r>
          </a:p>
          <a:p>
            <a: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службы защиты животных и растений Минсельхозпрода России;</a:t>
            </a:r>
          </a:p>
          <a:p>
            <a: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военизированные противоградовые и противолавинные службы Росгидромета;</a:t>
            </a:r>
          </a:p>
          <a:p>
            <a: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территориальные аварийно-спасательные формирования Государственной инспекции по маломерным судам Минприроды России;</a:t>
            </a:r>
          </a:p>
          <a:p>
            <a: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военизированные и невоенизированные противопожарные, аварийно-спасательные, восстановительные и аварийно-технические формирования федеральных органов исполнительной власти;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50" y="620713"/>
            <a:ext cx="9001125" cy="93662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Силы и средства ликвидации ЧС</a:t>
            </a:r>
            <a:r>
              <a:rPr lang="ru-RU" b="1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50825" y="1557338"/>
            <a:ext cx="8642350" cy="5016500"/>
          </a:xfrm>
        </p:spPr>
        <p:txBody>
          <a:bodyPr/>
          <a:lstStyle/>
          <a:p>
            <a: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соединения (части) войск ГО и подразделения поисково-спасательной службы МЧС России;</a:t>
            </a:r>
          </a:p>
          <a:p>
            <a: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соединения (части) радиационной, химической и биологической зашиты и инженерных войск Минобороны России;</a:t>
            </a:r>
          </a:p>
          <a:p>
            <a: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аварийно-технические центры, специализированные отряды атомных электростанций Минатома России;</a:t>
            </a:r>
          </a:p>
          <a:p>
            <a: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территориальные и объектовые нештатные аварийно-спасательные и аварийно-восстановительные формирования;</a:t>
            </a:r>
          </a:p>
          <a:p>
            <a:r>
              <a:rPr lang="ru-RU" sz="24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отряды и специалисты-добровольцы общественных объединений.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468313" y="765175"/>
            <a:ext cx="8229600" cy="3195638"/>
          </a:xfrm>
        </p:spPr>
        <p:txBody>
          <a:bodyPr/>
          <a:lstStyle/>
          <a:p>
            <a:pPr marL="0" indent="0">
              <a:spcBef>
                <a:spcPct val="0"/>
              </a:spcBef>
              <a:buFont typeface="Georgia" pitchFamily="18" charset="0"/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протяжении всей истории человечество подвергается воздействию стихийных бедствий, аварий и катастроф, которые уносят тысячи жизней, причиняют колоссальный экономический ущерб, за короткое время разрушают все, что создавалось годами, десятилетиями и даже веками.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4000500"/>
            <a:ext cx="3563938" cy="266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3highres_0000040262757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4005263"/>
            <a:ext cx="427990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право 5">
            <a:hlinkClick r:id="rId4" action="ppaction://hlinkfile"/>
          </p:cNvPr>
          <p:cNvSpPr/>
          <p:nvPr/>
        </p:nvSpPr>
        <p:spPr>
          <a:xfrm>
            <a:off x="8101013" y="3284538"/>
            <a:ext cx="642937" cy="5000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468313" y="765175"/>
            <a:ext cx="4464050" cy="5832475"/>
          </a:xfrm>
        </p:spPr>
        <p:txBody>
          <a:bodyPr/>
          <a:lstStyle/>
          <a:p>
            <a:pPr marL="0" indent="0">
              <a:spcBef>
                <a:spcPct val="0"/>
              </a:spcBef>
              <a:buFont typeface="Georgia" pitchFamily="18" charset="0"/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начала 90-х годов ХХ века устранение последствий крупных аварий и катастроф поручалось, как правило, силам гражданской обороны (ГО), ориентированным на чрезвычайные ситуации (ЧС) и защиту населения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ct val="0"/>
              </a:spcBef>
              <a:buFont typeface="Georgia" pitchFamily="18" charset="0"/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военное время, в частности, от оружия массового поражения. </a:t>
            </a:r>
          </a:p>
        </p:txBody>
      </p:sp>
      <p:pic>
        <p:nvPicPr>
          <p:cNvPr id="38914" name="Picture 2" descr="http://www.libertatea.ro/typo3temp/pics/reactor_01_89fe1f66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1125538"/>
            <a:ext cx="3849688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4427538" y="576263"/>
            <a:ext cx="4608512" cy="6165850"/>
          </a:xfrm>
        </p:spPr>
        <p:txBody>
          <a:bodyPr/>
          <a:lstStyle/>
          <a:p>
            <a:pPr marL="0" indent="0">
              <a:spcBef>
                <a:spcPct val="0"/>
              </a:spcBef>
              <a:buFont typeface="Georgia" pitchFamily="18" charset="0"/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Авария на Чернобыльской АЭС, землетрясение в Армении, печально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известная авария на газопроводе в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Башкортостане, взрыв в Арзамасе, увеличение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ct val="0"/>
              </a:spcBef>
              <a:buFont typeface="Georgia" pitchFamily="18" charset="0"/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числа железнодорожных и авиационных катастроф, показали, что на фоне мирной обстановки боевыми выглядели потери.</a:t>
            </a:r>
          </a:p>
        </p:txBody>
      </p:sp>
      <p:pic>
        <p:nvPicPr>
          <p:cNvPr id="38914" name="Picture 2" descr="http://www.libertatea.ro/typo3temp/pics/reactor_01_89fe1f66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981075"/>
            <a:ext cx="4032250" cy="520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323850" y="3573463"/>
            <a:ext cx="5543550" cy="2808287"/>
          </a:xfrm>
        </p:spPr>
        <p:txBody>
          <a:bodyPr/>
          <a:lstStyle/>
          <a:p>
            <a:pPr marL="0" indent="0">
              <a:spcBef>
                <a:spcPct val="0"/>
              </a:spcBef>
              <a:buFont typeface="Georgia" pitchFamily="18" charset="0"/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С учетом этого Правительство Российской Федерации своим Постановлением от 27 декабря 1990 г. образует Российский корпус спасателей, в последствии МЧС РФ.</a:t>
            </a:r>
          </a:p>
        </p:txBody>
      </p:sp>
      <p:pic>
        <p:nvPicPr>
          <p:cNvPr id="9219" name="Picture 2" descr="http://www.mchs.gov.ru/img/blank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038" y="-136525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 descr="http://www.mchs.gov.ru/img/blank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038" y="-136525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/images/object_57.1132919646.825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5963" y="981075"/>
            <a:ext cx="2782887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2" name="Picture 8" descr="http://www.mchs.gov.ru/images/object_30.1132597465.305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150" y="620713"/>
            <a:ext cx="210502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0963" y="620713"/>
            <a:ext cx="5884862" cy="616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665163"/>
            <a:ext cx="5184775" cy="619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81125" y="620713"/>
            <a:ext cx="5711825" cy="623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550" y="692150"/>
            <a:ext cx="6480175" cy="612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8636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задачи РСЧС</a:t>
            </a:r>
            <a:endParaRPr lang="ru-RU" b="1" baseline="30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1"/>
            <a:ext cx="8507288" cy="5305078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разработка и реализация </a:t>
            </a:r>
            <a:r>
              <a:rPr lang="ru-RU" sz="2400" i="1" dirty="0" smtClean="0">
                <a:solidFill>
                  <a:srgbClr val="0070C0"/>
                </a:solidFill>
              </a:rPr>
              <a:t>правовых и экономических </a:t>
            </a:r>
            <a:r>
              <a:rPr lang="ru-RU" sz="2400" b="1" i="1" dirty="0" smtClean="0">
                <a:solidFill>
                  <a:srgbClr val="0070C0"/>
                </a:solidFill>
              </a:rPr>
              <a:t>норм по</a:t>
            </a:r>
            <a:r>
              <a:rPr lang="ru-RU" sz="2400" i="1" dirty="0" smtClean="0">
                <a:solidFill>
                  <a:srgbClr val="0070C0"/>
                </a:solidFill>
              </a:rPr>
              <a:t> обеспечению </a:t>
            </a:r>
            <a:r>
              <a:rPr lang="ru-RU" sz="2400" b="1" i="1" dirty="0" smtClean="0">
                <a:solidFill>
                  <a:srgbClr val="0070C0"/>
                </a:solidFill>
              </a:rPr>
              <a:t>защиты населения и территорий от ЧС;</a:t>
            </a: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осуществление</a:t>
            </a:r>
            <a:r>
              <a:rPr lang="ru-RU" sz="2400" i="1" dirty="0" smtClean="0">
                <a:solidFill>
                  <a:srgbClr val="0070C0"/>
                </a:solidFill>
              </a:rPr>
              <a:t> целевых и научно-технических </a:t>
            </a:r>
            <a:r>
              <a:rPr lang="ru-RU" sz="2400" b="1" i="1" dirty="0" smtClean="0">
                <a:solidFill>
                  <a:srgbClr val="0070C0"/>
                </a:solidFill>
              </a:rPr>
              <a:t>программ, направленных на предупреждение ЧС </a:t>
            </a:r>
            <a:r>
              <a:rPr lang="ru-RU" sz="2400" i="1" dirty="0" smtClean="0">
                <a:solidFill>
                  <a:srgbClr val="0070C0"/>
                </a:solidFill>
              </a:rPr>
              <a:t>и обеспечение устойчивости функционирования предприятий, учреждений и организаций в таких ситуациях;</a:t>
            </a: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обеспечение готовности к действиям органов управления, сил и средств, предназначенных для предупреждения и ликвидации ЧС;</a:t>
            </a: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сбор, обработка, обмен и выдача информации в области защиты населения и территорий от ЧС;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8636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задачи РСЧС</a:t>
            </a:r>
            <a:endParaRPr lang="ru-RU" b="1" baseline="30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3238"/>
            <a:ext cx="8229600" cy="4800600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подготовка населения к действиям при ЧС;</a:t>
            </a:r>
          </a:p>
          <a:p>
            <a:r>
              <a:rPr lang="ru-RU" sz="2400" i="1" dirty="0" smtClean="0">
                <a:solidFill>
                  <a:srgbClr val="0070C0"/>
                </a:solidFill>
              </a:rPr>
              <a:t>осуществление государственной </a:t>
            </a:r>
            <a:r>
              <a:rPr lang="ru-RU" sz="2400" b="1" i="1" dirty="0" smtClean="0">
                <a:solidFill>
                  <a:srgbClr val="0070C0"/>
                </a:solidFill>
              </a:rPr>
              <a:t>экспертизы, надзора и контроля в сфере защиты населения и территорий от ЧС;</a:t>
            </a: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ликвидация ЧС;</a:t>
            </a: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осуществление мер по </a:t>
            </a:r>
            <a:r>
              <a:rPr lang="ru-RU" sz="2400" i="1" dirty="0" smtClean="0">
                <a:solidFill>
                  <a:srgbClr val="0070C0"/>
                </a:solidFill>
              </a:rPr>
              <a:t>социальной </a:t>
            </a:r>
            <a:r>
              <a:rPr lang="ru-RU" sz="2400" b="1" i="1" dirty="0" smtClean="0">
                <a:solidFill>
                  <a:srgbClr val="0070C0"/>
                </a:solidFill>
              </a:rPr>
              <a:t>защите населения, пострадавшего от ЧС</a:t>
            </a:r>
            <a:r>
              <a:rPr lang="ru-RU" sz="2400" i="1" dirty="0" smtClean="0">
                <a:solidFill>
                  <a:srgbClr val="0070C0"/>
                </a:solidFill>
              </a:rPr>
              <a:t>, проведение </a:t>
            </a:r>
            <a:r>
              <a:rPr lang="ru-RU" sz="2400" b="1" i="1" dirty="0" smtClean="0">
                <a:solidFill>
                  <a:srgbClr val="0070C0"/>
                </a:solidFill>
              </a:rPr>
              <a:t>гуманитарных акций;</a:t>
            </a: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реализация прав и обязанностей граждан в области защиты от ЧС;</a:t>
            </a: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международное сотрудничество в области защиты населения и территорий от ЧС.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620713"/>
            <a:ext cx="8677275" cy="8636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Организационная структура РСЧС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1773238"/>
            <a:ext cx="8642350" cy="4800600"/>
          </a:xfrm>
        </p:spPr>
        <p:txBody>
          <a:bodyPr/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РСЧС состоит из территориальных и функциональных подсистем и имеет пять уровней:</a:t>
            </a:r>
          </a:p>
          <a:p>
            <a:r>
              <a:rPr lang="ru-RU" sz="2400" i="1" dirty="0" smtClean="0">
                <a:solidFill>
                  <a:srgbClr val="0070C0"/>
                </a:solidFill>
              </a:rPr>
              <a:t>федеральный, охватывающий всю территорию РФ;</a:t>
            </a:r>
          </a:p>
          <a:p>
            <a:r>
              <a:rPr lang="ru-RU" sz="2400" i="1" dirty="0" smtClean="0">
                <a:solidFill>
                  <a:srgbClr val="0070C0"/>
                </a:solidFill>
              </a:rPr>
              <a:t>региональный, территорию нескольких субъектов РФ;</a:t>
            </a:r>
          </a:p>
          <a:p>
            <a:r>
              <a:rPr lang="ru-RU" sz="2400" i="1" dirty="0" smtClean="0">
                <a:solidFill>
                  <a:srgbClr val="0070C0"/>
                </a:solidFill>
              </a:rPr>
              <a:t>территориальный, территорию субъектов РФ;</a:t>
            </a:r>
          </a:p>
          <a:p>
            <a:r>
              <a:rPr lang="ru-RU" sz="2400" i="1" dirty="0" smtClean="0">
                <a:solidFill>
                  <a:srgbClr val="0070C0"/>
                </a:solidFill>
              </a:rPr>
              <a:t>местный, территорию района (города, населенного пункта);</a:t>
            </a:r>
          </a:p>
          <a:p>
            <a:r>
              <a:rPr lang="ru-RU" sz="2400" i="1" dirty="0" smtClean="0">
                <a:solidFill>
                  <a:srgbClr val="0070C0"/>
                </a:solidFill>
              </a:rPr>
              <a:t>объектовый, территорию объекта производственного или социального назначения.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250825" y="2060575"/>
            <a:ext cx="86423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 algn="ctr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/>
            </a:pPr>
            <a:r>
              <a:rPr 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Территориальные подсистемы РСЧС создаются в субъектах РФ в пределах их территорий и состоят из звеньев соответствующих административно-территориальному делению. Функциональные подсистемы РСЧС создаются федеральными органами исполнительной власти.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520</TotalTime>
  <Words>837</Words>
  <Application>Microsoft Office PowerPoint</Application>
  <PresentationFormat>Экран (4:3)</PresentationFormat>
  <Paragraphs>73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Calibri</vt:lpstr>
      <vt:lpstr>Georgia</vt:lpstr>
      <vt:lpstr>Times New Roman</vt:lpstr>
      <vt:lpstr>Trebuchet MS</vt:lpstr>
      <vt:lpstr>Verdana</vt:lpstr>
      <vt:lpstr>Wingdings 2</vt:lpstr>
      <vt:lpstr>Городская</vt:lpstr>
      <vt:lpstr>Единая государственная система предупреждения и ликвидации чрезвычайных ситуаций (РСЧС)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задачи РСЧС</vt:lpstr>
      <vt:lpstr>Основные задачи РСЧС</vt:lpstr>
      <vt:lpstr>Организационная структура РСЧС</vt:lpstr>
      <vt:lpstr>Презентация PowerPoint</vt:lpstr>
      <vt:lpstr>Органы управления системы РСЧС</vt:lpstr>
      <vt:lpstr>Органы управления системы РСЧС</vt:lpstr>
      <vt:lpstr>Презентация PowerPoint</vt:lpstr>
      <vt:lpstr>Презентация PowerPoint</vt:lpstr>
      <vt:lpstr>Режимы функционирования РСЧС</vt:lpstr>
      <vt:lpstr>Силы и средства РСЧС</vt:lpstr>
      <vt:lpstr>Силы и средства  наблюдения и контроля</vt:lpstr>
      <vt:lpstr>Силы и средства ликвидации ЧС1</vt:lpstr>
      <vt:lpstr>Силы и средства ликвидации ЧС2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ГРАЖДАНСКАЯ ОБОРОНА КАК СИСТЕМА МЕР  ПО ЗАЩИТЕ НАСЕЛЕНИЯ В ВОЕННОЕ ВРЕМЯ</dc:title>
  <dc:creator>XTreme</dc:creator>
  <cp:lastModifiedBy>User</cp:lastModifiedBy>
  <cp:revision>55</cp:revision>
  <dcterms:created xsi:type="dcterms:W3CDTF">2011-11-14T16:38:09Z</dcterms:created>
  <dcterms:modified xsi:type="dcterms:W3CDTF">2017-11-15T12:07:00Z</dcterms:modified>
</cp:coreProperties>
</file>