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0" r:id="rId4"/>
    <p:sldId id="257" r:id="rId5"/>
    <p:sldId id="258" r:id="rId6"/>
    <p:sldId id="259" r:id="rId7"/>
    <p:sldId id="261" r:id="rId8"/>
    <p:sldId id="266" r:id="rId9"/>
    <p:sldId id="262" r:id="rId10"/>
    <p:sldId id="263" r:id="rId11"/>
    <p:sldId id="264" r:id="rId12"/>
    <p:sldId id="265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E221ED-C2BA-4CBB-8203-83C3E1FD9588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5751E35-A977-49B3-AEFC-C3889770F1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704856" cy="2146593"/>
          </a:xfrm>
          <a:ln w="381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Авторская п</a:t>
            </a:r>
            <a:r>
              <a:rPr lang="ru-RU" sz="4400" b="1" dirty="0" smtClean="0">
                <a:solidFill>
                  <a:schemeClr val="tx2"/>
                </a:solidFill>
              </a:rPr>
              <a:t>рограмма</a:t>
            </a:r>
            <a:r>
              <a:rPr lang="ru-RU" sz="4400" b="1" dirty="0" smtClean="0">
                <a:solidFill>
                  <a:schemeClr val="tx2"/>
                </a:solidFill>
              </a:rPr>
              <a:t/>
            </a:r>
            <a:br>
              <a:rPr lang="ru-RU" sz="44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ФАКУЛЬТАТИВНОГО КУРСА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4400" b="1" dirty="0" smtClean="0">
                <a:solidFill>
                  <a:schemeClr val="tx2"/>
                </a:solidFill>
              </a:rPr>
              <a:t>«</a:t>
            </a:r>
            <a:r>
              <a:rPr lang="ru-RU" sz="4400" b="1" dirty="0" smtClean="0">
                <a:solidFill>
                  <a:schemeClr val="tx2"/>
                </a:solidFill>
              </a:rPr>
              <a:t>Юный конструктор»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4005064"/>
            <a:ext cx="5383708" cy="2664296"/>
          </a:xfrm>
          <a:prstGeom prst="round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Разработала: </a:t>
            </a:r>
            <a:r>
              <a:rPr lang="ru-RU" sz="2400" b="1" dirty="0" err="1" smtClean="0">
                <a:solidFill>
                  <a:schemeClr val="tx2"/>
                </a:solidFill>
              </a:rPr>
              <a:t>Безлепкина</a:t>
            </a:r>
            <a:r>
              <a:rPr lang="ru-RU" sz="2400" b="1" dirty="0" smtClean="0">
                <a:solidFill>
                  <a:schemeClr val="tx2"/>
                </a:solidFill>
              </a:rPr>
              <a:t> Е.А.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tx2"/>
                </a:solidFill>
              </a:rPr>
              <a:t>у</a:t>
            </a:r>
            <a:r>
              <a:rPr lang="ru-RU" sz="2400" b="1" dirty="0" smtClean="0">
                <a:solidFill>
                  <a:schemeClr val="tx2"/>
                </a:solidFill>
              </a:rPr>
              <a:t>читель начальных классов</a:t>
            </a:r>
          </a:p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chemeClr val="tx2"/>
                </a:solidFill>
              </a:rPr>
              <a:t>I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квал</a:t>
            </a:r>
            <a:r>
              <a:rPr lang="ru-RU" sz="2400" b="1" dirty="0" smtClean="0">
                <a:solidFill>
                  <a:schemeClr val="tx2"/>
                </a:solidFill>
              </a:rPr>
              <a:t>. категория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ОГСКОУ СКОШ №27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г. Братска</a:t>
            </a:r>
            <a:endParaRPr lang="ru-RU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6137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III</a:t>
            </a:r>
            <a:r>
              <a:rPr lang="ru-RU" dirty="0" smtClean="0"/>
              <a:t>. Объемное конструирование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Объемные объекты</a:t>
            </a:r>
          </a:p>
          <a:p>
            <a:r>
              <a:rPr lang="ru-RU" sz="2400" dirty="0" smtClean="0"/>
              <a:t>(из геометрических фигур, </a:t>
            </a:r>
            <a:r>
              <a:rPr lang="ru-RU" sz="2400" dirty="0"/>
              <a:t>элементов </a:t>
            </a:r>
            <a:r>
              <a:rPr lang="ru-RU" sz="2400" dirty="0" smtClean="0"/>
              <a:t>МК)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7170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- Элементарные </a:t>
            </a:r>
            <a:r>
              <a:rPr lang="ru-RU" sz="2400" dirty="0"/>
              <a:t>динамичные композиции и простые модели с двигающимися деталями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0427" y="5949280"/>
            <a:ext cx="45766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- Витражное </a:t>
            </a:r>
            <a:r>
              <a:rPr lang="ru-RU" sz="2400" dirty="0"/>
              <a:t>конструирование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00" y="1412776"/>
            <a:ext cx="2808312" cy="21062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683" y="3717032"/>
            <a:ext cx="1654746" cy="1830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884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IV</a:t>
            </a:r>
            <a:r>
              <a:rPr lang="ru-RU" dirty="0" smtClean="0"/>
              <a:t>. Игрушки-самоделки и</a:t>
            </a:r>
            <a:br>
              <a:rPr lang="ru-RU" dirty="0" smtClean="0"/>
            </a:br>
            <a:r>
              <a:rPr lang="ru-RU" dirty="0" smtClean="0"/>
              <a:t>подарки-самоделки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623419"/>
            <a:ext cx="4248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Конструирование игрушек</a:t>
            </a:r>
            <a:endParaRPr lang="ru-RU" sz="2400" dirty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687851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>
                <a:solidFill>
                  <a:prstClr val="black"/>
                </a:solidFill>
              </a:rPr>
              <a:t>Конструирование </a:t>
            </a:r>
            <a:r>
              <a:rPr lang="ru-RU" sz="2400" dirty="0" smtClean="0">
                <a:solidFill>
                  <a:prstClr val="black"/>
                </a:solidFill>
              </a:rPr>
              <a:t>подарков (</a:t>
            </a:r>
            <a:r>
              <a:rPr lang="ru-RU" sz="2400" dirty="0">
                <a:solidFill>
                  <a:prstClr val="black"/>
                </a:solidFill>
              </a:rPr>
              <a:t>праздничных открыток, подвесок, упаковок, моделей и </a:t>
            </a:r>
            <a:r>
              <a:rPr lang="ru-RU" sz="2400" dirty="0" smtClean="0">
                <a:solidFill>
                  <a:prstClr val="black"/>
                </a:solidFill>
              </a:rPr>
              <a:t>пр.)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828650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2400" dirty="0">
                <a:solidFill>
                  <a:prstClr val="black"/>
                </a:solidFill>
              </a:rPr>
              <a:t>Конструирование украшений </a:t>
            </a:r>
            <a:r>
              <a:rPr lang="ru-RU" sz="2400" dirty="0" smtClean="0">
                <a:solidFill>
                  <a:prstClr val="black"/>
                </a:solidFill>
              </a:rPr>
              <a:t> (для дома, </a:t>
            </a:r>
            <a:r>
              <a:rPr lang="ru-RU" sz="2400" dirty="0">
                <a:solidFill>
                  <a:prstClr val="black"/>
                </a:solidFill>
              </a:rPr>
              <a:t>праздничного </a:t>
            </a:r>
            <a:r>
              <a:rPr lang="ru-RU" sz="2400" dirty="0" smtClean="0">
                <a:solidFill>
                  <a:prstClr val="black"/>
                </a:solidFill>
              </a:rPr>
              <a:t>стола)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497" y="2779508"/>
            <a:ext cx="1440160" cy="15132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650" y="1471307"/>
            <a:ext cx="1643694" cy="1042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20158" y="2832313"/>
            <a:ext cx="1532394" cy="13885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17" y="4544282"/>
            <a:ext cx="1889759" cy="175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83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/>
              <a:t>Структура занятий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01800" y="2887682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.  </a:t>
            </a:r>
            <a:endParaRPr lang="ru-RU" dirty="0">
              <a:latin typeface="Times New Roman"/>
              <a:ea typeface="Calibri"/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183556" y="1052736"/>
            <a:ext cx="7276876" cy="1368152"/>
          </a:xfrm>
          <a:prstGeom prst="snip2DiagRect">
            <a:avLst/>
          </a:prstGeom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/>
                <a:ea typeface="Calibri"/>
              </a:rPr>
              <a:t>I</a:t>
            </a:r>
            <a:r>
              <a:rPr lang="ru-RU" b="1" dirty="0">
                <a:latin typeface="Times New Roman"/>
                <a:ea typeface="Calibri"/>
              </a:rPr>
              <a:t>.Подготовительная </a:t>
            </a:r>
            <a:r>
              <a:rPr lang="ru-RU" b="1" dirty="0" smtClean="0">
                <a:latin typeface="Times New Roman"/>
                <a:ea typeface="Calibri"/>
              </a:rPr>
              <a:t>часть.</a:t>
            </a:r>
          </a:p>
          <a:p>
            <a:r>
              <a:rPr lang="ru-RU" dirty="0" smtClean="0">
                <a:latin typeface="Times New Roman"/>
                <a:ea typeface="Calibri"/>
              </a:rPr>
              <a:t>Пальчиковое конструирование по теме. </a:t>
            </a:r>
          </a:p>
          <a:p>
            <a:r>
              <a:rPr lang="ru-RU" dirty="0" smtClean="0">
                <a:latin typeface="Times New Roman"/>
                <a:ea typeface="Calibri"/>
              </a:rPr>
              <a:t>Выявление </a:t>
            </a:r>
            <a:r>
              <a:rPr lang="ru-RU" dirty="0">
                <a:latin typeface="Times New Roman"/>
                <a:ea typeface="Calibri"/>
              </a:rPr>
              <a:t>темы </a:t>
            </a:r>
            <a:r>
              <a:rPr lang="ru-RU" dirty="0" smtClean="0">
                <a:latin typeface="Times New Roman"/>
                <a:ea typeface="Calibri"/>
              </a:rPr>
              <a:t>занятия.</a:t>
            </a:r>
          </a:p>
          <a:p>
            <a:r>
              <a:rPr lang="ru-RU" dirty="0" smtClean="0">
                <a:latin typeface="Times New Roman"/>
                <a:ea typeface="Calibri"/>
              </a:rPr>
              <a:t>Подготовительные </a:t>
            </a:r>
            <a:r>
              <a:rPr lang="ru-RU" dirty="0">
                <a:latin typeface="Times New Roman"/>
                <a:ea typeface="Calibri"/>
              </a:rPr>
              <a:t>сенсорные игры и </a:t>
            </a:r>
            <a:r>
              <a:rPr lang="ru-RU" dirty="0" smtClean="0">
                <a:latin typeface="Times New Roman"/>
                <a:ea typeface="Calibri"/>
              </a:rPr>
              <a:t>упражнения, связанные с темой.</a:t>
            </a:r>
            <a:endParaRPr lang="ru-RU" dirty="0">
              <a:latin typeface="Times New Roman"/>
              <a:ea typeface="Calibri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992684" y="5085184"/>
            <a:ext cx="6864672" cy="1584176"/>
          </a:xfrm>
          <a:prstGeom prst="snip2DiagRect">
            <a:avLst/>
          </a:prstGeom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/>
                <a:ea typeface="Calibri"/>
              </a:rPr>
              <a:t>III</a:t>
            </a:r>
            <a:r>
              <a:rPr lang="ru-RU" b="1" dirty="0">
                <a:latin typeface="Times New Roman"/>
                <a:ea typeface="Calibri"/>
              </a:rPr>
              <a:t>. Заключительная </a:t>
            </a:r>
            <a:r>
              <a:rPr lang="ru-RU" b="1" dirty="0" smtClean="0">
                <a:latin typeface="Times New Roman"/>
                <a:ea typeface="Calibri"/>
              </a:rPr>
              <a:t>часть.</a:t>
            </a:r>
          </a:p>
          <a:p>
            <a:r>
              <a:rPr lang="ru-RU" dirty="0" smtClean="0">
                <a:latin typeface="Times New Roman"/>
                <a:ea typeface="Calibri"/>
              </a:rPr>
              <a:t>Название поделки (композиции). </a:t>
            </a:r>
          </a:p>
          <a:p>
            <a:r>
              <a:rPr lang="ru-RU" dirty="0" smtClean="0">
                <a:latin typeface="Times New Roman"/>
                <a:ea typeface="Calibri"/>
              </a:rPr>
              <a:t>Составление </a:t>
            </a:r>
            <a:r>
              <a:rPr lang="ru-RU" dirty="0">
                <a:latin typeface="Times New Roman"/>
                <a:ea typeface="Calibri"/>
              </a:rPr>
              <a:t>выставки индивидуальных </a:t>
            </a:r>
            <a:r>
              <a:rPr lang="ru-RU" dirty="0" smtClean="0">
                <a:latin typeface="Times New Roman"/>
                <a:ea typeface="Calibri"/>
              </a:rPr>
              <a:t>работ (обыгрывание </a:t>
            </a:r>
            <a:r>
              <a:rPr lang="ru-RU" dirty="0">
                <a:latin typeface="Times New Roman"/>
                <a:ea typeface="Calibri"/>
              </a:rPr>
              <a:t>коллективной </a:t>
            </a:r>
            <a:r>
              <a:rPr lang="ru-RU" dirty="0" smtClean="0">
                <a:latin typeface="Times New Roman"/>
                <a:ea typeface="Calibri"/>
              </a:rPr>
              <a:t>композиции).</a:t>
            </a:r>
          </a:p>
          <a:p>
            <a:r>
              <a:rPr lang="ru-RU" dirty="0" smtClean="0">
                <a:latin typeface="Times New Roman"/>
                <a:ea typeface="Calibri"/>
              </a:rPr>
              <a:t>Обсуждение рисунков, придумывание </a:t>
            </a:r>
            <a:r>
              <a:rPr lang="ru-RU" dirty="0">
                <a:latin typeface="Times New Roman"/>
                <a:ea typeface="Calibri"/>
              </a:rPr>
              <a:t>к ним </a:t>
            </a:r>
            <a:r>
              <a:rPr lang="ru-RU" dirty="0" smtClean="0">
                <a:latin typeface="Times New Roman"/>
                <a:ea typeface="Calibri"/>
              </a:rPr>
              <a:t>коротких рассказов.</a:t>
            </a:r>
            <a:endParaRPr lang="ru-RU" dirty="0">
              <a:latin typeface="Times New Roman"/>
              <a:ea typeface="Calibri"/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809700" y="2890882"/>
            <a:ext cx="7230640" cy="1639416"/>
          </a:xfrm>
          <a:prstGeom prst="snip2DiagRect">
            <a:avLst/>
          </a:prstGeom>
          <a:ln>
            <a:solidFill>
              <a:srgbClr val="FF5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/>
                <a:ea typeface="Calibri"/>
              </a:rPr>
              <a:t>II</a:t>
            </a:r>
            <a:r>
              <a:rPr lang="ru-RU" b="1" dirty="0">
                <a:latin typeface="Times New Roman"/>
                <a:ea typeface="Calibri"/>
              </a:rPr>
              <a:t>. Основная </a:t>
            </a:r>
            <a:r>
              <a:rPr lang="ru-RU" b="1" dirty="0" smtClean="0">
                <a:latin typeface="Times New Roman"/>
                <a:ea typeface="Calibri"/>
              </a:rPr>
              <a:t>часть.</a:t>
            </a:r>
          </a:p>
          <a:p>
            <a:r>
              <a:rPr lang="ru-RU" dirty="0" smtClean="0">
                <a:latin typeface="Times New Roman"/>
                <a:ea typeface="Calibri"/>
              </a:rPr>
              <a:t>Конструктивная </a:t>
            </a:r>
            <a:r>
              <a:rPr lang="ru-RU" dirty="0">
                <a:latin typeface="Times New Roman"/>
                <a:ea typeface="Calibri"/>
              </a:rPr>
              <a:t>работа </a:t>
            </a:r>
            <a:r>
              <a:rPr lang="ru-RU" dirty="0" smtClean="0">
                <a:latin typeface="Times New Roman"/>
                <a:ea typeface="Calibri"/>
              </a:rPr>
              <a:t>(занимает </a:t>
            </a:r>
            <a:r>
              <a:rPr lang="ru-RU" dirty="0">
                <a:latin typeface="Times New Roman"/>
                <a:ea typeface="Calibri"/>
              </a:rPr>
              <a:t>всю основную часть </a:t>
            </a:r>
            <a:r>
              <a:rPr lang="ru-RU" dirty="0" smtClean="0">
                <a:latin typeface="Times New Roman"/>
                <a:ea typeface="Calibri"/>
              </a:rPr>
              <a:t>занятия). Предъявление условий </a:t>
            </a:r>
            <a:r>
              <a:rPr lang="ru-RU" dirty="0">
                <a:latin typeface="Times New Roman"/>
                <a:ea typeface="Calibri"/>
              </a:rPr>
              <a:t>конструирования (</a:t>
            </a:r>
            <a:r>
              <a:rPr lang="ru-RU" dirty="0" smtClean="0">
                <a:latin typeface="Times New Roman"/>
                <a:ea typeface="Calibri"/>
              </a:rPr>
              <a:t>показ изучаемого образа, назначение,  анализ составных деталей, их взаиморасположения, способов соединения, составление плана действий).</a:t>
            </a:r>
          </a:p>
          <a:p>
            <a:r>
              <a:rPr lang="ru-RU" dirty="0" smtClean="0">
                <a:latin typeface="Times New Roman"/>
                <a:ea typeface="Calibri"/>
              </a:rPr>
              <a:t>Сенсорные </a:t>
            </a:r>
            <a:r>
              <a:rPr lang="ru-RU" dirty="0">
                <a:latin typeface="Times New Roman"/>
                <a:ea typeface="Calibri"/>
              </a:rPr>
              <a:t>и дидактические </a:t>
            </a:r>
            <a:r>
              <a:rPr lang="ru-RU" dirty="0" smtClean="0">
                <a:latin typeface="Times New Roman"/>
                <a:ea typeface="Calibri"/>
              </a:rPr>
              <a:t>игры.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2787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558336" cy="4680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Программа </a:t>
            </a:r>
            <a:r>
              <a:rPr lang="ru-RU" dirty="0" smtClean="0">
                <a:solidFill>
                  <a:schemeClr val="tx1"/>
                </a:solidFill>
              </a:rPr>
              <a:t>рассчитана: на 2 года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Занятия проводятся: 1 раз в </a:t>
            </a:r>
            <a:r>
              <a:rPr lang="ru-RU" dirty="0" smtClean="0">
                <a:solidFill>
                  <a:schemeClr val="tx1"/>
                </a:solidFill>
              </a:rPr>
              <a:t>неделю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Продолжительность занятий: 30-40 мин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Ожидаемые результаты: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 положительная динамика в развитии сенсомоторных функций;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 участие учащихся в мероприятиях различного уровня;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 практическое применение своих умений в практических, бытовых целях (изготовление подарков и сувениров своими руками,  польза близким и др</a:t>
            </a:r>
            <a:r>
              <a:rPr lang="ru-RU" sz="2200" dirty="0" smtClean="0">
                <a:solidFill>
                  <a:schemeClr val="tx1"/>
                </a:solidFill>
              </a:rPr>
              <a:t>.)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тчет о результатах работы: по </a:t>
            </a:r>
            <a:r>
              <a:rPr lang="ru-RU" sz="2400" dirty="0" smtClean="0">
                <a:solidFill>
                  <a:schemeClr val="tx1"/>
                </a:solidFill>
              </a:rPr>
              <a:t>ЗАВЕРШЕНИЮ РАБОТЫ ПО </a:t>
            </a:r>
            <a:r>
              <a:rPr lang="ru-RU" dirty="0" smtClean="0">
                <a:solidFill>
                  <a:schemeClr val="tx1"/>
                </a:solidFill>
              </a:rPr>
              <a:t>программе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181078" y="836712"/>
            <a:ext cx="4525888" cy="1224136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«Умение работать руками – великое начало для творческой работы ума»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7467600" cy="562074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Сроки реализации программы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75343"/>
      </p:ext>
    </p:extLst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712968" cy="54726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1.	Бернштейн Н.А. Ловкость и ее свойства. М.: Физкультура и спорт, 1991. – 288 с., ил.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2.	</a:t>
            </a:r>
            <a:r>
              <a:rPr lang="ru-RU" sz="1600" dirty="0" err="1">
                <a:solidFill>
                  <a:schemeClr val="tx1"/>
                </a:solidFill>
              </a:rPr>
              <a:t>Венгер</a:t>
            </a:r>
            <a:r>
              <a:rPr lang="ru-RU" sz="1600" dirty="0">
                <a:solidFill>
                  <a:schemeClr val="tx1"/>
                </a:solidFill>
              </a:rPr>
              <a:t> Л.А., Пилюгина Е.Г, </a:t>
            </a:r>
            <a:r>
              <a:rPr lang="ru-RU" sz="1600" dirty="0" err="1">
                <a:solidFill>
                  <a:schemeClr val="tx1"/>
                </a:solidFill>
              </a:rPr>
              <a:t>Венгер</a:t>
            </a:r>
            <a:r>
              <a:rPr lang="ru-RU" sz="1600" dirty="0">
                <a:solidFill>
                  <a:schemeClr val="tx1"/>
                </a:solidFill>
              </a:rPr>
              <a:t> Н.Б. Воспитание сенсорной культуры ребёнка. Книга для воспитателей дет. сада. М.: Просвещение, 2007.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3.	Выготский Л. С. Проблема умственной отсталости // Собрание сочинений: В 6-ти т. Т. 5. 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4.	Выготский Л.С. Сочинения: Избранные психологические исследования: мышление и речь. Проблемы психологического развития ребенка. М., 1956; развитие высших психических функций. М., 1960.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5.	</a:t>
            </a:r>
            <a:r>
              <a:rPr lang="ru-RU" sz="1600" dirty="0" err="1">
                <a:solidFill>
                  <a:schemeClr val="tx1"/>
                </a:solidFill>
              </a:rPr>
              <a:t>Гаврилушкина</a:t>
            </a:r>
            <a:r>
              <a:rPr lang="ru-RU" sz="1600" dirty="0">
                <a:solidFill>
                  <a:schemeClr val="tx1"/>
                </a:solidFill>
              </a:rPr>
              <a:t> О.П. Обучение конструированию в дошкольных учреждениях для умственно отсталых детей: Кн. для учителя. -  М.: Просвещение, 1991.—94 с: ил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6.	</a:t>
            </a:r>
            <a:r>
              <a:rPr lang="ru-RU" sz="1600" dirty="0" err="1">
                <a:solidFill>
                  <a:schemeClr val="tx1"/>
                </a:solidFill>
              </a:rPr>
              <a:t>Гаврина</a:t>
            </a:r>
            <a:r>
              <a:rPr lang="ru-RU" sz="1600" dirty="0">
                <a:solidFill>
                  <a:schemeClr val="tx1"/>
                </a:solidFill>
              </a:rPr>
              <a:t> С.Е. и др. готовим руку к письму: рабочая тетрадь. – Изд-во «РОСМЭН», 2002. – 24 с.: ил.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15.	</a:t>
            </a:r>
            <a:r>
              <a:rPr lang="ru-RU" sz="1600" dirty="0" err="1">
                <a:solidFill>
                  <a:schemeClr val="tx1"/>
                </a:solidFill>
              </a:rPr>
              <a:t>Куцакова</a:t>
            </a:r>
            <a:r>
              <a:rPr lang="ru-RU" sz="1600" dirty="0">
                <a:solidFill>
                  <a:schemeClr val="tx1"/>
                </a:solidFill>
              </a:rPr>
              <a:t> Л.В. Конструирование и художественный труд в детском саду.- М.: ТЦ Сфера, 2007. -240с. – (программа развития).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16.	</a:t>
            </a:r>
            <a:r>
              <a:rPr lang="ru-RU" sz="1600" dirty="0" err="1">
                <a:solidFill>
                  <a:schemeClr val="tx1"/>
                </a:solidFill>
              </a:rPr>
              <a:t>Метиева</a:t>
            </a:r>
            <a:r>
              <a:rPr lang="ru-RU" sz="1600" dirty="0">
                <a:solidFill>
                  <a:schemeClr val="tx1"/>
                </a:solidFill>
              </a:rPr>
              <a:t> Л.А., Удалова Э.Я. Развитие сенсорной сферы детей.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17.	Методика обучения изобразительной деятельности и конструированию. Под ред. Т.С. Комаровой. – М.: Просвещение, 1991. – 25</a:t>
            </a:r>
            <a:r>
              <a:rPr lang="ru-RU" sz="1400" dirty="0">
                <a:solidFill>
                  <a:schemeClr val="tx1"/>
                </a:solidFill>
              </a:rPr>
              <a:t>6 с., ил.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18.	</a:t>
            </a:r>
            <a:r>
              <a:rPr lang="ru-RU" sz="1600" dirty="0">
                <a:solidFill>
                  <a:schemeClr val="tx1"/>
                </a:solidFill>
              </a:rPr>
              <a:t>М. </a:t>
            </a:r>
            <a:r>
              <a:rPr lang="ru-RU" sz="1600" dirty="0" err="1">
                <a:solidFill>
                  <a:schemeClr val="tx1"/>
                </a:solidFill>
              </a:rPr>
              <a:t>Монтессори</a:t>
            </a:r>
            <a:r>
              <a:rPr lang="ru-RU" sz="1600" dirty="0">
                <a:solidFill>
                  <a:schemeClr val="tx1"/>
                </a:solidFill>
              </a:rPr>
              <a:t>. Гуманная педагогика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7467600" cy="562074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34875"/>
      </p:ext>
    </p:extLst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661493"/>
            <a:ext cx="3312367" cy="21602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СПАСИБО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195735" y="2348880"/>
            <a:ext cx="3744416" cy="22810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ЗА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2699792" y="4077072"/>
            <a:ext cx="4968552" cy="2232248"/>
          </a:xfrm>
          <a:prstGeom prst="parallelogram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ВНИМАНИЕ!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318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945088" cy="1143000"/>
          </a:xfrm>
        </p:spPr>
        <p:txBody>
          <a:bodyPr/>
          <a:lstStyle/>
          <a:p>
            <a:pPr algn="ctr"/>
            <a:r>
              <a:rPr lang="ru-RU" dirty="0" smtClean="0"/>
              <a:t>Авторская п</a:t>
            </a:r>
            <a:r>
              <a:rPr lang="ru-RU" dirty="0" smtClean="0"/>
              <a:t>рограмма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«Юный конструктор»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1628800"/>
            <a:ext cx="54360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 smtClean="0">
                <a:solidFill>
                  <a:srgbClr val="FF3300"/>
                </a:solidFill>
              </a:rPr>
              <a:t>«Игры </a:t>
            </a:r>
            <a:r>
              <a:rPr lang="ru-RU" sz="1600" i="1" dirty="0">
                <a:solidFill>
                  <a:srgbClr val="FF3300"/>
                </a:solidFill>
              </a:rPr>
              <a:t>ребенка с игрушками-материалами, из которых он конструирует, «ближе всего стоят к человеческой деятельности: из материалов человек создает ценности и </a:t>
            </a:r>
            <a:r>
              <a:rPr lang="ru-RU" sz="1600" i="1" dirty="0" smtClean="0">
                <a:solidFill>
                  <a:srgbClr val="FF3300"/>
                </a:solidFill>
              </a:rPr>
              <a:t>культуру»  </a:t>
            </a:r>
          </a:p>
          <a:p>
            <a:pPr algn="r"/>
            <a:r>
              <a:rPr lang="ru-RU" sz="1600" i="1" dirty="0" smtClean="0">
                <a:solidFill>
                  <a:srgbClr val="FF3300"/>
                </a:solidFill>
              </a:rPr>
              <a:t>А.С. Макаренко</a:t>
            </a:r>
            <a:endParaRPr lang="ru-RU" sz="1600" i="1" dirty="0">
              <a:solidFill>
                <a:srgbClr val="FF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140968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</a:rPr>
              <a:t>Конструирование</a:t>
            </a:r>
            <a:r>
              <a:rPr lang="ru-RU" b="1" dirty="0"/>
              <a:t> </a:t>
            </a:r>
            <a:r>
              <a:rPr lang="ru-RU" dirty="0"/>
              <a:t>– приведение в определенное взаимоположение различных предметов, частей, элементов.</a:t>
            </a:r>
          </a:p>
          <a:p>
            <a:endParaRPr lang="ru-RU" dirty="0" smtClean="0"/>
          </a:p>
          <a:p>
            <a:r>
              <a:rPr lang="ru-RU" dirty="0" smtClean="0"/>
              <a:t>Детское конструирование – это поделки, игрушки, конструкции</a:t>
            </a:r>
            <a:endParaRPr lang="ru-RU" dirty="0"/>
          </a:p>
          <a:p>
            <a:r>
              <a:rPr lang="ru-RU" dirty="0" smtClean="0">
                <a:solidFill>
                  <a:srgbClr val="FF3300"/>
                </a:solidFill>
              </a:rPr>
              <a:t>- </a:t>
            </a:r>
            <a:r>
              <a:rPr lang="ru-RU" b="1" dirty="0" smtClean="0">
                <a:solidFill>
                  <a:srgbClr val="FF3300"/>
                </a:solidFill>
              </a:rPr>
              <a:t>из строительного </a:t>
            </a:r>
            <a:r>
              <a:rPr lang="ru-RU" b="1" dirty="0">
                <a:solidFill>
                  <a:srgbClr val="FF3300"/>
                </a:solidFill>
              </a:rPr>
              <a:t> </a:t>
            </a:r>
            <a:r>
              <a:rPr lang="ru-RU" b="1" dirty="0" smtClean="0">
                <a:solidFill>
                  <a:srgbClr val="FF3300"/>
                </a:solidFill>
              </a:rPr>
              <a:t>материала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- </a:t>
            </a:r>
            <a:r>
              <a:rPr lang="ru-RU" b="1" dirty="0" smtClean="0">
                <a:solidFill>
                  <a:srgbClr val="FF3300"/>
                </a:solidFill>
              </a:rPr>
              <a:t>из природного материла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- </a:t>
            </a:r>
            <a:r>
              <a:rPr lang="ru-RU" b="1" dirty="0" smtClean="0">
                <a:solidFill>
                  <a:srgbClr val="FF3300"/>
                </a:solidFill>
              </a:rPr>
              <a:t>из разных материалов</a:t>
            </a:r>
            <a:r>
              <a:rPr lang="ru-RU" b="1" dirty="0" smtClean="0"/>
              <a:t> </a:t>
            </a:r>
            <a:r>
              <a:rPr lang="ru-RU" dirty="0" smtClean="0"/>
              <a:t>(бумаги</a:t>
            </a:r>
            <a:r>
              <a:rPr lang="ru-RU" dirty="0"/>
              <a:t>, картона, ткани, </a:t>
            </a:r>
            <a:r>
              <a:rPr lang="ru-RU" dirty="0" smtClean="0"/>
              <a:t>дерева, коробок, катушек, проволоки и пр.)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конструировании детей отражается </a:t>
            </a:r>
            <a:r>
              <a:rPr lang="ru-RU" dirty="0">
                <a:solidFill>
                  <a:srgbClr val="FF3300"/>
                </a:solidFill>
              </a:rPr>
              <a:t>окружающая </a:t>
            </a:r>
            <a:r>
              <a:rPr lang="ru-RU" dirty="0" smtClean="0">
                <a:solidFill>
                  <a:srgbClr val="FF3300"/>
                </a:solidFill>
              </a:rPr>
              <a:t>действительность</a:t>
            </a:r>
            <a:r>
              <a:rPr lang="ru-RU" dirty="0" smtClean="0"/>
              <a:t> и </a:t>
            </a:r>
            <a:r>
              <a:rPr lang="ru-RU" dirty="0"/>
              <a:t>поделки служат для </a:t>
            </a:r>
            <a:r>
              <a:rPr lang="ru-RU" dirty="0">
                <a:solidFill>
                  <a:srgbClr val="FF3300"/>
                </a:solidFill>
              </a:rPr>
              <a:t>практического использования</a:t>
            </a:r>
            <a:r>
              <a:rPr lang="ru-RU" dirty="0" smtClean="0"/>
              <a:t>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8067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Программа направлена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03648" y="2784996"/>
            <a:ext cx="2664296" cy="72008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сенсорики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4008" y="2800400"/>
            <a:ext cx="3168352" cy="72008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моторики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32708" y="4187800"/>
            <a:ext cx="2880320" cy="897384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Улучшение процессов познания</a:t>
            </a:r>
          </a:p>
          <a:p>
            <a:pPr algn="ctr"/>
            <a:r>
              <a:rPr lang="ru-RU" dirty="0" smtClean="0"/>
              <a:t>(восприятие)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5661248"/>
            <a:ext cx="2736304" cy="64807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КОРЫ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07804" y="1412776"/>
            <a:ext cx="2988332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Сенсомоторные функции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932708" y="2060848"/>
            <a:ext cx="6311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004048" y="2060848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139952" y="3160440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372868" y="3160440"/>
            <a:ext cx="0" cy="901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0" idx="0"/>
          </p:cNvCxnSpPr>
          <p:nvPr/>
        </p:nvCxnSpPr>
        <p:spPr>
          <a:xfrm flipH="1">
            <a:off x="4355976" y="5085184"/>
            <a:ext cx="1689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3213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Методологическая основа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оложения </a:t>
            </a:r>
            <a:r>
              <a:rPr lang="ru-RU" b="1" dirty="0"/>
              <a:t>научных трудов Л.С. </a:t>
            </a:r>
            <a:r>
              <a:rPr lang="ru-RU" b="1" dirty="0" smtClean="0"/>
              <a:t>Выготского</a:t>
            </a:r>
          </a:p>
          <a:p>
            <a:pPr marL="0" indent="0">
              <a:buNone/>
            </a:pPr>
            <a:r>
              <a:rPr lang="ru-RU" dirty="0" smtClean="0"/>
              <a:t>	- о ЗБР </a:t>
            </a:r>
            <a:r>
              <a:rPr lang="ru-RU" dirty="0"/>
              <a:t>умственно </a:t>
            </a:r>
            <a:r>
              <a:rPr lang="ru-RU" dirty="0" smtClean="0"/>
              <a:t>отсталых детей</a:t>
            </a:r>
          </a:p>
          <a:p>
            <a:pPr marL="0" indent="0">
              <a:buNone/>
            </a:pPr>
            <a:r>
              <a:rPr lang="ru-RU" dirty="0" smtClean="0"/>
              <a:t>	- о </a:t>
            </a:r>
            <a:r>
              <a:rPr lang="ru-RU" dirty="0"/>
              <a:t>специальном педагогическом воздействии на </a:t>
            </a:r>
            <a:r>
              <a:rPr lang="ru-RU" dirty="0" smtClean="0"/>
              <a:t>	психику </a:t>
            </a:r>
            <a:r>
              <a:rPr lang="ru-RU" dirty="0"/>
              <a:t>при условии мобилизации всех </a:t>
            </a:r>
            <a:r>
              <a:rPr lang="ru-RU" dirty="0" smtClean="0"/>
              <a:t>	компенсаторных </a:t>
            </a:r>
            <a:r>
              <a:rPr lang="ru-RU" dirty="0"/>
              <a:t>возможностей </a:t>
            </a:r>
            <a:r>
              <a:rPr lang="ru-RU" dirty="0" smtClean="0"/>
              <a:t>ребенка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Т</a:t>
            </a:r>
            <a:r>
              <a:rPr lang="ru-RU" b="1" dirty="0" smtClean="0"/>
              <a:t>еория </a:t>
            </a:r>
            <a:r>
              <a:rPr lang="ru-RU" b="1" dirty="0"/>
              <a:t>физической и двигательной активности  Н.А. </a:t>
            </a:r>
            <a:r>
              <a:rPr lang="ru-RU" b="1" dirty="0" smtClean="0"/>
              <a:t>Бернштейна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уровни </a:t>
            </a:r>
            <a:r>
              <a:rPr lang="ru-RU" dirty="0"/>
              <a:t>развития действий при различных </a:t>
            </a:r>
            <a:r>
              <a:rPr lang="ru-RU" dirty="0" smtClean="0"/>
              <a:t>	видах деятельности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И</a:t>
            </a:r>
            <a:r>
              <a:rPr lang="ru-RU" b="1" dirty="0" smtClean="0"/>
              <a:t>сследования </a:t>
            </a:r>
            <a:r>
              <a:rPr lang="ru-RU" b="1" dirty="0"/>
              <a:t>Л.А. </a:t>
            </a:r>
            <a:r>
              <a:rPr lang="ru-RU" b="1" dirty="0" err="1" smtClean="0"/>
              <a:t>Венгер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	- </a:t>
            </a:r>
            <a:r>
              <a:rPr lang="ru-RU" dirty="0" smtClean="0"/>
              <a:t>о </a:t>
            </a:r>
            <a:r>
              <a:rPr lang="ru-RU" dirty="0"/>
              <a:t>ведущей роли сенсорного воспитания в </a:t>
            </a:r>
            <a:r>
              <a:rPr lang="ru-RU" dirty="0" smtClean="0"/>
              <a:t>	умственном </a:t>
            </a:r>
            <a:r>
              <a:rPr lang="ru-RU" dirty="0"/>
              <a:t>развитии </a:t>
            </a:r>
            <a:r>
              <a:rPr lang="ru-RU" dirty="0" smtClean="0"/>
              <a:t>ребенка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205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Программа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Цель </a:t>
            </a:r>
            <a:r>
              <a:rPr lang="ru-RU" b="1" dirty="0" smtClean="0"/>
              <a:t>программы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азвитии </a:t>
            </a:r>
            <a:r>
              <a:rPr lang="ru-RU" dirty="0"/>
              <a:t>сенсомоторного интеллекта учащихся с ОИН средствами конструктивной </a:t>
            </a:r>
            <a:r>
              <a:rPr lang="ru-RU" dirty="0" smtClean="0"/>
              <a:t>деятельности</a:t>
            </a:r>
          </a:p>
          <a:p>
            <a:pPr marL="0" indent="0">
              <a:buNone/>
            </a:pPr>
            <a:r>
              <a:rPr lang="ru-RU" dirty="0" smtClean="0"/>
              <a:t>                                   </a:t>
            </a:r>
            <a:endParaRPr lang="ru-RU" dirty="0"/>
          </a:p>
          <a:p>
            <a:pPr marL="0" indent="0" algn="ctr">
              <a:buNone/>
            </a:pPr>
            <a:r>
              <a:rPr lang="ru-RU" b="1" dirty="0"/>
              <a:t>Задачи </a:t>
            </a:r>
            <a:r>
              <a:rPr lang="ru-RU" b="1" dirty="0" smtClean="0"/>
              <a:t>программы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1. Развитие </a:t>
            </a:r>
            <a:r>
              <a:rPr lang="ru-RU" dirty="0"/>
              <a:t>сенсорного и моторного восприятия  </a:t>
            </a:r>
          </a:p>
          <a:p>
            <a:pPr marL="0" lvl="0" indent="0">
              <a:buNone/>
            </a:pPr>
            <a:r>
              <a:rPr lang="ru-RU" dirty="0" smtClean="0"/>
              <a:t>2. Формирование  </a:t>
            </a:r>
            <a:r>
              <a:rPr lang="ru-RU" dirty="0"/>
              <a:t>элементов учебной деятельности через решение конструктивных </a:t>
            </a:r>
            <a:r>
              <a:rPr lang="ru-RU" dirty="0" smtClean="0"/>
              <a:t>задач (знание о конструкции, правилах и способах конструирования и пр.)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3. Развитие </a:t>
            </a:r>
            <a:r>
              <a:rPr lang="ru-RU" dirty="0"/>
              <a:t>воображения и творческих способностей учащихся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8881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/>
              <a:t>Программа включает 4 блока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4351" y="1176721"/>
            <a:ext cx="2448272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/>
              <a:t>Графическое  конструирование и плоскостное </a:t>
            </a:r>
            <a:r>
              <a:rPr lang="ru-RU" dirty="0" smtClean="0"/>
              <a:t>конструирование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564904"/>
            <a:ext cx="2448272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Конструирование из модульного конструктора (МК)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3933056"/>
            <a:ext cx="2448272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Объемное </a:t>
            </a:r>
            <a:r>
              <a:rPr lang="ru-RU" dirty="0" smtClean="0"/>
              <a:t>конструирование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5162033"/>
            <a:ext cx="2448272" cy="1584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Игрушки-самоделки и</a:t>
            </a:r>
          </a:p>
          <a:p>
            <a:pPr lvl="0"/>
            <a:r>
              <a:rPr lang="ru-RU" dirty="0" smtClean="0"/>
              <a:t>подарки-самоделки 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1052737"/>
            <a:ext cx="30243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solidFill>
                  <a:srgbClr val="FF3300"/>
                </a:solidFill>
              </a:rPr>
              <a:t> «Необходимо всемерно использовать 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предметно-практическую деятельность, 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на основе которой можно и нужно развивать 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практический </a:t>
            </a:r>
            <a:r>
              <a:rPr lang="ru-RU" dirty="0" smtClean="0">
                <a:solidFill>
                  <a:srgbClr val="FF3300"/>
                </a:solidFill>
              </a:rPr>
              <a:t>интеллект,</a:t>
            </a:r>
          </a:p>
          <a:p>
            <a:pPr algn="r"/>
            <a:r>
              <a:rPr lang="ru-RU" dirty="0" smtClean="0">
                <a:solidFill>
                  <a:srgbClr val="FF3300"/>
                </a:solidFill>
              </a:rPr>
              <a:t>а </a:t>
            </a:r>
            <a:r>
              <a:rPr lang="ru-RU" dirty="0">
                <a:solidFill>
                  <a:srgbClr val="FF3300"/>
                </a:solidFill>
              </a:rPr>
              <a:t>затем 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и более сложные формы 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логического мышления».</a:t>
            </a:r>
          </a:p>
          <a:p>
            <a:pPr algn="r"/>
            <a:r>
              <a:rPr lang="ru-RU" dirty="0">
                <a:solidFill>
                  <a:srgbClr val="FF3300"/>
                </a:solidFill>
              </a:rPr>
              <a:t>Л.С. Выготский</a:t>
            </a:r>
          </a:p>
          <a:p>
            <a:endParaRPr lang="ru-RU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740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US" dirty="0" smtClean="0"/>
              <a:t>I</a:t>
            </a:r>
            <a:r>
              <a:rPr lang="ru-RU" dirty="0" smtClean="0"/>
              <a:t>. Графическое  </a:t>
            </a:r>
            <a:r>
              <a:rPr lang="ru-RU" dirty="0"/>
              <a:t>конструирование и плоскостное </a:t>
            </a:r>
            <a:r>
              <a:rPr lang="ru-RU" dirty="0" smtClean="0"/>
              <a:t>конструирование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7460" y="1650280"/>
            <a:ext cx="7704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Контурное конструирование</a:t>
            </a:r>
          </a:p>
          <a:p>
            <a:r>
              <a:rPr lang="ru-RU" sz="2400" dirty="0" smtClean="0"/>
              <a:t>геометрической </a:t>
            </a:r>
            <a:r>
              <a:rPr lang="ru-RU" sz="2400" dirty="0"/>
              <a:t>формы </a:t>
            </a:r>
            <a:r>
              <a:rPr lang="ru-RU" sz="2400" dirty="0" smtClean="0"/>
              <a:t>и</a:t>
            </a:r>
          </a:p>
          <a:p>
            <a:r>
              <a:rPr lang="ru-RU" sz="2400" dirty="0" smtClean="0"/>
              <a:t>предметов</a:t>
            </a:r>
            <a:r>
              <a:rPr lang="ru-RU" sz="2400" dirty="0"/>
              <a:t>,  </a:t>
            </a:r>
            <a:r>
              <a:rPr lang="ru-RU" sz="2400" dirty="0" smtClean="0"/>
              <a:t>имеющих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основе данную </a:t>
            </a:r>
            <a:r>
              <a:rPr lang="ru-RU" sz="2400" dirty="0" smtClean="0"/>
              <a:t>форму			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72816"/>
            <a:ext cx="2160240" cy="1291453"/>
          </a:xfrm>
          <a:prstGeom prst="rect">
            <a:avLst/>
          </a:prstGeom>
        </p:spPr>
      </p:pic>
      <p:pic>
        <p:nvPicPr>
          <p:cNvPr id="2050" name="Picture 2" descr="C:\Users\1\Documents\Мои сканированные изображения\граф и констр (к программе)\сканирование0002 - копи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96" y="5553915"/>
            <a:ext cx="2520280" cy="63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155561"/>
            <a:ext cx="1907704" cy="14307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228" y="5155561"/>
            <a:ext cx="1728192" cy="142677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00820" y="3645024"/>
            <a:ext cx="65928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2400" dirty="0">
                <a:solidFill>
                  <a:prstClr val="black"/>
                </a:solidFill>
              </a:rPr>
              <a:t>Конструирование бордюров,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узоров и  предметов из данных форм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(с включением эталонных характеристик)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3810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1348" y="332656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2400" dirty="0">
                <a:solidFill>
                  <a:prstClr val="black"/>
                </a:solidFill>
              </a:rPr>
              <a:t>Графическое конструирование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(зрительные и слуховые диктанты)</a:t>
            </a:r>
          </a:p>
          <a:p>
            <a:pPr lvl="0"/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21620"/>
            <a:ext cx="2267744" cy="1696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984009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2400" dirty="0">
                <a:solidFill>
                  <a:prstClr val="black"/>
                </a:solidFill>
              </a:rPr>
              <a:t>Плоскостное </a:t>
            </a:r>
            <a:r>
              <a:rPr lang="ru-RU" sz="2400" dirty="0" smtClean="0">
                <a:solidFill>
                  <a:prstClr val="black"/>
                </a:solidFill>
              </a:rPr>
              <a:t>конструирование</a:t>
            </a:r>
          </a:p>
          <a:p>
            <a:pPr lvl="0"/>
            <a:r>
              <a:rPr lang="ru-RU" sz="2400" dirty="0" smtClean="0">
                <a:solidFill>
                  <a:prstClr val="black"/>
                </a:solidFill>
              </a:rPr>
              <a:t>(из геометрических </a:t>
            </a:r>
            <a:r>
              <a:rPr lang="ru-RU" sz="2400" dirty="0">
                <a:solidFill>
                  <a:prstClr val="black"/>
                </a:solidFill>
              </a:rPr>
              <a:t>фигур, игра «Танграмм</a:t>
            </a:r>
            <a:r>
              <a:rPr lang="ru-RU" sz="2400" dirty="0" smtClean="0">
                <a:solidFill>
                  <a:prstClr val="black"/>
                </a:solidFill>
              </a:rPr>
              <a:t>»)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790" y="1422364"/>
            <a:ext cx="2267744" cy="17008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6250" y="5035968"/>
            <a:ext cx="1825836" cy="1369377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508" y="4807738"/>
            <a:ext cx="2436904" cy="182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29774" y="5042327"/>
            <a:ext cx="1818569" cy="1363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486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</a:t>
            </a:r>
            <a:r>
              <a:rPr lang="ru-RU" dirty="0" smtClean="0"/>
              <a:t>. Конструирование из модульного конструктора (</a:t>
            </a:r>
            <a:r>
              <a:rPr lang="ru-RU" dirty="0" err="1" smtClean="0"/>
              <a:t>мк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68281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Изготовление деталей</a:t>
            </a:r>
          </a:p>
          <a:p>
            <a:r>
              <a:rPr lang="ru-RU" sz="2400" dirty="0" smtClean="0"/>
              <a:t>самодельного </a:t>
            </a:r>
            <a:r>
              <a:rPr lang="ru-RU" sz="2400" dirty="0"/>
              <a:t>модульного </a:t>
            </a:r>
            <a:r>
              <a:rPr lang="ru-RU" sz="2400" dirty="0" smtClean="0"/>
              <a:t>конструктора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2284" y="3140968"/>
            <a:ext cx="4127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- Модульное </a:t>
            </a:r>
            <a:r>
              <a:rPr lang="ru-RU" sz="2400" dirty="0"/>
              <a:t>конструирование предметов и </a:t>
            </a:r>
            <a:r>
              <a:rPr lang="ru-RU" sz="2400" dirty="0" smtClean="0"/>
              <a:t>композиций</a:t>
            </a:r>
          </a:p>
          <a:p>
            <a:r>
              <a:rPr lang="ru-RU" sz="2400" dirty="0" smtClean="0"/>
              <a:t>на </a:t>
            </a:r>
            <a:r>
              <a:rPr lang="ru-RU" sz="2400" dirty="0"/>
              <a:t>заданные </a:t>
            </a:r>
            <a:r>
              <a:rPr lang="ru-RU" sz="2400" dirty="0" smtClean="0"/>
              <a:t>темы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44" y="1568281"/>
            <a:ext cx="2288937" cy="17167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53049" y="4962450"/>
            <a:ext cx="2014593" cy="15109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844" y="4646369"/>
            <a:ext cx="2771800" cy="207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330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748</TotalTime>
  <Words>500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Авторская программа ФАКУЛЬТАТИВНОГО КУРСА «Юный конструктор»</vt:lpstr>
      <vt:lpstr>Авторская программа «Юный конструктор»</vt:lpstr>
      <vt:lpstr>Программа направлена </vt:lpstr>
      <vt:lpstr>Методологическая основа</vt:lpstr>
      <vt:lpstr>Программа</vt:lpstr>
      <vt:lpstr>Программа включает 4 блока</vt:lpstr>
      <vt:lpstr>I. Графическое  конструирование и плоскостное конструирование</vt:lpstr>
      <vt:lpstr>Презентация PowerPoint</vt:lpstr>
      <vt:lpstr>II. Конструирование из модульного конструктора (мк)</vt:lpstr>
      <vt:lpstr>III. Объемное конструирование </vt:lpstr>
      <vt:lpstr>IV. Игрушки-самоделки и подарки-самоделки</vt:lpstr>
      <vt:lpstr>Структура занятий</vt:lpstr>
      <vt:lpstr>Программа рассчитана: на 2 года Занятия проводятся: 1 раз в неделю Продолжительность занятий: 30-40 мин Ожидаемые результаты: - положительная динамика в развитии сенсомоторных функций; - участие учащихся в мероприятиях различного уровня; - практическое применение своих умений в практических, бытовых целях (изготовление подарков и сувениров своими руками,  польза близким и др.) отчет о результатах работы: по ЗАВЕРШЕНИЮ РАБОТЫ ПО программе</vt:lpstr>
      <vt:lpstr>  1. Бернштейн Н.А. Ловкость и ее свойства. М.: Физкультура и спорт, 1991. – 288 с., ил. 2. Венгер Л.А., Пилюгина Е.Г, Венгер Н.Б. Воспитание сенсорной культуры ребёнка. Книга для воспитателей дет. сада. М.: Просвещение, 2007. 3. Выготский Л. С. Проблема умственной отсталости // Собрание сочинений: В 6-ти т. Т. 5.  4. Выготский Л.С. Сочинения: Избранные психологические исследования: мышление и речь. Проблемы психологического развития ребенка. М., 1956; развитие высших психических функций. М., 1960. 5. Гаврилушкина О.П. Обучение конструированию в дошкольных учреждениях для умственно отсталых детей: Кн. для учителя. -  М.: Просвещение, 1991.—94 с: ил. 6. Гаврина С.Е. и др. готовим руку к письму: рабочая тетрадь. – Изд-во «РОСМЭН», 2002. – 24 с.: ил. 15. Куцакова Л.В. Конструирование и художественный труд в детском саду.- М.: ТЦ Сфера, 2007. -240с. – (программа развития). 16. Метиева Л.А., Удалова Э.Я. Развитие сенсорной сферы детей. 17. Методика обучения изобразительной деятельности и конструированию. Под ред. Т.С. Комаровой. – М.: Просвещение, 1991. – 256 с., ил. 18. М. Монтессори. Гуманная педагогика.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«Юный конструктор»</dc:title>
  <dc:creator>1</dc:creator>
  <cp:lastModifiedBy>пользователь</cp:lastModifiedBy>
  <cp:revision>223</cp:revision>
  <dcterms:created xsi:type="dcterms:W3CDTF">2012-03-26T03:49:00Z</dcterms:created>
  <dcterms:modified xsi:type="dcterms:W3CDTF">2018-01-25T19:03:03Z</dcterms:modified>
</cp:coreProperties>
</file>