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60" r:id="rId3"/>
    <p:sldId id="257" r:id="rId4"/>
    <p:sldId id="258" r:id="rId5"/>
    <p:sldId id="261" r:id="rId6"/>
    <p:sldId id="266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4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55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6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81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4494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878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8607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16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038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6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312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76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209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22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0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3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BD39C3D-9F73-4F46-9D86-00B2450270A5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76206E-6C3B-4C1F-8ECB-10D77FD57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037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www.salatyday.ru/recepty/recept/58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125" y="-127384"/>
            <a:ext cx="6665343" cy="11600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5 б класс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125" y="1048571"/>
            <a:ext cx="9089407" cy="580942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Канапе. История происхождения мини-бутербродов</a:t>
            </a: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Оказывается, у популярной сегодня мини-закуски для праздничного, свадебного, фуршетного стола – канапе – интересная и древняя </a:t>
            </a:r>
            <a:r>
              <a:rPr lang="ru-RU" dirty="0" smtClean="0">
                <a:solidFill>
                  <a:schemeClr val="tx1"/>
                </a:solidFill>
              </a:rPr>
              <a:t>история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Сегодня трудно представить себе застолье, фуршет или кофе-брейк без мини-бутербродов, приготовленных из овощей, мяса, ветчины, сыров и иных ингредиентов, оригинально, порой необычно сочетающихся друг с другом и скрепленных между собой шпажками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Канапе – это не только легкая закуска, подаваемая перед основными блюдами, к вину или в качестве основного угощения. Знания в области сервировки фуршетного стола порой помогают создавать настоящие произведения искусства на основе миниатюрных, привлекательных и ароматных мини-бутербродов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История блюда, завоевывающего сегодня популярность во всем мире, официально началась во Франции. В самом деле, в переводе с французского слово «</a:t>
            </a:r>
            <a:r>
              <a:rPr lang="ru-RU" dirty="0" err="1">
                <a:solidFill>
                  <a:schemeClr val="tx1"/>
                </a:solidFill>
              </a:rPr>
              <a:t>canapé</a:t>
            </a:r>
            <a:r>
              <a:rPr lang="ru-RU" dirty="0">
                <a:solidFill>
                  <a:schemeClr val="tx1"/>
                </a:solidFill>
              </a:rPr>
              <a:t>» означает «крошечный», «миниатюрный</a:t>
            </a:r>
            <a:r>
              <a:rPr lang="ru-RU" dirty="0" smtClean="0">
                <a:solidFill>
                  <a:schemeClr val="tx1"/>
                </a:solidFill>
              </a:rPr>
              <a:t>».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К XVII столетию во Франции сложились стандарты сервировки стола, согласно которым основным блюдам предшествовали мини-закуски, пробуждающие аппетит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r>
              <a:rPr lang="ru-RU" dirty="0">
                <a:solidFill>
                  <a:schemeClr val="tx1"/>
                </a:solidFill>
              </a:rPr>
              <a:t>Казалось бы, вот откуда следует вести отсчет истории развития такого оригинального и практичного по своей сути блюда, как канапе. Однако, как утверждают лингвисты, у слова «канапе» более древнее корни, чем кажется на первый взгляд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28526" y="147879"/>
            <a:ext cx="2773623" cy="1563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066567" y="3493095"/>
            <a:ext cx="2808547" cy="1583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202910" y="5146713"/>
            <a:ext cx="2825085" cy="1592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239532" y="1799718"/>
            <a:ext cx="2788463" cy="157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37" y="105505"/>
            <a:ext cx="7952344" cy="853428"/>
          </a:xfrm>
        </p:spPr>
        <p:txBody>
          <a:bodyPr/>
          <a:lstStyle/>
          <a:p>
            <a:r>
              <a:rPr lang="ru-RU" dirty="0" smtClean="0"/>
              <a:t>5 б класс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888406" y="163684"/>
            <a:ext cx="4039737" cy="283874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853096" y="3068136"/>
            <a:ext cx="3256769" cy="2207523"/>
          </a:xfrm>
        </p:spPr>
      </p:pic>
      <p:sp>
        <p:nvSpPr>
          <p:cNvPr id="3" name="Прямоугольник 2"/>
          <p:cNvSpPr/>
          <p:nvPr/>
        </p:nvSpPr>
        <p:spPr>
          <a:xfrm>
            <a:off x="63937" y="873457"/>
            <a:ext cx="7952344" cy="515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200" dirty="0"/>
              <a:t>Корни уходят в античность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Оказывается, в Древней Элладе словом </a:t>
            </a:r>
            <a:r>
              <a:rPr lang="ru-RU" sz="1200" dirty="0" err="1"/>
              <a:t>konopeion</a:t>
            </a:r>
            <a:r>
              <a:rPr lang="ru-RU" sz="1200" dirty="0"/>
              <a:t> обозначалось ложе с пологом от москитов.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Затем слово вошло в обиход римлян, видоизмененное до «</a:t>
            </a:r>
            <a:r>
              <a:rPr lang="ru-RU" sz="1200" dirty="0" err="1"/>
              <a:t>conoрeum</a:t>
            </a:r>
            <a:r>
              <a:rPr lang="ru-RU" sz="1200" dirty="0"/>
              <a:t>». Еще позднее оно в усеченном варианте перекочевало во французский язык, где стало омонимом, обозначая одновременно и род мягкой мебели, и блюдо для свадебного, праздничного фуршета и делового застолья.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Нет ничего удивительно в том, что именно французы, накопившие обширные знания и опыт в кулинарном деле и известные творческим подходом к приготовлению блюд, первыми придумали насаживать кусочки различных деликатесов на шпажки, тем самым создавая аппетитные слоеные закуски с незабываемым, многогранным вкусом.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Но почему именно канапе, спросите вы? Какая связь существует между мягкой мебелью и блюдом французской кухни? Причина в том, что кому-то блюда на шпажках показались похожими на французский диван.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Секреты приготовления канапе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Важной деталью при приготовлении канапе является использование слегка зачерствевшего хлеба, хлебцев, гренков. Почему?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Во-первых, это позволяет создавать прочные «конструкции», тогда как при использовании хлебного мякиша канапе, вероятнее всего, становились бы неаппетитным месивом еще на этапе сервировки стола.</a:t>
            </a:r>
          </a:p>
          <a:p>
            <a:pPr>
              <a:lnSpc>
                <a:spcPct val="120000"/>
              </a:lnSpc>
            </a:pPr>
            <a:r>
              <a:rPr lang="ru-RU" sz="1200" dirty="0"/>
              <a:t>Во-вторых, добавление тостов, гренков, хлебцев позволяет добиться еще одного важного </a:t>
            </a:r>
            <a:endParaRPr lang="ru-RU" sz="1200" dirty="0" smtClean="0"/>
          </a:p>
          <a:p>
            <a:pPr>
              <a:lnSpc>
                <a:spcPct val="120000"/>
              </a:lnSpc>
            </a:pPr>
            <a:r>
              <a:rPr lang="ru-RU" sz="1200" dirty="0" smtClean="0"/>
              <a:t>эффекта</a:t>
            </a:r>
            <a:r>
              <a:rPr lang="ru-RU" sz="1200" dirty="0"/>
              <a:t>: такие снеки становятся особенно пикантными, хрустящими</a:t>
            </a:r>
            <a:r>
              <a:rPr lang="ru-RU" sz="12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://www.salatyday.ru/recepty/recept/584</a:t>
            </a:r>
            <a:r>
              <a:rPr lang="ru-RU" sz="1200" dirty="0"/>
              <a:t> </a:t>
            </a:r>
          </a:p>
          <a:p>
            <a:endParaRPr lang="ru-RU" sz="1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719" y="4800979"/>
            <a:ext cx="3360562" cy="189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65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" y="0"/>
            <a:ext cx="8269878" cy="1053658"/>
          </a:xfrm>
        </p:spPr>
        <p:txBody>
          <a:bodyPr/>
          <a:lstStyle/>
          <a:p>
            <a:r>
              <a:rPr lang="ru-RU" dirty="0" smtClean="0"/>
              <a:t>6 б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5716" y="3120571"/>
            <a:ext cx="2572045" cy="14499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881" y="5271910"/>
            <a:ext cx="2602880" cy="14673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505001" y="5293186"/>
            <a:ext cx="2565137" cy="1446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505002" y="3113498"/>
            <a:ext cx="2565137" cy="14460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864824" y="101998"/>
            <a:ext cx="5205315" cy="29343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529185" y="4271945"/>
            <a:ext cx="1951631" cy="13419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5799" y="1053658"/>
            <a:ext cx="643184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Мясной </a:t>
            </a:r>
            <a:r>
              <a:rPr lang="ru-RU" dirty="0"/>
              <a:t>рулет – оригинальное мясное блюдо, придуманное итальянцами и улучшенное французами. ... Помните, что рулет из мяса одинаково вкусен в горячем и холодном виде. 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2. Жульен из свинины (Франция)</a:t>
            </a:r>
          </a:p>
          <a:p>
            <a:r>
              <a:rPr lang="ru-RU" dirty="0" smtClean="0"/>
              <a:t>Первое </a:t>
            </a:r>
            <a:r>
              <a:rPr lang="ru-RU" dirty="0"/>
              <a:t>в истории упоминание термина жульен сводится к 1722 году, когда французский шеф-повар Франсуа </a:t>
            </a:r>
            <a:r>
              <a:rPr lang="ru-RU" dirty="0" err="1"/>
              <a:t>Массиало</a:t>
            </a:r>
            <a:r>
              <a:rPr lang="ru-RU" dirty="0"/>
              <a:t> обозначил им в своей поварской книге способ нарезки тонкой соломкой (6 см. в длину и 2 мм. в ширину) свежих летних овощей, побегов и корнеплодов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Пища, приготовленная из них, сохраняла пользу витаминов и привлекательный внешний вид, поскольку термическое воздействие на них было минимальным.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38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17" y="187705"/>
            <a:ext cx="8276916" cy="7924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 б класс</a:t>
            </a:r>
            <a:br>
              <a:rPr lang="ru-RU" dirty="0" smtClean="0"/>
            </a:br>
            <a:r>
              <a:rPr lang="ru-RU" dirty="0" smtClean="0"/>
              <a:t>топ 10 сэндвич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717" y="5060583"/>
            <a:ext cx="2880206" cy="16619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717" y="3475480"/>
            <a:ext cx="2880206" cy="16236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85" y="5070587"/>
            <a:ext cx="2651251" cy="1626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93717" y="187705"/>
            <a:ext cx="5649789" cy="31849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397185" y="3475480"/>
            <a:ext cx="2646321" cy="15951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685" y="719967"/>
            <a:ext cx="585676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ahoma" panose="020B0604030504040204" pitchFamily="34" charset="0"/>
              </a:rPr>
              <a:t/>
            </a:r>
            <a:br>
              <a:rPr lang="ru-RU" dirty="0">
                <a:latin typeface="tahoma" panose="020B0604030504040204" pitchFamily="34" charset="0"/>
              </a:rPr>
            </a:br>
            <a:r>
              <a:rPr lang="ru-RU" dirty="0">
                <a:latin typeface="tahoma" panose="020B0604030504040204" pitchFamily="34" charset="0"/>
              </a:rPr>
              <a:t>1. </a:t>
            </a:r>
            <a:r>
              <a:rPr lang="ru-RU" dirty="0" err="1">
                <a:latin typeface="tahoma" panose="020B0604030504040204" pitchFamily="34" charset="0"/>
              </a:rPr>
              <a:t>Бокадильо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 smtClean="0">
                <a:latin typeface="tahoma" panose="020B0604030504040204" pitchFamily="34" charset="0"/>
              </a:rPr>
              <a:t>Испания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>
                <a:latin typeface="tahoma" panose="020B0604030504040204" pitchFamily="34" charset="0"/>
              </a:rPr>
              <a:t>2. </a:t>
            </a:r>
            <a:r>
              <a:rPr lang="ru-RU" dirty="0" err="1">
                <a:latin typeface="tahoma" panose="020B0604030504040204" pitchFamily="34" charset="0"/>
              </a:rPr>
              <a:t>Арепа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 smtClean="0">
                <a:latin typeface="tahoma" panose="020B0604030504040204" pitchFamily="34" charset="0"/>
              </a:rPr>
              <a:t>Венесуэла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>
                <a:latin typeface="tahoma" panose="020B0604030504040204" pitchFamily="34" charset="0"/>
              </a:rPr>
              <a:t>3. </a:t>
            </a:r>
            <a:r>
              <a:rPr lang="ru-RU" dirty="0" err="1">
                <a:latin typeface="tahoma" panose="020B0604030504040204" pitchFamily="34" charset="0"/>
              </a:rPr>
              <a:t>Крок</a:t>
            </a:r>
            <a:r>
              <a:rPr lang="ru-RU" dirty="0">
                <a:latin typeface="tahoma" panose="020B0604030504040204" pitchFamily="34" charset="0"/>
              </a:rPr>
              <a:t>-мадам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Франция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4</a:t>
            </a:r>
            <a:r>
              <a:rPr lang="ru-RU" dirty="0">
                <a:latin typeface="tahoma" panose="020B0604030504040204" pitchFamily="34" charset="0"/>
              </a:rPr>
              <a:t>. </a:t>
            </a:r>
            <a:r>
              <a:rPr lang="ru-RU" dirty="0" err="1">
                <a:latin typeface="tahoma" panose="020B0604030504040204" pitchFamily="34" charset="0"/>
              </a:rPr>
              <a:t>Бан</a:t>
            </a:r>
            <a:r>
              <a:rPr lang="ru-RU" dirty="0">
                <a:latin typeface="tahoma" panose="020B0604030504040204" pitchFamily="34" charset="0"/>
              </a:rPr>
              <a:t> Ми</a:t>
            </a:r>
          </a:p>
          <a:p>
            <a:r>
              <a:rPr lang="ru-RU" dirty="0">
                <a:latin typeface="tahoma" panose="020B0604030504040204" pitchFamily="34" charset="0"/>
              </a:rPr>
              <a:t>Вьетнам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5</a:t>
            </a:r>
            <a:r>
              <a:rPr lang="ru-RU" dirty="0">
                <a:latin typeface="tahoma" panose="020B0604030504040204" pitchFamily="34" charset="0"/>
              </a:rPr>
              <a:t>. </a:t>
            </a:r>
            <a:r>
              <a:rPr lang="ru-RU" dirty="0" err="1">
                <a:latin typeface="tahoma" panose="020B0604030504040204" pitchFamily="34" charset="0"/>
              </a:rPr>
              <a:t>Монреальский</a:t>
            </a:r>
            <a:r>
              <a:rPr lang="ru-RU" dirty="0">
                <a:latin typeface="tahoma" panose="020B0604030504040204" pitchFamily="34" charset="0"/>
              </a:rPr>
              <a:t> сэндвич с копченым мясом</a:t>
            </a:r>
          </a:p>
          <a:p>
            <a:r>
              <a:rPr lang="ru-RU" dirty="0">
                <a:latin typeface="tahoma" panose="020B0604030504040204" pitchFamily="34" charset="0"/>
              </a:rPr>
              <a:t>Канада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6</a:t>
            </a:r>
            <a:r>
              <a:rPr lang="ru-RU" dirty="0">
                <a:latin typeface="tahoma" panose="020B0604030504040204" pitchFamily="34" charset="0"/>
              </a:rPr>
              <a:t>. </a:t>
            </a:r>
            <a:r>
              <a:rPr lang="ru-RU" dirty="0" err="1">
                <a:latin typeface="tahoma" panose="020B0604030504040204" pitchFamily="34" charset="0"/>
              </a:rPr>
              <a:t>Донер-кебаб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>
                <a:latin typeface="tahoma" panose="020B0604030504040204" pitchFamily="34" charset="0"/>
              </a:rPr>
              <a:t>Турция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7</a:t>
            </a:r>
            <a:r>
              <a:rPr lang="ru-RU" dirty="0">
                <a:latin typeface="tahoma" panose="020B0604030504040204" pitchFamily="34" charset="0"/>
              </a:rPr>
              <a:t>. Вада пав</a:t>
            </a:r>
          </a:p>
          <a:p>
            <a:r>
              <a:rPr lang="ru-RU" dirty="0">
                <a:latin typeface="tahoma" panose="020B0604030504040204" pitchFamily="34" charset="0"/>
              </a:rPr>
              <a:t>Индия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8</a:t>
            </a:r>
            <a:r>
              <a:rPr lang="ru-RU" dirty="0">
                <a:latin typeface="tahoma" panose="020B0604030504040204" pitchFamily="34" charset="0"/>
              </a:rPr>
              <a:t>. Сэндвич с арахисовым маслом и джемом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США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9. </a:t>
            </a:r>
            <a:r>
              <a:rPr lang="ru-RU" b="1" dirty="0" err="1"/>
              <a:t>Кацу-сандо</a:t>
            </a:r>
            <a:endParaRPr lang="ru-RU" dirty="0"/>
          </a:p>
          <a:p>
            <a:pPr fontAlgn="base"/>
            <a:r>
              <a:rPr lang="ru-RU" dirty="0"/>
              <a:t>Япония</a:t>
            </a:r>
          </a:p>
          <a:p>
            <a:r>
              <a:rPr lang="ru-RU" dirty="0" smtClean="0">
                <a:latin typeface="tahoma" panose="020B0604030504040204" pitchFamily="34" charset="0"/>
              </a:rPr>
              <a:t>10</a:t>
            </a:r>
            <a:r>
              <a:rPr lang="ru-RU" dirty="0">
                <a:latin typeface="tahoma" panose="020B0604030504040204" pitchFamily="34" charset="0"/>
              </a:rPr>
              <a:t>. </a:t>
            </a:r>
            <a:r>
              <a:rPr lang="ru-RU" dirty="0" err="1">
                <a:latin typeface="tahoma" panose="020B0604030504040204" pitchFamily="34" charset="0"/>
              </a:rPr>
              <a:t>Смёрребрёд</a:t>
            </a:r>
            <a:endParaRPr lang="ru-RU" dirty="0">
              <a:latin typeface="tahoma" panose="020B0604030504040204" pitchFamily="34" charset="0"/>
            </a:endParaRPr>
          </a:p>
          <a:p>
            <a:r>
              <a:rPr lang="ru-RU" dirty="0">
                <a:latin typeface="tahoma" panose="020B0604030504040204" pitchFamily="34" charset="0"/>
              </a:rPr>
              <a:t>Дания</a:t>
            </a:r>
          </a:p>
          <a:p>
            <a:endParaRPr lang="ru-RU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69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53519" y="232350"/>
            <a:ext cx="2142702" cy="18459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29" y="30933"/>
            <a:ext cx="8031257" cy="664779"/>
          </a:xfrm>
        </p:spPr>
        <p:txBody>
          <a:bodyPr/>
          <a:lstStyle/>
          <a:p>
            <a:r>
              <a:rPr lang="ru-RU" dirty="0" smtClean="0"/>
              <a:t>7 а класс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05531" y="3562171"/>
            <a:ext cx="5418163" cy="30543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00427" y="935431"/>
            <a:ext cx="3055107" cy="17222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9699066" y="936806"/>
            <a:ext cx="3061411" cy="172579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742494" y="1993587"/>
            <a:ext cx="1767449" cy="183615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1128" y="1477446"/>
            <a:ext cx="64348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Open Sans"/>
              </a:rPr>
              <a:t>Шарлотка </a:t>
            </a:r>
            <a:r>
              <a:rPr lang="ru-RU" dirty="0">
                <a:latin typeface="Open Sans"/>
              </a:rPr>
              <a:t>- это упрощенная, народная, можно сказать ласковая производная от "Шарлот".  Существует две версии происхождения названия:</a:t>
            </a:r>
            <a:br>
              <a:rPr lang="ru-RU" dirty="0">
                <a:latin typeface="Open Sans"/>
              </a:rPr>
            </a:br>
            <a:r>
              <a:rPr lang="ru-RU" dirty="0">
                <a:latin typeface="Open Sans"/>
              </a:rPr>
              <a:t>1) Большинство легенд, связанных с созданием  шарлотки, указывают, что оно происходит от женского имени "Шарлотта".</a:t>
            </a:r>
            <a:br>
              <a:rPr lang="ru-RU" dirty="0">
                <a:latin typeface="Open Sans"/>
              </a:rPr>
            </a:br>
            <a:r>
              <a:rPr lang="ru-RU" dirty="0">
                <a:latin typeface="Open Sans"/>
              </a:rPr>
              <a:t>2) Некоторые кулинары-ученые утверждают (основываясь на английских рецептурах XV века и более поздних, что вызывает доверие), что название десерта шарлот происходит от английского слова </a:t>
            </a:r>
            <a:r>
              <a:rPr lang="ru-RU" dirty="0" err="1">
                <a:latin typeface="Open Sans"/>
              </a:rPr>
              <a:t>charlyt</a:t>
            </a:r>
            <a:r>
              <a:rPr lang="ru-RU" dirty="0">
                <a:latin typeface="Open Sans"/>
              </a:rPr>
              <a:t> , что означает блюдо, приготовленное из взбитых яиц, сахара и молока. В XV веке, в Англии, кстати,  было также популярно мясное блюдо с аналогичным названием</a:t>
            </a:r>
            <a:r>
              <a:rPr lang="ru-RU" dirty="0" smtClean="0">
                <a:latin typeface="Open Sans"/>
              </a:rPr>
              <a:t>.</a:t>
            </a:r>
            <a:endParaRPr lang="ru-RU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369696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46878" y="4266416"/>
            <a:ext cx="2342502" cy="21676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136211"/>
            <a:ext cx="8358803" cy="699068"/>
          </a:xfrm>
        </p:spPr>
        <p:txBody>
          <a:bodyPr/>
          <a:lstStyle/>
          <a:p>
            <a:r>
              <a:rPr lang="ru-RU" dirty="0" smtClean="0"/>
              <a:t>7 а класс «Пицца»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6142" y="4178978"/>
            <a:ext cx="1323070" cy="2342502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434316" y="485745"/>
            <a:ext cx="3684896" cy="3343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7992" y="835279"/>
            <a:ext cx="83563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Знатоки кулинарии часто спорят о том, какую страну можно считать родиной любимого всеми блюда. Дело в том, что похожее угощение готовили еще в Древней Греции. Прототип современной пиццы представлял собой круглый хлеб, щедро смазанный оливковым маслом и обсыпанный пряными травами. Кроме того, описание похожих блюд можно найти и у других народов. Однако лишь в 18 веке на улицах и рынках итальянских городов стали продавать плоские лепешки, которые так полюбились простому люду. Именно эта нехитрая выпечка получила название </a:t>
            </a:r>
            <a:r>
              <a:rPr lang="ru-RU" sz="1600" dirty="0" err="1"/>
              <a:t>Pizzas</a:t>
            </a:r>
            <a:r>
              <a:rPr lang="ru-RU" sz="1600" dirty="0"/>
              <a:t>, а впоследствии стала узнаваемой в любом уголке земли. Родина пиццы подарила нам множество разновидностей этого блюда. Например, название «Маргарита» прочно связано с именем королевы, которая попросила знаменитого шеф-повара приготовить любимое народом лакомство специально для нее. Позже многие регионы страны стали готовить совою фирменную пиццу, которая отличалась внешним видом, составом и даже способом приготовления. Итальянские рестораны, появившиеся в 20 веке в Европейских странах и США, привлекли внимание к своей национальной кухне. Вскоре инициативу перехватили местные повара. Свет увидела японская пицца, начинка которой состоит из нескольких видов морепродуктов. Чикагский повар придумал новый вид популярной выпечки и назвал ее в честь своего города. Эта пицца с высокими бортиками, содержит огромное количество сытной начинки, состоящей из сыра и мясных продуктов. Российские хозяйки изобрели домашнюю пиццу, которая напоминает пышный пирог с колбасой и сыром. Вместо соуса в нашей стране принято использовать кетчуп и майонез, а для начинки берут все то, что есть в данный момент в холодильнике. </a:t>
            </a:r>
          </a:p>
        </p:txBody>
      </p:sp>
    </p:spTree>
    <p:extLst>
      <p:ext uri="{BB962C8B-B14F-4D97-AF65-F5344CB8AC3E}">
        <p14:creationId xmlns:p14="http://schemas.microsoft.com/office/powerpoint/2010/main" val="29337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100" y="82160"/>
            <a:ext cx="8534400" cy="1507067"/>
          </a:xfrm>
        </p:spPr>
        <p:txBody>
          <a:bodyPr/>
          <a:lstStyle/>
          <a:p>
            <a:r>
              <a:rPr lang="ru-RU" dirty="0" smtClean="0"/>
              <a:t>6 б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61211" y="3600510"/>
            <a:ext cx="2646695" cy="149200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580525" y="3501086"/>
            <a:ext cx="3499027" cy="19724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18823" y="5035349"/>
            <a:ext cx="2980461" cy="16801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821676" y="1766280"/>
            <a:ext cx="3016726" cy="17006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218612" y="173668"/>
            <a:ext cx="2920582" cy="16464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53682" y="780156"/>
            <a:ext cx="2780306" cy="156732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866" y="996871"/>
            <a:ext cx="68573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</a:rPr>
              <a:t>Восточное блюдо, возможно, что турецкого происхождения. В разных странах по-разному называется:</a:t>
            </a:r>
          </a:p>
          <a:p>
            <a:r>
              <a:rPr lang="ru-RU" dirty="0">
                <a:latin typeface="arial" panose="020B0604020202020204" pitchFamily="34" charset="0"/>
              </a:rPr>
              <a:t>Алжир - </a:t>
            </a:r>
            <a:r>
              <a:rPr lang="ru-RU" dirty="0" err="1">
                <a:latin typeface="arial" panose="020B0604020202020204" pitchFamily="34" charset="0"/>
              </a:rPr>
              <a:t>Денер</a:t>
            </a:r>
            <a:r>
              <a:rPr lang="ru-RU" dirty="0">
                <a:latin typeface="arial" panose="020B0604020202020204" pitchFamily="34" charset="0"/>
              </a:rPr>
              <a:t>,</a:t>
            </a:r>
          </a:p>
          <a:p>
            <a:r>
              <a:rPr lang="ru-RU" dirty="0">
                <a:latin typeface="arial" panose="020B0604020202020204" pitchFamily="34" charset="0"/>
              </a:rPr>
              <a:t>Армения - </a:t>
            </a:r>
            <a:r>
              <a:rPr lang="ru-RU" dirty="0" err="1">
                <a:latin typeface="arial" panose="020B0604020202020204" pitchFamily="34" charset="0"/>
              </a:rPr>
              <a:t>Карци-хоровац</a:t>
            </a:r>
            <a:r>
              <a:rPr lang="ru-RU" dirty="0">
                <a:latin typeface="arial" panose="020B0604020202020204" pitchFamily="34" charset="0"/>
              </a:rPr>
              <a:t>,</a:t>
            </a:r>
          </a:p>
          <a:p>
            <a:r>
              <a:rPr lang="ru-RU" dirty="0">
                <a:latin typeface="arial" panose="020B0604020202020204" pitchFamily="34" charset="0"/>
              </a:rPr>
              <a:t>Болгария - </a:t>
            </a:r>
            <a:r>
              <a:rPr lang="ru-RU" dirty="0" err="1">
                <a:latin typeface="arial" panose="020B0604020202020204" pitchFamily="34" charset="0"/>
              </a:rPr>
              <a:t>Дюнер</a:t>
            </a:r>
            <a:r>
              <a:rPr lang="ru-RU" dirty="0">
                <a:latin typeface="arial" panose="020B0604020202020204" pitchFamily="34" charset="0"/>
              </a:rPr>
              <a:t>,</a:t>
            </a:r>
          </a:p>
          <a:p>
            <a:r>
              <a:rPr lang="ru-RU" dirty="0">
                <a:latin typeface="arial" panose="020B0604020202020204" pitchFamily="34" charset="0"/>
              </a:rPr>
              <a:t>Польша - </a:t>
            </a:r>
            <a:r>
              <a:rPr lang="ru-RU" dirty="0" err="1">
                <a:latin typeface="arial" panose="020B0604020202020204" pitchFamily="34" charset="0"/>
              </a:rPr>
              <a:t>Кебаб</a:t>
            </a:r>
            <a:r>
              <a:rPr lang="ru-RU" dirty="0">
                <a:latin typeface="arial" panose="020B0604020202020204" pitchFamily="34" charset="0"/>
              </a:rPr>
              <a:t>,</a:t>
            </a:r>
          </a:p>
          <a:p>
            <a:r>
              <a:rPr lang="ru-RU" dirty="0">
                <a:latin typeface="arial" panose="020B0604020202020204" pitchFamily="34" charset="0"/>
              </a:rPr>
              <a:t>Чехия - </a:t>
            </a:r>
            <a:r>
              <a:rPr lang="ru-RU" dirty="0" err="1">
                <a:latin typeface="arial" panose="020B0604020202020204" pitchFamily="34" charset="0"/>
              </a:rPr>
              <a:t>Гирос</a:t>
            </a:r>
            <a:r>
              <a:rPr lang="ru-RU" dirty="0">
                <a:latin typeface="arial" panose="020B0604020202020204" pitchFamily="34" charset="0"/>
              </a:rPr>
              <a:t>,</a:t>
            </a:r>
          </a:p>
          <a:p>
            <a:r>
              <a:rPr lang="ru-RU" dirty="0">
                <a:latin typeface="arial" panose="020B0604020202020204" pitchFamily="34" charset="0"/>
              </a:rPr>
              <a:t>и множество подобных примеров</a:t>
            </a:r>
            <a:r>
              <a:rPr lang="ru-RU" dirty="0" smtClean="0">
                <a:latin typeface="arial" panose="020B0604020202020204" pitchFamily="34" charset="0"/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Шаурма </a:t>
            </a:r>
            <a:r>
              <a:rPr lang="ru-RU" dirty="0"/>
              <a:t>— одно из самых популярных ближневосточных блюд, которое популярно практически везде. Рубленое сочное мясо, предварительно обжаренное на гриле и завернутое в мягкий лаваш вместе с овощным салатом и соусом, — настоящий деликатес арабской кухни. Поскольку </a:t>
            </a:r>
            <a:r>
              <a:rPr lang="ru-RU" dirty="0" err="1"/>
              <a:t>шаурма</a:t>
            </a:r>
            <a:r>
              <a:rPr lang="ru-RU" dirty="0"/>
              <a:t> относится к </a:t>
            </a:r>
            <a:r>
              <a:rPr lang="ru-RU" dirty="0" err="1"/>
              <a:t>фастфуду</a:t>
            </a:r>
            <a:r>
              <a:rPr lang="ru-RU" dirty="0"/>
              <a:t>, многие люди боятся ее покупать на улице или в закусочных. Впрочем, подобные меры предосторожности не помешают. Однако если вы окажетесь в арабском ресторане, непременно закажите настоящую </a:t>
            </a:r>
            <a:r>
              <a:rPr lang="ru-RU" dirty="0" err="1"/>
              <a:t>шаурму</a:t>
            </a:r>
            <a:r>
              <a:rPr lang="ru-RU" dirty="0"/>
              <a:t> из баранины, говядины, телятины, курицы или </a:t>
            </a:r>
            <a:r>
              <a:rPr lang="ru-RU" dirty="0" err="1"/>
              <a:t>индюшатины</a:t>
            </a:r>
            <a:r>
              <a:rPr lang="ru-RU" dirty="0"/>
              <a:t> — не пожалеете! </a:t>
            </a:r>
            <a:endParaRPr lang="ru-RU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4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124" y="281804"/>
            <a:ext cx="7771198" cy="717315"/>
          </a:xfrm>
        </p:spPr>
        <p:txBody>
          <a:bodyPr/>
          <a:lstStyle/>
          <a:p>
            <a:r>
              <a:rPr lang="ru-RU" dirty="0" smtClean="0"/>
              <a:t>6 б класс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639895" y="101052"/>
            <a:ext cx="5369556" cy="350944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045104" y="2562380"/>
            <a:ext cx="2964347" cy="16710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79762" y="3239847"/>
            <a:ext cx="3042466" cy="1715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065698" y="3784535"/>
            <a:ext cx="2943753" cy="1659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045104" y="5041878"/>
            <a:ext cx="2958631" cy="1667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68880" y="4623767"/>
            <a:ext cx="2857578" cy="1610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2124" y="1828257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Verdana" panose="020B0604030504040204" pitchFamily="34" charset="0"/>
              </a:rPr>
              <a:t>Жаркое – это традиционное для Украины мясное блюдо, аналогов которому нет ни в одной кухне мира. Основными его ингредиентами являются мясо и овощи. Чаще всего жаркое готовят из свинины, так как именно она, в отличие от других видов мяса, придает бульону достаточную жирность.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Verdana" panose="020B0604030504040204" pitchFamily="34" charset="0"/>
              </a:rPr>
              <a:t>Рецептов жаркого не так много, в основном по всей территории Украины это блюдо готовят одинаково, разница наблюдается лишь в подаче.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13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39" y="15935"/>
            <a:ext cx="8043081" cy="7432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 в класс «</a:t>
            </a:r>
            <a:r>
              <a:rPr lang="ru-RU" sz="3100" dirty="0" smtClean="0"/>
              <a:t>шашлык на сковороде»</a:t>
            </a:r>
            <a:endParaRPr lang="ru-RU" sz="31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389065" y="135366"/>
            <a:ext cx="3802933" cy="21438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033146" y="4487332"/>
            <a:ext cx="5158854" cy="22375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946843" y="3082551"/>
            <a:ext cx="1810861" cy="15663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9738873" y="2279177"/>
            <a:ext cx="2453125" cy="232678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400800" y="1259471"/>
            <a:ext cx="3356904" cy="1892373"/>
          </a:xfrm>
        </p:spPr>
      </p:pic>
      <p:pic>
        <p:nvPicPr>
          <p:cNvPr id="9" name="Объект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435281" y="3151844"/>
            <a:ext cx="1854441" cy="149704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537" y="538538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ahoma" panose="020B0604030504040204" pitchFamily="34" charset="0"/>
              </a:rPr>
              <a:t>Кстати, само слово «шашлык» вовсе не кавказского происхождения и в русском языке оказалось случайно. Оно является искажением крымско-татарского слова «шиш» - «вертел», «</a:t>
            </a:r>
            <a:r>
              <a:rPr lang="ru-RU" dirty="0" err="1">
                <a:latin typeface="Tahoma" panose="020B0604030504040204" pitchFamily="34" charset="0"/>
              </a:rPr>
              <a:t>шишлык</a:t>
            </a:r>
            <a:r>
              <a:rPr lang="ru-RU" dirty="0">
                <a:latin typeface="Tahoma" panose="020B0604030504040204" pitchFamily="34" charset="0"/>
              </a:rPr>
              <a:t>» - «что-то на вертеле».</a:t>
            </a:r>
          </a:p>
          <a:p>
            <a:pPr algn="just"/>
            <a:r>
              <a:rPr lang="ru-RU" dirty="0">
                <a:latin typeface="Tahoma" panose="020B0604030504040204" pitchFamily="34" charset="0"/>
              </a:rPr>
              <a:t>Шашлык был известен в России и до XVIII века, но назывался «верченое» - мясо, переворачиваемое на вертеле.</a:t>
            </a:r>
          </a:p>
          <a:p>
            <a:pPr algn="just"/>
            <a:r>
              <a:rPr lang="ru-RU" dirty="0">
                <a:latin typeface="Tahoma" panose="020B0604030504040204" pitchFamily="34" charset="0"/>
              </a:rPr>
              <a:t>Искать страну, где впервые появился шашлык бессмысленно. Еще древние люди, научившись добывать огонь, вкушали мясо, приготовленное на костре. Сотни веков спустя на шомполах от мушкетов и пищалей жарили в старину мясо охотники и солдаты.</a:t>
            </a:r>
          </a:p>
          <a:p>
            <a:pPr algn="just"/>
            <a:r>
              <a:rPr lang="ru-RU" dirty="0">
                <a:latin typeface="Tahoma" panose="020B0604030504040204" pitchFamily="34" charset="0"/>
              </a:rPr>
              <a:t>В Армении шашлык называют «</a:t>
            </a:r>
            <a:r>
              <a:rPr lang="ru-RU" dirty="0" err="1">
                <a:latin typeface="Tahoma" panose="020B0604030504040204" pitchFamily="34" charset="0"/>
              </a:rPr>
              <a:t>хоровац</a:t>
            </a:r>
            <a:r>
              <a:rPr lang="ru-RU" dirty="0">
                <a:latin typeface="Tahoma" panose="020B0604030504040204" pitchFamily="34" charset="0"/>
              </a:rPr>
              <a:t>», а в Азербайджане - «</a:t>
            </a:r>
            <a:r>
              <a:rPr lang="ru-RU" dirty="0" err="1">
                <a:latin typeface="Tahoma" panose="020B0604030504040204" pitchFamily="34" charset="0"/>
              </a:rPr>
              <a:t>кебаб</a:t>
            </a:r>
            <a:r>
              <a:rPr lang="ru-RU" dirty="0">
                <a:latin typeface="Tahoma" panose="020B0604030504040204" pitchFamily="34" charset="0"/>
              </a:rPr>
              <a:t>», в Турции - «шиш-</a:t>
            </a:r>
            <a:r>
              <a:rPr lang="ru-RU" dirty="0" err="1">
                <a:latin typeface="Tahoma" panose="020B0604030504040204" pitchFamily="34" charset="0"/>
              </a:rPr>
              <a:t>кебаб</a:t>
            </a:r>
            <a:r>
              <a:rPr lang="ru-RU" dirty="0">
                <a:latin typeface="Tahoma" panose="020B0604030504040204" pitchFamily="34" charset="0"/>
              </a:rPr>
              <a:t>». В странах Средиземноморья </a:t>
            </a:r>
            <a:r>
              <a:rPr lang="ru-RU" dirty="0" err="1">
                <a:latin typeface="Tahoma" panose="020B0604030504040204" pitchFamily="34" charset="0"/>
              </a:rPr>
              <a:t>кебаб</a:t>
            </a:r>
            <a:r>
              <a:rPr lang="ru-RU" dirty="0">
                <a:latin typeface="Tahoma" panose="020B0604030504040204" pitchFamily="34" charset="0"/>
              </a:rPr>
              <a:t> представляет собой котлетную массу с большим количеством мяты, нанизанную на деревянные палочки и запеченную в углях.</a:t>
            </a:r>
          </a:p>
          <a:p>
            <a:pPr algn="just"/>
            <a:r>
              <a:rPr lang="ru-RU" dirty="0">
                <a:latin typeface="Tahoma" panose="020B0604030504040204" pitchFamily="34" charset="0"/>
              </a:rPr>
              <a:t>На Западе и в Америке «верченые» блюда превратились в «переворачиваемые», там готовят мясо на решетке в жаровнях, именуемых «барбекю».</a:t>
            </a:r>
            <a:endParaRPr lang="ru-RU" b="0" i="0" dirty="0"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03757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153</TotalTime>
  <Words>1120</Words>
  <Application>Microsoft Office PowerPoint</Application>
  <PresentationFormat>Широкоэкранный</PresentationFormat>
  <Paragraphs>68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Century Gothic</vt:lpstr>
      <vt:lpstr>Open Sans</vt:lpstr>
      <vt:lpstr>Tahoma</vt:lpstr>
      <vt:lpstr>Tahoma</vt:lpstr>
      <vt:lpstr>Verdana</vt:lpstr>
      <vt:lpstr>Wingdings 3</vt:lpstr>
      <vt:lpstr>Сектор</vt:lpstr>
      <vt:lpstr>5 б класс</vt:lpstr>
      <vt:lpstr>5 б класс</vt:lpstr>
      <vt:lpstr>6 б класс</vt:lpstr>
      <vt:lpstr>5 б класс топ 10 сэндвич</vt:lpstr>
      <vt:lpstr>7 а класс</vt:lpstr>
      <vt:lpstr>7 а класс «Пицца»</vt:lpstr>
      <vt:lpstr>6 б класс</vt:lpstr>
      <vt:lpstr>6 б класс</vt:lpstr>
      <vt:lpstr>6 в класс «шашлык на сковороде»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18</cp:revision>
  <dcterms:created xsi:type="dcterms:W3CDTF">2017-10-26T13:57:51Z</dcterms:created>
  <dcterms:modified xsi:type="dcterms:W3CDTF">2018-01-25T06:46:08Z</dcterms:modified>
</cp:coreProperties>
</file>