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4000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 advClick="0" advTm="4000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 advClick="0" advTm="4000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 advClick="0" advTm="4000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4000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 advClick="0" advTm="4000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 advClick="0" advTm="4000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 advClick="0" advTm="4000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 advClick="0" advTm="4000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 advClick="0" advTm="4000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 spd="slow" advClick="0" advTm="4000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 advClick="0" advTm="4000">
    <p:newsflash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1285860"/>
            <a:ext cx="7929618" cy="34163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Интенсивный метод обучения иностранным языкам в школе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 spd="slow" advClick="0" advTm="4000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8229600" cy="5824558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ru-RU" sz="2800" dirty="0" smtClean="0"/>
              <a:t>    Коммуникативные задания второго типа предполагают большую самостоятельность учащихся. Учитель лишь организует общение, обрисовывая ситуацию, дальше он превращается в заинтересованного наблюдателя; все остальное — дело самих учащихся.</a:t>
            </a:r>
          </a:p>
          <a:p>
            <a:pPr>
              <a:buNone/>
            </a:pPr>
            <a:r>
              <a:rPr lang="ru-RU" sz="2800" dirty="0" smtClean="0"/>
              <a:t>  </a:t>
            </a:r>
            <a:r>
              <a:rPr lang="ru-RU" sz="2800" dirty="0" smtClean="0"/>
              <a:t> </a:t>
            </a:r>
            <a:r>
              <a:rPr lang="ru-RU" sz="2800" dirty="0" smtClean="0"/>
              <a:t>Таким образом,</a:t>
            </a:r>
            <a:r>
              <a:rPr lang="ru-RU" sz="2800" dirty="0" smtClean="0"/>
              <a:t> </a:t>
            </a:r>
            <a:r>
              <a:rPr lang="ru-RU" sz="2800" dirty="0" smtClean="0"/>
              <a:t>с</a:t>
            </a:r>
            <a:r>
              <a:rPr lang="ru-RU" sz="2800" dirty="0" smtClean="0"/>
              <a:t>оревновательные </a:t>
            </a:r>
            <a:r>
              <a:rPr lang="ru-RU" sz="2800" dirty="0" smtClean="0"/>
              <a:t>коллективные формы давно пользуются популярностью, но интенсивные методы расставили в них иные акценты: не только и не столько языковой материал, а, прежде всего, задачи общения являются их предметом.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 advClick="0" advTm="4000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8229600" cy="575312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На практике интенсивное обучение давно уже сложилось и воспринимается большинством педагогов как специфическая система обучения, отличная по ряду параметров от методов обучения иностранным языкам, используемых в настоящее время. В ее рамках разработаны новые принципы отбора и организации речевого и языкового материала, из которых ведущими являются деятельностный, личностно-ролевой, ситуативно-тематический. Создана новая динамическая модель обучения и управления коммуникативно-учебной деятельностью обучающихся, которую можно использовать для обучения не только взрослых, но школьников.</a:t>
            </a:r>
          </a:p>
          <a:p>
            <a:endParaRPr lang="ru-RU" dirty="0"/>
          </a:p>
        </p:txBody>
      </p:sp>
    </p:spTree>
  </p:cSld>
  <p:clrMapOvr>
    <a:masterClrMapping/>
  </p:clrMapOvr>
  <p:transition spd="slow" advClick="0" advTm="4000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8229600" cy="5895996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9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Спасибо за внимание.</a:t>
            </a:r>
            <a:endParaRPr lang="ru-RU" sz="9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 spd="slow" advClick="0" advTm="4000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34704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 чём же особенности этой технологии?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857364"/>
            <a:ext cx="8258204" cy="4714908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b="1" i="1" dirty="0" smtClean="0"/>
              <a:t>В использовании приёмов, активизирующих сознательные и подсознательные процессы психики для создания обширной и прочной языковой базы.</a:t>
            </a:r>
          </a:p>
          <a:p>
            <a:r>
              <a:rPr lang="ru-RU" sz="2800" b="1" i="1" dirty="0" smtClean="0"/>
              <a:t>В разработке заданий, мотивирующих общение.</a:t>
            </a:r>
          </a:p>
          <a:p>
            <a:r>
              <a:rPr lang="ru-RU" sz="2800" b="1" i="1" dirty="0" smtClean="0"/>
              <a:t>В оптимальной организации коллективного взаимодействия учащихся между собой и с учителями.</a:t>
            </a:r>
            <a:endParaRPr lang="ru-RU" sz="2800" b="1" i="1" dirty="0"/>
          </a:p>
        </p:txBody>
      </p:sp>
    </p:spTree>
  </p:cSld>
  <p:clrMapOvr>
    <a:masterClrMapping/>
  </p:clrMapOvr>
  <p:transition spd="slow" advClick="0" advTm="4000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8229600" cy="5824558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3200" dirty="0" smtClean="0"/>
              <a:t>Г. А. Китайгородская так характеризует исходный момент введения нового полилога, подчеркивая его личностную основу: «... преподаватель как бы вспоминает с учащимися то, что с ними недавно произошло..., а затем в форме непосредственного общения с аудиторией рассказывает им (разыгрывает) те события, которые с ними, произойдут»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 advClick="0" advTm="4000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28588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Каждый урок - микроцикл курса предусматривает лексико-грамматический комментарий. 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571612"/>
            <a:ext cx="8229600" cy="4752988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ru-RU" dirty="0" smtClean="0"/>
              <a:t>Домашние задания представляют собой форму самоконтроля усвоения изучаемого языка. Они делятся на устные и письменные. Главное, чтобы они были интересны для обучаемых и чтобы их польза ощущалась ежедневно.</a:t>
            </a:r>
          </a:p>
          <a:p>
            <a:r>
              <a:rPr lang="ru-RU" dirty="0" smtClean="0"/>
              <a:t>Устные задания предлагают учащимся продумать и найти языковые средства в материале текста урока для решения конкретной задачи. Например, “Составьте, пожалуйста, для нашего старосты список группы. Укажите профессию, национальность, из какой страны приехал и хобби каждого”. </a:t>
            </a:r>
          </a:p>
          <a:p>
            <a:endParaRPr lang="ru-RU" dirty="0"/>
          </a:p>
        </p:txBody>
      </p:sp>
    </p:spTree>
  </p:cSld>
  <p:clrMapOvr>
    <a:masterClrMapping/>
  </p:clrMapOvr>
  <p:transition spd="slow" advClick="0" advTm="4000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8229600" cy="5895996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3200" dirty="0" smtClean="0"/>
              <a:t>Письменные задания тренируют формы употребления языкового материала, определенных грамматических явлений, структур и т.п. Главное, опять-таки, формулировка задания. Например, “Ответьте на вопросы, пожалуйста! Ваши ответы помогут нам лучше знать Вас и Ваши привычки” (тренировка форм неправильных глаголов). </a:t>
            </a:r>
            <a:endParaRPr lang="ru-RU" sz="3200" dirty="0"/>
          </a:p>
        </p:txBody>
      </p:sp>
    </p:spTree>
  </p:cSld>
  <p:clrMapOvr>
    <a:masterClrMapping/>
  </p:clrMapOvr>
  <p:transition spd="slow" advClick="0" advTm="4000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8229600" cy="575312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    Отличительная черта интенсивного обучения - преимущественная установка на непроизвольное запоминание, которое обеспечивается созданием на занятиях атмосферы эмоционального подъема, сопровождение речевой коммуникации паралингвистическими средствами, максимальным использованием ритмических и музыкальных особенностей реплик и высказываний. Учащиеся не осознают, что они учатся, т.к. создается сильная иллюзия реальной коммуникации.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 advClick="0" advTm="4000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92869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Предлагаемые формы контроля: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42984"/>
            <a:ext cx="8229600" cy="5181616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lvl="0"/>
            <a:r>
              <a:rPr lang="ru-RU" dirty="0" smtClean="0"/>
              <a:t>Текущий контроль знания лексического материала осуществляется регулярно по завершении работы над каждым уроком. Учащимся предъявляется со слуха достаточно репрезентативный (количественно и качественно) материал урока, до 50 речевых единиц (100-150 словарных единиц). Единицей проверки может быть также слово, словосочетание, часть предложения, предложение, клише. </a:t>
            </a:r>
          </a:p>
          <a:p>
            <a:pPr lvl="0"/>
            <a:r>
              <a:rPr lang="ru-RU" dirty="0" smtClean="0"/>
              <a:t>Текущий контроль знания грамматики осуществляется регулярно по мере прохождения определенного грамматического материала. Это может быть контроль в форме выбора верного варианта из 3-4 предлагаемых (так называемый множественный выбор), трансформации предложенных образцов, заполнения пропусков в предложениях. </a:t>
            </a:r>
          </a:p>
          <a:p>
            <a:endParaRPr lang="ru-RU" dirty="0"/>
          </a:p>
        </p:txBody>
      </p:sp>
    </p:spTree>
  </p:cSld>
  <p:clrMapOvr>
    <a:masterClrMapping/>
  </p:clrMapOvr>
  <p:transition spd="slow" advClick="0" advTm="4000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00013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Технология преподавателя, владеющего интенсивной методикой, строится на трех основных умениях: 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28736"/>
            <a:ext cx="8229600" cy="4895864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правильно формулировать и использовать коммуникативные задания; </a:t>
            </a:r>
          </a:p>
          <a:p>
            <a:r>
              <a:rPr lang="ru-RU" dirty="0" smtClean="0"/>
              <a:t>импровизировать, организовывать неформальное общение, как бы перебрасывая своеобразные «мостики» от одного коммуникативного задания к другому, подчиняя их содержательной логике урока;</a:t>
            </a:r>
          </a:p>
          <a:p>
            <a:r>
              <a:rPr lang="ru-RU" dirty="0" smtClean="0"/>
              <a:t>повышать плотность общения на занятии за счет применения форм коллективного взаимодействия.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 advClick="0" advTm="4000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85725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 интенсивных методах различают два типа коммуникативных заданий: 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8229600" cy="496730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Более жестко управляющие выбором языковых средств</a:t>
            </a:r>
          </a:p>
          <a:p>
            <a:r>
              <a:rPr lang="ru-RU" dirty="0" smtClean="0"/>
              <a:t>Предоставляющие учащимся свободу в их выборе.</a:t>
            </a:r>
          </a:p>
          <a:p>
            <a:pPr>
              <a:buNone/>
            </a:pPr>
            <a:r>
              <a:rPr lang="ru-RU" dirty="0" smtClean="0"/>
              <a:t>    В коммуникативных заданиях первого типа учителю отводится большая роль. В качестве одного из действующих лиц он задает тон, направляя своим высказыванием, внимание учащихся на возможные повороты сюжета и соответствующие языковые средства, он как бы поднимает планку, задает образец речевого поведения, как по содержанию, так и по форме. </a:t>
            </a:r>
            <a:endParaRPr lang="ru-RU" dirty="0"/>
          </a:p>
        </p:txBody>
      </p:sp>
    </p:spTree>
  </p:cSld>
  <p:clrMapOvr>
    <a:masterClrMapping/>
  </p:clrMapOvr>
  <p:transition spd="slow" advClick="0" advTm="4000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53</TotalTime>
  <Words>672</Words>
  <PresentationFormat>Экран (4:3)</PresentationFormat>
  <Paragraphs>26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Справедливость</vt:lpstr>
      <vt:lpstr>Слайд 1</vt:lpstr>
      <vt:lpstr>В чём же особенности этой технологии?</vt:lpstr>
      <vt:lpstr>Слайд 3</vt:lpstr>
      <vt:lpstr>      Каждый урок - микроцикл курса предусматривает лексико-грамматический комментарий.  </vt:lpstr>
      <vt:lpstr>Слайд 5</vt:lpstr>
      <vt:lpstr>Слайд 6</vt:lpstr>
      <vt:lpstr>Предлагаемые формы контроля:  </vt:lpstr>
      <vt:lpstr>Технология преподавателя, владеющего интенсивной методикой, строится на трех основных умениях: </vt:lpstr>
      <vt:lpstr>В интенсивных методах различают два типа коммуникативных заданий: 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Зотова Наталья Валерьевна</dc:creator>
  <cp:lastModifiedBy>зотова</cp:lastModifiedBy>
  <cp:revision>8</cp:revision>
  <dcterms:created xsi:type="dcterms:W3CDTF">2018-01-22T07:14:42Z</dcterms:created>
  <dcterms:modified xsi:type="dcterms:W3CDTF">2018-01-23T05:05:00Z</dcterms:modified>
</cp:coreProperties>
</file>