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2" r:id="rId2"/>
    <p:sldId id="263" r:id="rId3"/>
    <p:sldId id="264" r:id="rId4"/>
    <p:sldId id="267" r:id="rId5"/>
    <p:sldId id="265" r:id="rId6"/>
    <p:sldId id="269" r:id="rId7"/>
    <p:sldId id="271" r:id="rId8"/>
    <p:sldId id="278" r:id="rId9"/>
    <p:sldId id="272" r:id="rId10"/>
    <p:sldId id="273" r:id="rId11"/>
    <p:sldId id="266" r:id="rId12"/>
    <p:sldId id="258" r:id="rId13"/>
    <p:sldId id="274" r:id="rId14"/>
    <p:sldId id="277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23E039-06C3-41C6-A1E2-66E0001359EB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D03D93-EAAC-4066-B5CB-5630C13BF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2B5B9-3EE7-44A9-A9B2-408C0FF9F7F2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83801-4A3C-4DDA-8142-940D57BDE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433C6-4485-4776-90FC-CC0A06403CDE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FE2ED-7AFC-424C-B97D-879F5104B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503FA-459C-46E0-AC61-BA2690FC2A2D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13457-9F51-4BC0-81A2-1134537CB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E6F72C-0848-499B-8EB0-0A2C2D633C8F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A9839E-57CB-45F0-AE28-A44E1A4A0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FF32D-D169-4535-BF7E-1854DA2C4296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F57C3-6031-42A0-A015-D7A99A6BAF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9A463-A01B-44B7-8A52-0E87B6CA6838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6D8B2-7216-4C5D-B5D5-A89107A65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75AE1-3654-472D-854E-2F61CA14BB82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31372-4BF1-4AD2-814E-BAA92D726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597F81-627D-42B2-9BC1-41E40D4E0C3A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E5C5A09-EA3F-406D-9795-50114974B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39AAA-E615-4825-837C-A055DA59C45B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FF1A6-10BB-44EA-AC30-0539C9034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559020B-01D6-45C7-8486-B1EEBEB0A78A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66E103-7C37-4B5C-BC8C-7756D8A34A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BFD74D9-9FDC-4698-B316-92DD62CB25FA}" type="datetimeFigureOut">
              <a:rPr lang="ru-RU"/>
              <a:pPr>
                <a:defRPr/>
              </a:pPr>
              <a:t>23.03.2017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830A122-84DE-4B16-BB7F-905E99B66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7" r:id="rId2"/>
    <p:sldLayoutId id="2147483865" r:id="rId3"/>
    <p:sldLayoutId id="2147483858" r:id="rId4"/>
    <p:sldLayoutId id="2147483859" r:id="rId5"/>
    <p:sldLayoutId id="2147483860" r:id="rId6"/>
    <p:sldLayoutId id="2147483866" r:id="rId7"/>
    <p:sldLayoutId id="2147483861" r:id="rId8"/>
    <p:sldLayoutId id="2147483867" r:id="rId9"/>
    <p:sldLayoutId id="2147483862" r:id="rId10"/>
    <p:sldLayoutId id="21474838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D75B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DD56FE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DD56FE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FF5D16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hyip-test.net/photos/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go.mail.ru/search_images?rch=e&amp;type=all&amp;is=0&amp;q=%D0%BF%D0%BB%D1%8D%D0%B5%D1%80,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71688" y="571500"/>
            <a:ext cx="5100637" cy="26622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700" dirty="0"/>
              <a:t>Использование </a:t>
            </a:r>
            <a:r>
              <a:rPr lang="ru-RU" sz="3700" dirty="0" smtClean="0"/>
              <a:t/>
            </a:r>
            <a:br>
              <a:rPr lang="ru-RU" sz="3700" dirty="0" smtClean="0"/>
            </a:br>
            <a:r>
              <a:rPr lang="ru-RU" sz="3700" dirty="0" smtClean="0"/>
              <a:t>информационно-коммуникационных технологий </a:t>
            </a:r>
            <a:br>
              <a:rPr lang="ru-RU" sz="3700" dirty="0" smtClean="0"/>
            </a:br>
            <a:r>
              <a:rPr lang="ru-RU" sz="3700" dirty="0" smtClean="0"/>
              <a:t>в </a:t>
            </a:r>
            <a:r>
              <a:rPr lang="ru-RU" sz="3700" dirty="0"/>
              <a:t>ДОУ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86063" y="4429125"/>
            <a:ext cx="5780087" cy="1458913"/>
          </a:xfrm>
        </p:spPr>
        <p:txBody>
          <a:bodyPr/>
          <a:lstStyle/>
          <a:p>
            <a:pPr marL="36513"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2500" b="1" smtClean="0">
                <a:solidFill>
                  <a:srgbClr val="002060"/>
                </a:solidFill>
                <a:latin typeface="Arial" charset="0"/>
              </a:rPr>
              <a:t>Подготовила:</a:t>
            </a:r>
            <a:r>
              <a:rPr lang="ru-RU" sz="2500" b="1" smtClean="0">
                <a:solidFill>
                  <a:srgbClr val="002060"/>
                </a:solidFill>
              </a:rPr>
              <a:t> </a:t>
            </a:r>
          </a:p>
          <a:p>
            <a:pPr marL="36513"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2500" b="1" smtClean="0">
                <a:solidFill>
                  <a:srgbClr val="002060"/>
                </a:solidFill>
                <a:latin typeface="Arial" charset="0"/>
              </a:rPr>
              <a:t>Егорычева Наталья Михайловна</a:t>
            </a:r>
          </a:p>
          <a:p>
            <a:pPr marL="36513"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b="1" smtClean="0">
                <a:solidFill>
                  <a:srgbClr val="002060"/>
                </a:solidFill>
                <a:latin typeface="Arial" charset="0"/>
              </a:rPr>
              <a:t>Воспитатель</a:t>
            </a:r>
            <a:r>
              <a:rPr lang="ru-RU" b="1" smtClean="0">
                <a:solidFill>
                  <a:srgbClr val="002060"/>
                </a:solidFill>
              </a:rPr>
              <a:t> М</a:t>
            </a:r>
            <a:r>
              <a:rPr lang="ru-RU" b="1" smtClean="0">
                <a:solidFill>
                  <a:srgbClr val="002060"/>
                </a:solidFill>
                <a:latin typeface="Arial" charset="0"/>
              </a:rPr>
              <a:t>Б</a:t>
            </a:r>
            <a:r>
              <a:rPr lang="ru-RU" b="1" smtClean="0">
                <a:solidFill>
                  <a:srgbClr val="002060"/>
                </a:solidFill>
              </a:rPr>
              <a:t>ДОУ д/с  № </a:t>
            </a:r>
            <a:r>
              <a:rPr lang="ru-RU" b="1" smtClean="0">
                <a:solidFill>
                  <a:srgbClr val="002060"/>
                </a:solidFill>
                <a:latin typeface="Arial" charset="0"/>
              </a:rPr>
              <a:t>37</a:t>
            </a:r>
          </a:p>
        </p:txBody>
      </p:sp>
      <p:pic>
        <p:nvPicPr>
          <p:cNvPr id="4100" name="Picture 4" descr="pic_1346934769vP8Up87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571875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786812" cy="20716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Занятия </a:t>
            </a:r>
            <a:b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 </a:t>
            </a:r>
            <a:r>
              <a:rPr lang="ru-RU" sz="3200" dirty="0" err="1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мультимедийной</a:t>
            </a:r>
            <a: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 поддержкой </a:t>
            </a:r>
            <a:b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32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могут включать следующие интерактивные материалы.</a:t>
            </a:r>
            <a:endParaRPr lang="ru-RU" sz="32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813" y="2357438"/>
            <a:ext cx="7543800" cy="3571875"/>
          </a:xfrm>
        </p:spPr>
        <p:txBody>
          <a:bodyPr>
            <a:normAutofit lnSpcReduction="100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Фотографии;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Видеоролики;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Видеофрагменты (фильмов, сказок, мультфильмов);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Презентации (электронные книги, электронные выставки);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dirty="0" smtClean="0">
                <a:solidFill>
                  <a:srgbClr val="002060"/>
                </a:solidFill>
              </a:rPr>
              <a:t>Возможно создание коллекций цифровых фотографий и мультфильмов.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428625"/>
            <a:ext cx="8183563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ПЕРИОДИЧНОСТЬ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571625"/>
            <a:ext cx="8183563" cy="300355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Непосредственно образовательную деятельность с использованием компьютеров для детей 5-7 лет следует проводить не более одного раза в течение дня и не чаще трех раз в неделю в дни наиболее высокой работоспособности: во вторник, среду и четверг. После работы с компьютером с детьми проводят гимнастику для глаз.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Oval 11"/>
          <p:cNvSpPr>
            <a:spLocks noChangeArrowheads="1"/>
          </p:cNvSpPr>
          <p:nvPr/>
        </p:nvSpPr>
        <p:spPr bwMode="auto">
          <a:xfrm>
            <a:off x="152400" y="2286000"/>
            <a:ext cx="7010400" cy="457200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99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762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</a:rPr>
              <a:t>Основные направления развития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</a:rPr>
              <a:t>ИКТ в условиях ДОУ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42938" y="914400"/>
            <a:ext cx="2714625" cy="12192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Times New Roman" pitchFamily="18" charset="0"/>
              </a:rPr>
              <a:t>Обучение работе на</a:t>
            </a:r>
            <a:br>
              <a:rPr lang="ru-RU" sz="2400" b="1">
                <a:latin typeface="Times New Roman" pitchFamily="18" charset="0"/>
              </a:rPr>
            </a:br>
            <a:r>
              <a:rPr lang="ru-RU" sz="2400" b="1">
                <a:latin typeface="Times New Roman" pitchFamily="18" charset="0"/>
              </a:rPr>
              <a:t> компьютере</a:t>
            </a:r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1000125" y="785813"/>
            <a:ext cx="19050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6"/>
          <p:cNvSpPr>
            <a:spLocks noChangeShapeType="1"/>
          </p:cNvSpPr>
          <p:nvPr/>
        </p:nvSpPr>
        <p:spPr bwMode="auto">
          <a:xfrm flipH="1">
            <a:off x="1071563" y="785813"/>
            <a:ext cx="1828800" cy="16764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2286000" y="2500313"/>
            <a:ext cx="3205163" cy="1023937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Средство развития и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воспитания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ребенка 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500313" y="3643313"/>
            <a:ext cx="3200400" cy="12954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Средство 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интерактивного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 обучения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1357313" y="5072063"/>
            <a:ext cx="4191000" cy="1143000"/>
          </a:xfrm>
          <a:prstGeom prst="flowChartAlternateProcess">
            <a:avLst/>
          </a:prstGeom>
          <a:solidFill>
            <a:srgbClr val="FFFF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Средство мониторинга</a:t>
            </a:r>
          </a:p>
          <a:p>
            <a:pPr algn="ctr"/>
            <a:r>
              <a:rPr lang="ru-RU" sz="2400" b="1">
                <a:solidFill>
                  <a:srgbClr val="002060"/>
                </a:solidFill>
                <a:latin typeface="Times New Roman" pitchFamily="18" charset="0"/>
              </a:rPr>
              <a:t> за усвоением программы</a:t>
            </a:r>
          </a:p>
        </p:txBody>
      </p:sp>
      <p:sp>
        <p:nvSpPr>
          <p:cNvPr id="27657" name="WordArt 10"/>
          <p:cNvSpPr>
            <a:spLocks noChangeArrowheads="1" noChangeShapeType="1" noTextEdit="1"/>
          </p:cNvSpPr>
          <p:nvPr/>
        </p:nvSpPr>
        <p:spPr bwMode="auto">
          <a:xfrm>
            <a:off x="457200" y="2743200"/>
            <a:ext cx="1524000" cy="2895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666699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ИКТ</a:t>
            </a:r>
          </a:p>
        </p:txBody>
      </p:sp>
      <p:sp>
        <p:nvSpPr>
          <p:cNvPr id="8203" name="Rectangle 12"/>
          <p:cNvSpPr>
            <a:spLocks noChangeArrowheads="1"/>
          </p:cNvSpPr>
          <p:nvPr/>
        </p:nvSpPr>
        <p:spPr bwMode="auto">
          <a:xfrm>
            <a:off x="5072063" y="857250"/>
            <a:ext cx="371475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Использование ИКТ </a:t>
            </a:r>
          </a:p>
          <a:p>
            <a:pPr algn="ctr"/>
            <a:r>
              <a:rPr lang="ru-RU" sz="2000" b="1" u="sng">
                <a:solidFill>
                  <a:srgbClr val="FF3300"/>
                </a:solidFill>
                <a:latin typeface="Times New Roman" pitchFamily="18" charset="0"/>
              </a:rPr>
              <a:t>не предусматривает</a:t>
            </a:r>
            <a:r>
              <a:rPr lang="ru-RU" sz="2000" b="1">
                <a:latin typeface="Times New Roman" pitchFamily="18" charset="0"/>
              </a:rPr>
              <a:t> </a:t>
            </a:r>
          </a:p>
          <a:p>
            <a:pPr algn="ctr"/>
            <a:r>
              <a:rPr lang="ru-RU" sz="2000" b="1">
                <a:latin typeface="Times New Roman" pitchFamily="18" charset="0"/>
              </a:rPr>
              <a:t>обучение детей основам информатики и вычислительной техники</a:t>
            </a:r>
          </a:p>
        </p:txBody>
      </p:sp>
      <p:sp>
        <p:nvSpPr>
          <p:cNvPr id="27659" name="AutoShape 13"/>
          <p:cNvSpPr>
            <a:spLocks noChangeArrowheads="1"/>
          </p:cNvSpPr>
          <p:nvPr/>
        </p:nvSpPr>
        <p:spPr bwMode="auto">
          <a:xfrm>
            <a:off x="3429000" y="1143000"/>
            <a:ext cx="1752600" cy="457200"/>
          </a:xfrm>
          <a:prstGeom prst="rightArrow">
            <a:avLst>
              <a:gd name="adj1" fmla="val 50000"/>
              <a:gd name="adj2" fmla="val 9583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  <p:sp>
        <p:nvSpPr>
          <p:cNvPr id="8205" name="AutoShape 15"/>
          <p:cNvSpPr>
            <a:spLocks noChangeArrowheads="1"/>
          </p:cNvSpPr>
          <p:nvPr/>
        </p:nvSpPr>
        <p:spPr bwMode="auto">
          <a:xfrm>
            <a:off x="5867400" y="4648200"/>
            <a:ext cx="2895600" cy="9144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Дидактические 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компьютерные игры</a:t>
            </a:r>
          </a:p>
        </p:txBody>
      </p:sp>
      <p:sp>
        <p:nvSpPr>
          <p:cNvPr id="8206" name="AutoShape 16"/>
          <p:cNvSpPr>
            <a:spLocks noChangeArrowheads="1"/>
          </p:cNvSpPr>
          <p:nvPr/>
        </p:nvSpPr>
        <p:spPr bwMode="auto">
          <a:xfrm>
            <a:off x="5867400" y="2514600"/>
            <a:ext cx="2667000" cy="9906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Развивающие 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компьютерные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 игры </a:t>
            </a:r>
          </a:p>
        </p:txBody>
      </p:sp>
      <p:sp>
        <p:nvSpPr>
          <p:cNvPr id="8207" name="AutoShape 17"/>
          <p:cNvSpPr>
            <a:spLocks noChangeArrowheads="1"/>
          </p:cNvSpPr>
          <p:nvPr/>
        </p:nvSpPr>
        <p:spPr bwMode="auto">
          <a:xfrm>
            <a:off x="5791200" y="3581400"/>
            <a:ext cx="3200400" cy="9144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Аудиовизуальный ряд,</a:t>
            </a:r>
          </a:p>
          <a:p>
            <a:pPr algn="ctr"/>
            <a:r>
              <a:rPr lang="ru-RU" sz="2400" b="1">
                <a:solidFill>
                  <a:srgbClr val="FF3300"/>
                </a:solidFill>
                <a:latin typeface="Times New Roman" pitchFamily="18" charset="0"/>
              </a:rPr>
              <a:t> презентации</a:t>
            </a:r>
          </a:p>
        </p:txBody>
      </p:sp>
      <p:sp>
        <p:nvSpPr>
          <p:cNvPr id="8208" name="AutoShape 19"/>
          <p:cNvSpPr>
            <a:spLocks noChangeArrowheads="1"/>
          </p:cNvSpPr>
          <p:nvPr/>
        </p:nvSpPr>
        <p:spPr bwMode="auto">
          <a:xfrm>
            <a:off x="5791200" y="5638800"/>
            <a:ext cx="2971800" cy="990600"/>
          </a:xfrm>
          <a:prstGeom prst="flowChartAlternateProcess">
            <a:avLst/>
          </a:prstGeom>
          <a:solidFill>
            <a:srgbClr val="FFFFCC"/>
          </a:solidFill>
          <a:ln w="28575">
            <a:solidFill>
              <a:srgbClr val="FF99FF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Компьютерные игры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 для индивидуальной</a:t>
            </a:r>
          </a:p>
          <a:p>
            <a:pPr algn="ctr"/>
            <a:r>
              <a:rPr lang="ru-RU" sz="2000" b="1">
                <a:solidFill>
                  <a:srgbClr val="FF3300"/>
                </a:solidFill>
                <a:latin typeface="Times New Roman" pitchFamily="18" charset="0"/>
              </a:rPr>
              <a:t> работы с ребенком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 animBg="1"/>
      <p:bldP spid="8199" grpId="0" animBg="1"/>
      <p:bldP spid="8200" grpId="0" animBg="1"/>
      <p:bldP spid="8201" grpId="0" animBg="1"/>
      <p:bldP spid="8203" grpId="0"/>
      <p:bldP spid="8205" grpId="0" animBg="1"/>
      <p:bldP spid="8206" grpId="0" animBg="1"/>
      <p:bldP spid="8207" grpId="0" animBg="1"/>
      <p:bldP spid="820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85750"/>
            <a:ext cx="8183563" cy="10350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Преимущества использования интерактивных материалов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428750"/>
            <a:ext cx="8183563" cy="5072063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</a:pPr>
            <a:r>
              <a:rPr lang="ru-RU" sz="2700" b="1" smtClean="0">
                <a:solidFill>
                  <a:srgbClr val="002060"/>
                </a:solidFill>
              </a:rPr>
              <a:t>Данные материалы: </a:t>
            </a:r>
          </a:p>
          <a:p>
            <a:pPr eaLnBrk="1" hangingPunct="1">
              <a:lnSpc>
                <a:spcPct val="70000"/>
              </a:lnSpc>
            </a:pPr>
            <a:r>
              <a:rPr lang="ru-RU" sz="2700" b="1" smtClean="0">
                <a:solidFill>
                  <a:srgbClr val="002060"/>
                </a:solidFill>
              </a:rPr>
              <a:t>позволяют увеличить восприятие материала; </a:t>
            </a:r>
          </a:p>
          <a:p>
            <a:pPr eaLnBrk="1" hangingPunct="1">
              <a:lnSpc>
                <a:spcPct val="70000"/>
              </a:lnSpc>
              <a:buSzTx/>
              <a:buFont typeface="Symbol" pitchFamily="18" charset="2"/>
              <a:buChar char=""/>
            </a:pPr>
            <a:r>
              <a:rPr lang="ru-RU" sz="2700" b="1" smtClean="0">
                <a:solidFill>
                  <a:srgbClr val="002060"/>
                </a:solidFill>
              </a:rPr>
              <a:t>обеспечивают наглядность; </a:t>
            </a:r>
          </a:p>
          <a:p>
            <a:pPr eaLnBrk="1" hangingPunct="1">
              <a:lnSpc>
                <a:spcPct val="70000"/>
              </a:lnSpc>
              <a:buSzTx/>
              <a:buFont typeface="Symbol" pitchFamily="18" charset="2"/>
              <a:buChar char=""/>
            </a:pPr>
            <a:r>
              <a:rPr lang="ru-RU" sz="2700" b="1" smtClean="0">
                <a:solidFill>
                  <a:srgbClr val="002060"/>
                </a:solidFill>
              </a:rPr>
              <a:t>повышает непроизвольное внимание детей, помогает развить произвольное; </a:t>
            </a:r>
          </a:p>
          <a:p>
            <a:pPr eaLnBrk="1" hangingPunct="1">
              <a:lnSpc>
                <a:spcPct val="70000"/>
              </a:lnSpc>
            </a:pPr>
            <a:r>
              <a:rPr lang="ru-RU" sz="2700" b="1" smtClean="0">
                <a:solidFill>
                  <a:srgbClr val="002060"/>
                </a:solidFill>
              </a:rPr>
              <a:t>побуждает детей к поисковой и познавательной деятельности; </a:t>
            </a:r>
          </a:p>
          <a:p>
            <a:pPr eaLnBrk="1" hangingPunct="1">
              <a:lnSpc>
                <a:spcPct val="70000"/>
              </a:lnSpc>
            </a:pPr>
            <a:r>
              <a:rPr lang="ru-RU" sz="2700" b="1" smtClean="0">
                <a:solidFill>
                  <a:srgbClr val="002060"/>
                </a:solidFill>
              </a:rPr>
              <a:t>способствует эффективному усвоению материала, развитию памяти, воображения, творчества детей. </a:t>
            </a:r>
          </a:p>
          <a:p>
            <a:pPr eaLnBrk="1" hangingPunct="1">
              <a:lnSpc>
                <a:spcPct val="70000"/>
              </a:lnSpc>
            </a:pPr>
            <a:r>
              <a:rPr lang="ru-RU" sz="2700" b="1" smtClean="0">
                <a:solidFill>
                  <a:srgbClr val="002060"/>
                </a:solidFill>
              </a:rPr>
              <a:t>Подбор иллюстративного материала к ООД</a:t>
            </a:r>
          </a:p>
          <a:p>
            <a:pPr eaLnBrk="1" hangingPunct="1">
              <a:lnSpc>
                <a:spcPct val="70000"/>
              </a:lnSpc>
            </a:pPr>
            <a:r>
              <a:rPr lang="ru-RU" sz="2700" b="1" smtClean="0">
                <a:solidFill>
                  <a:srgbClr val="002060"/>
                </a:solidFill>
              </a:rPr>
              <a:t>Создание дидактических игр</a:t>
            </a:r>
          </a:p>
          <a:p>
            <a:pPr eaLnBrk="1" hangingPunct="1">
              <a:lnSpc>
                <a:spcPct val="70000"/>
              </a:lnSpc>
            </a:pPr>
            <a:endParaRPr lang="ru-RU" sz="15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8183563" cy="9636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Проблемы в использовании ИКТ.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2143125"/>
            <a:ext cx="8183562" cy="2932113"/>
          </a:xfrm>
        </p:spPr>
        <p:txBody>
          <a:bodyPr/>
          <a:lstStyle/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Материальная база ДОУ</a:t>
            </a:r>
          </a:p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Защита здоровья детей.</a:t>
            </a:r>
          </a:p>
          <a:p>
            <a:pPr eaLnBrk="1" hangingPunct="1"/>
            <a:r>
              <a:rPr lang="ru-RU" sz="3200" b="1" smtClean="0">
                <a:solidFill>
                  <a:srgbClr val="002060"/>
                </a:solidFill>
              </a:rPr>
              <a:t>Недостаточная ИКТ – компетентность педагога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6962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СПАСИБО ЗА ВНИМАНИЕ!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7108" name="Picture 4" descr="0_6c695_907211c8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7848600" cy="440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696200" cy="1600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9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Человек образованный — тот,  кто знает, где найти то, чего он не знает</a:t>
            </a:r>
            <a:br>
              <a:rPr lang="ru-RU" sz="2900" dirty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29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                                      Георг </a:t>
            </a:r>
            <a:r>
              <a:rPr lang="ru-RU" sz="2900" dirty="0" err="1">
                <a:solidFill>
                  <a:schemeClr val="accent1">
                    <a:tint val="88000"/>
                    <a:satMod val="150000"/>
                  </a:schemeClr>
                </a:solidFill>
              </a:rPr>
              <a:t>Зиммель</a:t>
            </a:r>
            <a:endParaRPr lang="ru-RU" sz="29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857375"/>
            <a:ext cx="8072437" cy="442912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mtClean="0"/>
              <a:t>Использование информационно-коммуникационных технологий в детском саду – актуальная проблема современного дошкольного воспитания. </a:t>
            </a:r>
          </a:p>
        </p:txBody>
      </p:sp>
      <p:pic>
        <p:nvPicPr>
          <p:cNvPr id="5125" name="Picture 5" descr="2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4038600"/>
            <a:ext cx="37338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1000125"/>
            <a:ext cx="8183562" cy="1050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В своей работе педагог может использовать следующие средства информационно-коммуникативных технологий: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2214563"/>
            <a:ext cx="7696200" cy="37766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700" smtClean="0"/>
              <a:t>Компьютер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Принтер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Телевизор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Магнитофон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Фотоаппарат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Видеокамера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Электронные доски 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Видеомагнитофон, DVD плейер 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Мультимедийный проектор</a:t>
            </a:r>
          </a:p>
          <a:p>
            <a:pPr eaLnBrk="1" hangingPunct="1">
              <a:lnSpc>
                <a:spcPct val="90000"/>
              </a:lnSpc>
            </a:pPr>
            <a:endParaRPr lang="ru-RU" sz="27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700" smtClean="0"/>
          </a:p>
        </p:txBody>
      </p:sp>
      <p:pic>
        <p:nvPicPr>
          <p:cNvPr id="8196" name="Picture 4" descr="ik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2357438"/>
            <a:ext cx="3424238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8183563" cy="185737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Области применения </a:t>
            </a:r>
            <a:b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ИКТ </a:t>
            </a:r>
            <a:b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педагогами ДОУ</a:t>
            </a:r>
            <a:endParaRPr lang="ru-RU" sz="40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2571750"/>
            <a:ext cx="8183562" cy="3071813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Wingdings 2"/>
              <a:buAutoNum type="arabicPeriod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Ведение документации.</a:t>
            </a:r>
          </a:p>
          <a:p>
            <a:pPr marL="514350" indent="-51435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002060"/>
              </a:solidFill>
            </a:endParaRPr>
          </a:p>
          <a:p>
            <a:pPr marL="981075" indent="-4492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Календарные планы</a:t>
            </a:r>
          </a:p>
          <a:p>
            <a:pPr marL="981075" indent="-4492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Перспективные планы</a:t>
            </a:r>
          </a:p>
          <a:p>
            <a:pPr marL="981075" indent="-449263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Портфолио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500" y="1000125"/>
            <a:ext cx="8183563" cy="10509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Особое место при использовании ИКТ занимает работа с родителями: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2500313"/>
            <a:ext cx="8183562" cy="3357562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Возможность продемонстрировать любые документы, фотоматериалы;</a:t>
            </a:r>
            <a:endParaRPr lang="en-US" b="1" smtClean="0">
              <a:solidFill>
                <a:srgbClr val="00206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Оптимальное сочетание индивидуальной работы с групповой;</a:t>
            </a:r>
            <a:endParaRPr lang="en-US" b="1" smtClean="0">
              <a:solidFill>
                <a:srgbClr val="002060"/>
              </a:solidFill>
            </a:endParaRPr>
          </a:p>
          <a:p>
            <a:pPr eaLnBrk="1" hangingPunct="1"/>
            <a:r>
              <a:rPr lang="ru-RU" b="1" smtClean="0">
                <a:solidFill>
                  <a:srgbClr val="002060"/>
                </a:solidFill>
              </a:rPr>
              <a:t>Использование ИКТ при проведении родительских собраний. </a:t>
            </a:r>
            <a:endParaRPr lang="en-US" b="1" smtClean="0">
              <a:solidFill>
                <a:srgbClr val="002060"/>
              </a:solidFill>
            </a:endParaRP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183562" cy="12858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Области применения ИКТ педагогами ДОУ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500313"/>
            <a:ext cx="8183562" cy="20002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</a:rPr>
              <a:t>2. Методическая работа,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</a:rPr>
              <a:t>повышение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</a:rPr>
              <a:t>квалификации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</a:rPr>
              <a:t>педагога.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7"/>
          <p:cNvSpPr txBox="1">
            <a:spLocks noChangeArrowheads="1"/>
          </p:cNvSpPr>
          <p:nvPr/>
        </p:nvSpPr>
        <p:spPr bwMode="auto">
          <a:xfrm>
            <a:off x="1143000" y="500063"/>
            <a:ext cx="7015163" cy="2554287"/>
          </a:xfrm>
          <a:prstGeom prst="rect">
            <a:avLst/>
          </a:prstGeom>
          <a:solidFill>
            <a:srgbClr val="FFFF99"/>
          </a:solidFill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5050"/>
                </a:solidFill>
                <a:latin typeface="Times New Roman" pitchFamily="18" charset="0"/>
              </a:rPr>
              <a:t>Электронные образовательные ресурсы (ЭОР)</a:t>
            </a:r>
            <a:r>
              <a:rPr lang="ru-RU" sz="3200">
                <a:latin typeface="Times New Roman" pitchFamily="18" charset="0"/>
              </a:rPr>
              <a:t> - </a:t>
            </a:r>
            <a:r>
              <a:rPr lang="ru-RU" sz="3200">
                <a:solidFill>
                  <a:srgbClr val="002060"/>
                </a:solidFill>
                <a:latin typeface="Times New Roman" pitchFamily="18" charset="0"/>
              </a:rPr>
              <a:t>учебные материалы,</a:t>
            </a:r>
          </a:p>
          <a:p>
            <a:pPr algn="ctr"/>
            <a:r>
              <a:rPr lang="ru-RU" sz="3200">
                <a:solidFill>
                  <a:srgbClr val="002060"/>
                </a:solidFill>
                <a:latin typeface="Times New Roman" pitchFamily="18" charset="0"/>
              </a:rPr>
              <a:t> для воспроизведения которых</a:t>
            </a:r>
            <a:r>
              <a:rPr lang="ru-RU" sz="3200">
                <a:solidFill>
                  <a:srgbClr val="002060"/>
                </a:solidFill>
                <a:latin typeface="Verdana" pitchFamily="34" charset="0"/>
              </a:rPr>
              <a:t> используются электронные устройства</a:t>
            </a:r>
          </a:p>
        </p:txBody>
      </p:sp>
      <p:sp>
        <p:nvSpPr>
          <p:cNvPr id="9219" name="Text Box 9"/>
          <p:cNvSpPr txBox="1">
            <a:spLocks noChangeArrowheads="1"/>
          </p:cNvSpPr>
          <p:nvPr/>
        </p:nvSpPr>
        <p:spPr bwMode="auto">
          <a:xfrm>
            <a:off x="304800" y="3214688"/>
            <a:ext cx="3081338" cy="1077912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Видеофильмы,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Times New Roman" pitchFamily="18" charset="0"/>
              </a:rPr>
              <a:t>звукозаписи</a:t>
            </a:r>
          </a:p>
        </p:txBody>
      </p:sp>
      <p:sp>
        <p:nvSpPr>
          <p:cNvPr id="9220" name="Text Box 10"/>
          <p:cNvSpPr txBox="1">
            <a:spLocks noChangeArrowheads="1"/>
          </p:cNvSpPr>
          <p:nvPr/>
        </p:nvSpPr>
        <p:spPr bwMode="auto">
          <a:xfrm>
            <a:off x="304800" y="4500563"/>
            <a:ext cx="2820988" cy="954087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002060"/>
                </a:solidFill>
                <a:latin typeface="Verdana" pitchFamily="34" charset="0"/>
              </a:rPr>
              <a:t>DVD</a:t>
            </a:r>
            <a:r>
              <a:rPr lang="ru-RU" sz="2800" b="1">
                <a:solidFill>
                  <a:srgbClr val="002060"/>
                </a:solidFill>
                <a:latin typeface="Verdana" pitchFamily="34" charset="0"/>
              </a:rPr>
              <a:t>-плэер,</a:t>
            </a:r>
          </a:p>
          <a:p>
            <a:r>
              <a:rPr lang="ru-RU" sz="2800" b="1">
                <a:solidFill>
                  <a:srgbClr val="002060"/>
                </a:solidFill>
                <a:latin typeface="Verdana" pitchFamily="34" charset="0"/>
              </a:rPr>
              <a:t>магнитофон</a:t>
            </a:r>
          </a:p>
        </p:txBody>
      </p:sp>
      <p:pic>
        <p:nvPicPr>
          <p:cNvPr id="9221" name="Picture 15" descr="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3000375"/>
            <a:ext cx="2481263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16"/>
          <p:cNvSpPr txBox="1">
            <a:spLocks noChangeArrowheads="1"/>
          </p:cNvSpPr>
          <p:nvPr/>
        </p:nvSpPr>
        <p:spPr bwMode="auto">
          <a:xfrm>
            <a:off x="5643563" y="5143500"/>
            <a:ext cx="3143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rgbClr val="002060"/>
                </a:solidFill>
                <a:latin typeface="Verdana" pitchFamily="34" charset="0"/>
              </a:rPr>
              <a:t>Компьютер</a:t>
            </a:r>
            <a:r>
              <a:rPr lang="ru-RU" sz="3200" b="1">
                <a:latin typeface="Verdana" pitchFamily="34" charset="0"/>
              </a:rPr>
              <a:t> </a:t>
            </a:r>
          </a:p>
        </p:txBody>
      </p:sp>
      <p:pic>
        <p:nvPicPr>
          <p:cNvPr id="9223" name="Picture 18" descr="070826_geek_mp3_player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4643438"/>
            <a:ext cx="11811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AutoShape 19"/>
          <p:cNvSpPr>
            <a:spLocks noChangeArrowheads="1"/>
          </p:cNvSpPr>
          <p:nvPr/>
        </p:nvSpPr>
        <p:spPr bwMode="auto">
          <a:xfrm>
            <a:off x="4343400" y="4800600"/>
            <a:ext cx="1295400" cy="457200"/>
          </a:xfrm>
          <a:prstGeom prst="rightArrow">
            <a:avLst>
              <a:gd name="adj1" fmla="val 50000"/>
              <a:gd name="adj2" fmla="val 70833"/>
            </a:avLst>
          </a:prstGeom>
          <a:solidFill>
            <a:srgbClr val="CC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8" grpId="1" animBg="1"/>
      <p:bldP spid="9219" grpId="0" animBg="1"/>
      <p:bldP spid="9219" grpId="1" animBg="1"/>
      <p:bldP spid="9220" grpId="0" animBg="1"/>
      <p:bldP spid="9220" grpId="1" animBg="1"/>
      <p:bldP spid="9222" grpId="0"/>
      <p:bldP spid="9222" grpId="1"/>
      <p:bldP spid="9224" grpId="0" animBg="1"/>
      <p:bldP spid="922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/>
          <a:srcRect l="19406" t="10500" r="20743" b="35121"/>
          <a:stretch>
            <a:fillRect/>
          </a:stretch>
        </p:blipFill>
        <p:spPr bwMode="auto">
          <a:xfrm>
            <a:off x="428625" y="357188"/>
            <a:ext cx="471487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3"/>
          <a:srcRect l="16824" t="11629" r="26550"/>
          <a:stretch>
            <a:fillRect/>
          </a:stretch>
        </p:blipFill>
        <p:spPr bwMode="auto">
          <a:xfrm>
            <a:off x="357188" y="3214688"/>
            <a:ext cx="32400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4"/>
          <a:srcRect l="31502" t="11578" r="33221" b="35844"/>
          <a:stretch>
            <a:fillRect/>
          </a:stretch>
        </p:blipFill>
        <p:spPr bwMode="auto">
          <a:xfrm>
            <a:off x="5286375" y="428625"/>
            <a:ext cx="3240088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/>
          <a:srcRect t="10074" r="28844" b="16032"/>
          <a:stretch>
            <a:fillRect/>
          </a:stretch>
        </p:blipFill>
        <p:spPr bwMode="auto">
          <a:xfrm>
            <a:off x="5357813" y="3714750"/>
            <a:ext cx="324008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6"/>
          <a:srcRect l="25009" t="10475" r="22818" b="50613"/>
          <a:stretch>
            <a:fillRect/>
          </a:stretch>
        </p:blipFill>
        <p:spPr bwMode="auto">
          <a:xfrm>
            <a:off x="2500313" y="2428875"/>
            <a:ext cx="37861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00063"/>
            <a:ext cx="8183562" cy="1050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Области применения ИКТ педагогами ДОУ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183562" cy="3929062"/>
          </a:xfrm>
        </p:spPr>
        <p:txBody>
          <a:bodyPr>
            <a:normAutofit fontScale="92500"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. Воспитательно-образовательный процесс.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accent1"/>
                </a:solidFill>
                <a:cs typeface="Times New Roman" pitchFamily="18" charset="0"/>
              </a:rPr>
              <a:t>3 вида занятий с использованием ИКТ.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Занятия с </a:t>
            </a:r>
            <a:r>
              <a:rPr lang="ru-RU" b="1" dirty="0" err="1" smtClean="0">
                <a:solidFill>
                  <a:srgbClr val="002060"/>
                </a:solidFill>
                <a:cs typeface="Times New Roman" pitchFamily="18" charset="0"/>
              </a:rPr>
              <a:t>мультимедийной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 поддержкой.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Занятия с компьютерной поддержкой.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err="1" smtClean="0">
                <a:solidFill>
                  <a:srgbClr val="002060"/>
                </a:solidFill>
                <a:cs typeface="Times New Roman" pitchFamily="18" charset="0"/>
              </a:rPr>
              <a:t>Диагостические</a:t>
            </a:r>
            <a:r>
              <a:rPr lang="ru-RU" b="1" dirty="0" smtClean="0">
                <a:solidFill>
                  <a:srgbClr val="002060"/>
                </a:solidFill>
                <a:cs typeface="Times New Roman" pitchFamily="18" charset="0"/>
              </a:rPr>
              <a:t> занятия.</a:t>
            </a:r>
            <a:endParaRPr lang="ru-RU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82</TotalTime>
  <Words>337</Words>
  <PresentationFormat>Экран (4:3)</PresentationFormat>
  <Paragraphs>90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7" baseType="lpstr">
      <vt:lpstr>Arial</vt:lpstr>
      <vt:lpstr>Verdana</vt:lpstr>
      <vt:lpstr>Wingdings 2</vt:lpstr>
      <vt:lpstr>Calibri</vt:lpstr>
      <vt:lpstr>Wingdings</vt:lpstr>
      <vt:lpstr>Times New Roman</vt:lpstr>
      <vt:lpstr>Symbol</vt:lpstr>
      <vt:lpstr>Аспект</vt:lpstr>
      <vt:lpstr>Аспект</vt:lpstr>
      <vt:lpstr>Аспект</vt:lpstr>
      <vt:lpstr>Аспект</vt:lpstr>
      <vt:lpstr>Аспект</vt:lpstr>
      <vt:lpstr>Использование  информационно-коммуникационных технологий  в ДОУ</vt:lpstr>
      <vt:lpstr>Человек образованный — тот,  кто знает, где найти то, чего он не знает                                       Георг Зиммель</vt:lpstr>
      <vt:lpstr>В своей работе педагог может использовать следующие средства информационно-коммуникативных технологий:</vt:lpstr>
      <vt:lpstr>Области применения  ИКТ  педагогами ДОУ</vt:lpstr>
      <vt:lpstr>Особое место при использовании ИКТ занимает работа с родителями: </vt:lpstr>
      <vt:lpstr>Области применения ИКТ педагогами ДОУ</vt:lpstr>
      <vt:lpstr>Слайд 7</vt:lpstr>
      <vt:lpstr>Слайд 8</vt:lpstr>
      <vt:lpstr>Области применения ИКТ педагогами ДОУ</vt:lpstr>
      <vt:lpstr>Занятия  с мультимедийной поддержкой  могут включать следующие интерактивные материалы.</vt:lpstr>
      <vt:lpstr>ПЕРИОДИЧНОСТЬ</vt:lpstr>
      <vt:lpstr>Основные направления развития  ИКТ в условиях ДОУ</vt:lpstr>
      <vt:lpstr>Преимущества использования интерактивных материалов </vt:lpstr>
      <vt:lpstr>Проблемы в использовании ИКТ.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информационно-коммуникационных технологий  в ДОУ</dc:title>
  <dc:creator>Рыбка</dc:creator>
  <cp:lastModifiedBy>User</cp:lastModifiedBy>
  <cp:revision>20</cp:revision>
  <dcterms:created xsi:type="dcterms:W3CDTF">2015-09-21T11:50:18Z</dcterms:created>
  <dcterms:modified xsi:type="dcterms:W3CDTF">2017-03-23T04:04:31Z</dcterms:modified>
</cp:coreProperties>
</file>