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4" r:id="rId7"/>
    <p:sldId id="265" r:id="rId8"/>
    <p:sldId id="270" r:id="rId9"/>
    <p:sldId id="266" r:id="rId10"/>
    <p:sldId id="267" r:id="rId11"/>
    <p:sldId id="269" r:id="rId12"/>
    <p:sldId id="260" r:id="rId13"/>
    <p:sldId id="261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3886200"/>
            <a:ext cx="4857784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Подготовила: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воспитатель Брюханцева Е.В.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428736"/>
            <a:ext cx="850112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«Формирование здорового образа жизни детей дошкольного возраста в ДОУ»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285728"/>
            <a:ext cx="8370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Луговской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детский сад, филиал МБДОУ «Детский сад № 189»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1"/>
            <a:ext cx="8858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500" dirty="0" smtClean="0">
                <a:solidFill>
                  <a:srgbClr val="04617B"/>
                </a:solidFill>
                <a:latin typeface="Calibri"/>
              </a:rPr>
              <a:t>Основные компоненты здорового образа жизни</a:t>
            </a:r>
            <a:br>
              <a:rPr lang="ru-RU" sz="4500" dirty="0" smtClean="0">
                <a:solidFill>
                  <a:srgbClr val="04617B"/>
                </a:solidFill>
                <a:latin typeface="Calibri"/>
              </a:rPr>
            </a:br>
            <a:endParaRPr lang="ru-RU" dirty="0" smtClean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1500174"/>
            <a:ext cx="8286808" cy="4824426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Times New Roman"/>
                <a:ea typeface="Times New Roman"/>
              </a:rPr>
              <a:t>5. Сохранение стабильного </a:t>
            </a:r>
            <a:r>
              <a:rPr lang="ru-RU" sz="2400" b="1" dirty="0" err="1" smtClean="0">
                <a:latin typeface="Times New Roman"/>
                <a:ea typeface="Times New Roman"/>
              </a:rPr>
              <a:t>психоэмоционального</a:t>
            </a:r>
            <a:r>
              <a:rPr lang="ru-RU" sz="2400" b="1" dirty="0" smtClean="0">
                <a:latin typeface="Times New Roman"/>
                <a:ea typeface="Times New Roman"/>
              </a:rPr>
              <a:t> состояния: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отношения в семье;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обстановка в дошкольном учреждении. </a:t>
            </a:r>
          </a:p>
          <a:p>
            <a:pPr lvl="0" algn="ctr">
              <a:buNone/>
            </a:pP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1"/>
            <a:ext cx="8858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500" dirty="0" smtClean="0">
                <a:solidFill>
                  <a:srgbClr val="04617B"/>
                </a:solidFill>
                <a:latin typeface="Calibri"/>
              </a:rPr>
              <a:t>Основные компоненты здорового образа жизни</a:t>
            </a:r>
            <a:br>
              <a:rPr lang="ru-RU" sz="4500" dirty="0" smtClean="0">
                <a:solidFill>
                  <a:srgbClr val="04617B"/>
                </a:solidFill>
                <a:latin typeface="Calibri"/>
              </a:rPr>
            </a:br>
            <a:endParaRPr lang="ru-RU" dirty="0" smtClean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6. Соблюдение правил личной гигиены: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Приучать ребёнка к гигиеническому индивидуализму: своя расчёска, своя постель, свой горшок, свой носовой платок, своё полотенце, своя зубная щётка.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Подводить детей к пониманию того, что соблюдение чистоты тела важно не только для охраны личного здоровья, но и здоровья окружающих.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Обучение организовывать  не только на занятиях, но и в повседневной жизни.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ctr">
              <a:buNone/>
            </a:pP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Реализация данного направления обеспечивается: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направленностью воспитательно-образовательного процесса на физическое развитие дошкольников и их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валеологическое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образование;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комплексом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физкультурно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оздоровительных мероприятий в режиме дня в зависимости от времени года;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созданием оптимальных педагогических условий пребывания детей в ДОУ;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формированием подходов к взаимодействию с семьей и развитием социального партнерства.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500043"/>
            <a:ext cx="85725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Условия для сохранения здоровья дошкольников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285729"/>
            <a:ext cx="9001156" cy="2123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Bef>
                <a:spcPts val="750"/>
              </a:spcBef>
              <a:spcAft>
                <a:spcPts val="1125"/>
              </a:spcAft>
            </a:pPr>
            <a:r>
              <a:rPr lang="ru-RU" sz="4400" dirty="0" smtClean="0">
                <a:solidFill>
                  <a:schemeClr val="accent1"/>
                </a:solidFill>
                <a:latin typeface="+mj-lt"/>
                <a:ea typeface="Times New Roman"/>
                <a:cs typeface="Times New Roman"/>
              </a:rPr>
              <a:t>Задачи работы по формированию культуры здорового образа жизни</a:t>
            </a:r>
            <a:endParaRPr lang="ru-RU" sz="4400" dirty="0" smtClean="0">
              <a:solidFill>
                <a:schemeClr val="accent1"/>
              </a:solidFill>
              <a:latin typeface="+mj-lt"/>
              <a:ea typeface="Calibri"/>
              <a:cs typeface="Times New Roman"/>
            </a:endParaRPr>
          </a:p>
          <a:p>
            <a:pPr marL="274320" lvl="0" indent="-274320" algn="ctr">
              <a:spcBef>
                <a:spcPct val="20000"/>
              </a:spcBef>
              <a:buClr>
                <a:srgbClr val="0BD0D9"/>
              </a:buClr>
              <a:buSzPct val="95000"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214554"/>
            <a:ext cx="8472518" cy="4429156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формировать представления о том, что быть здоровым - хорошо, а болеть - плохо; о некоторых признаках здоровья;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воспитывать навыки здорового поведения: любить двигаться, есть больше овощей, фруктов, мыть руки после каждого загрязнения, соблюдать режим;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помочь овладеть устойчивыми навыками поведения;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умение рассказывать о своем здоровье, здоровье близких;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вырабатывать навыки правильной осанки;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обогащать знания детей о физкультурном движении в целом.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Спасибо за внимание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1327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Цель оздоровительной работы в ДОУ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создание устойчивой мотивации в потребности  сохранения своего собственного здоровья и здоровья окружающих.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150017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Формировать предпосылки к  ЗОЖ  через развивающую среду. </a:t>
            </a:r>
            <a:endParaRPr lang="ru-RU" dirty="0"/>
          </a:p>
        </p:txBody>
      </p:sp>
      <p:pic>
        <p:nvPicPr>
          <p:cNvPr id="1029" name="Picture 5" descr="F:\DCIM\100MSDCF\DSC07032.JPG"/>
          <p:cNvPicPr>
            <a:picLocks noChangeAspect="1" noChangeArrowheads="1"/>
          </p:cNvPicPr>
          <p:nvPr/>
        </p:nvPicPr>
        <p:blipFill>
          <a:blip r:embed="rId2" cstate="print"/>
          <a:srcRect l="17673" b="-372"/>
          <a:stretch>
            <a:fillRect/>
          </a:stretch>
        </p:blipFill>
        <p:spPr bwMode="auto">
          <a:xfrm rot="5400000">
            <a:off x="-186440" y="1758052"/>
            <a:ext cx="4357718" cy="3984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F:\DCIM\100MSDCF\DSC07039.JPG"/>
          <p:cNvPicPr>
            <a:picLocks noChangeAspect="1" noChangeArrowheads="1"/>
          </p:cNvPicPr>
          <p:nvPr/>
        </p:nvPicPr>
        <p:blipFill>
          <a:blip r:embed="rId3" cstate="print"/>
          <a:srcRect l="6048" r="12903" b="4838"/>
          <a:stretch>
            <a:fillRect/>
          </a:stretch>
        </p:blipFill>
        <p:spPr bwMode="auto">
          <a:xfrm>
            <a:off x="4357654" y="2643158"/>
            <a:ext cx="4786346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DCIM\100MSDCF\DSC07012.JPG"/>
          <p:cNvPicPr>
            <a:picLocks noChangeAspect="1" noChangeArrowheads="1"/>
          </p:cNvPicPr>
          <p:nvPr/>
        </p:nvPicPr>
        <p:blipFill>
          <a:blip r:embed="rId2" cstate="print"/>
          <a:srcRect l="7500" r="12499" b="8334"/>
          <a:stretch>
            <a:fillRect/>
          </a:stretch>
        </p:blipFill>
        <p:spPr bwMode="auto">
          <a:xfrm rot="5400000">
            <a:off x="-48251" y="1344150"/>
            <a:ext cx="4892854" cy="4204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F:\DCIM\100MSDCF\DSC0702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2161" t="9620" r="7278" b="2495"/>
          <a:stretch>
            <a:fillRect/>
          </a:stretch>
        </p:blipFill>
        <p:spPr bwMode="auto">
          <a:xfrm>
            <a:off x="4643438" y="214290"/>
            <a:ext cx="4191030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F:\DCIM\100MSDCF\DSC070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643314"/>
            <a:ext cx="4071966" cy="3053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00100" y="142852"/>
            <a:ext cx="73581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500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Основные компоненты здорового образа жизни</a:t>
            </a:r>
            <a:br>
              <a:rPr lang="ru-RU" sz="4500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1500174"/>
            <a:ext cx="9144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ctr">
              <a:buAutoNum type="arabicPeriod"/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Рациональный режим: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Полное и своевременное удовлетворение всех органических потребностей детей (во сне, питании). 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Тщательный гигиенический уход, обеспечение чистоты тела, одежды, постели.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Привлечение детей к посильному участию в режимных процессах.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культурно-гигиенических навыков.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Эмоциональное общение в ходе выполнения режимных процессов.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Учет потребностей детей, индивидуальных особенностей каждого ребенка.</a:t>
            </a:r>
          </a:p>
          <a:p>
            <a:pPr marL="457200" lvl="0" indent="-457200" algn="ctr"/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1"/>
            <a:ext cx="8858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500" dirty="0" smtClean="0">
                <a:solidFill>
                  <a:srgbClr val="04617B"/>
                </a:solidFill>
                <a:latin typeface="Calibri"/>
              </a:rPr>
              <a:t>Основные компоненты здорового образа жизни</a:t>
            </a:r>
            <a:br>
              <a:rPr lang="ru-RU" sz="4500" dirty="0" smtClean="0">
                <a:solidFill>
                  <a:srgbClr val="04617B"/>
                </a:solidFill>
                <a:latin typeface="Calibri"/>
              </a:rPr>
            </a:br>
            <a:endParaRPr lang="ru-RU" dirty="0" smtClean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/>
          <a:lstStyle/>
          <a:p>
            <a:pPr lvl="0" algn="ctr"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2.Правильное питание: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обеспечение баланса;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удовлетворение потребностей организма в основных питательных веществах, витаминах и минералах;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соблюдение режима питания.</a:t>
            </a:r>
          </a:p>
          <a:p>
            <a:pPr lvl="0" algn="ctr">
              <a:buNone/>
            </a:pP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1"/>
            <a:ext cx="8858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500" dirty="0" smtClean="0">
                <a:solidFill>
                  <a:srgbClr val="04617B"/>
                </a:solidFill>
                <a:latin typeface="Calibri"/>
              </a:rPr>
              <a:t>Основные компоненты здорового образа жизни</a:t>
            </a:r>
            <a:br>
              <a:rPr lang="ru-RU" sz="4500" dirty="0" smtClean="0">
                <a:solidFill>
                  <a:srgbClr val="04617B"/>
                </a:solidFill>
                <a:latin typeface="Calibri"/>
              </a:rPr>
            </a:br>
            <a:endParaRPr lang="ru-RU" dirty="0" smtClean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/>
                <a:ea typeface="Times New Roman"/>
              </a:rPr>
              <a:t>3. Рациональная двигательная активность: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Физкультурно-оздоровительная деятельность в ДОУ включает в себя создание системы двигательной активности: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утренняя гимнастика (ежедневно);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физкультурные занятия;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музыкально - ритмические занятия;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прогулки с включением подвижных игр;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оздоровительный бег;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пальчиковая гимнастика (ежедневно во время режимных моментов)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зрительная, дыхательная, корригирующая гимнастика на соответствующих занятиях)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оздоровительная гимнастика после дневного сна;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физкультминутки и паузы;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эмоциональные разрядки, релаксация;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ходьба по массажным коврикам;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спортивные досуги, развлечения, праздники.</a:t>
            </a:r>
          </a:p>
          <a:p>
            <a:pPr algn="ctr">
              <a:buNone/>
            </a:pPr>
            <a:endParaRPr lang="ru-RU" sz="2400" dirty="0" smtClean="0"/>
          </a:p>
          <a:p>
            <a:pPr lvl="0" algn="ctr">
              <a:buNone/>
            </a:pP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DCIM\100MSDCF\DSC07015.JPG"/>
          <p:cNvPicPr>
            <a:picLocks noChangeAspect="1" noChangeArrowheads="1"/>
          </p:cNvPicPr>
          <p:nvPr/>
        </p:nvPicPr>
        <p:blipFill>
          <a:blip r:embed="rId2" cstate="print"/>
          <a:srcRect l="7594" t="13502" r="3797" b="13924"/>
          <a:stretch>
            <a:fillRect/>
          </a:stretch>
        </p:blipFill>
        <p:spPr bwMode="auto">
          <a:xfrm>
            <a:off x="0" y="0"/>
            <a:ext cx="5000621" cy="30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user\Desktop\фотки 2017\DSC058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536157"/>
            <a:ext cx="4429124" cy="3321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user\Desktop\фотки 2017\DSC060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286124"/>
            <a:ext cx="4429124" cy="33218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7" name="Picture 5" descr="C:\Users\user\Desktop\фото 2017 г\DSC06506.JPG"/>
          <p:cNvPicPr>
            <a:picLocks noChangeAspect="1" noChangeArrowheads="1"/>
          </p:cNvPicPr>
          <p:nvPr/>
        </p:nvPicPr>
        <p:blipFill>
          <a:blip r:embed="rId5" cstate="print"/>
          <a:srcRect l="7955" t="18182" r="10227"/>
          <a:stretch>
            <a:fillRect/>
          </a:stretch>
        </p:blipFill>
        <p:spPr bwMode="auto">
          <a:xfrm>
            <a:off x="4857753" y="0"/>
            <a:ext cx="4286248" cy="32146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1"/>
            <a:ext cx="8858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500" dirty="0" smtClean="0">
                <a:solidFill>
                  <a:srgbClr val="04617B"/>
                </a:solidFill>
                <a:latin typeface="Calibri"/>
              </a:rPr>
              <a:t>Основные компоненты здорового образа жизни</a:t>
            </a:r>
            <a:br>
              <a:rPr lang="ru-RU" sz="4500" dirty="0" smtClean="0">
                <a:solidFill>
                  <a:srgbClr val="04617B"/>
                </a:solidFill>
                <a:latin typeface="Calibri"/>
              </a:rPr>
            </a:br>
            <a:endParaRPr lang="ru-RU" dirty="0" smtClean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Times New Roman"/>
                <a:ea typeface="Times New Roman"/>
              </a:rPr>
              <a:t>4. Закаливание организма</a:t>
            </a:r>
          </a:p>
          <a:p>
            <a:pPr>
              <a:buNone/>
            </a:pPr>
            <a:r>
              <a:rPr lang="ru-RU" sz="2400" dirty="0" smtClean="0"/>
              <a:t>    Положительно влияет на организм ребенка: </a:t>
            </a:r>
          </a:p>
          <a:p>
            <a:r>
              <a:rPr lang="ru-RU" sz="2400" dirty="0" smtClean="0"/>
              <a:t>улучшается деятельность его систем и органов; </a:t>
            </a:r>
          </a:p>
          <a:p>
            <a:r>
              <a:rPr lang="ru-RU" sz="2400" dirty="0" smtClean="0"/>
              <a:t>увеличивается сопротивляемость к различным заболеваниям; </a:t>
            </a:r>
          </a:p>
          <a:p>
            <a:r>
              <a:rPr lang="ru-RU" sz="2400" dirty="0" smtClean="0"/>
              <a:t>вырабатывается способность без вреда для здоровья переносить резкие колебания различных факторов внешней среды; </a:t>
            </a:r>
          </a:p>
          <a:p>
            <a:r>
              <a:rPr lang="ru-RU" sz="2400" dirty="0" smtClean="0"/>
              <a:t>повышается выносливость организма.</a:t>
            </a:r>
          </a:p>
          <a:p>
            <a:pPr>
              <a:buNone/>
            </a:pPr>
            <a:r>
              <a:rPr lang="ru-RU" sz="2400" b="1" dirty="0" smtClean="0">
                <a:latin typeface="Times New Roman"/>
                <a:ea typeface="Times New Roman"/>
              </a:rPr>
              <a:t> </a:t>
            </a:r>
            <a:endParaRPr lang="ru-RU" sz="2400" dirty="0" smtClean="0"/>
          </a:p>
          <a:p>
            <a:pPr lvl="0" algn="ctr">
              <a:buNone/>
            </a:pP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185</TotalTime>
  <Words>526</Words>
  <PresentationFormat>Экран (4:3)</PresentationFormat>
  <Paragraphs>67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 Цель оздоровительной работы в ДОУ </vt:lpstr>
      <vt:lpstr>Формировать предпосылки к  ЗОЖ  через развивающую среду. </vt:lpstr>
      <vt:lpstr>Слайд 4</vt:lpstr>
      <vt:lpstr>    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здорового образа жизни детей дошкольного возраста в ДОУ» </dc:title>
  <dc:creator>user</dc:creator>
  <cp:lastModifiedBy>user</cp:lastModifiedBy>
  <cp:revision>21</cp:revision>
  <dcterms:created xsi:type="dcterms:W3CDTF">2018-01-17T07:25:17Z</dcterms:created>
  <dcterms:modified xsi:type="dcterms:W3CDTF">2018-01-23T12:09:10Z</dcterms:modified>
</cp:coreProperties>
</file>