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Lst>
  <p:handoutMasterIdLst>
    <p:handoutMasterId r:id="rId37"/>
  </p:handoutMasterIdLst>
  <p:sldIdLst>
    <p:sldId id="289" r:id="rId6"/>
    <p:sldId id="344" r:id="rId7"/>
    <p:sldId id="323" r:id="rId8"/>
    <p:sldId id="333" r:id="rId9"/>
    <p:sldId id="337" r:id="rId10"/>
    <p:sldId id="338" r:id="rId11"/>
    <p:sldId id="288" r:id="rId12"/>
    <p:sldId id="336" r:id="rId13"/>
    <p:sldId id="341" r:id="rId14"/>
    <p:sldId id="342" r:id="rId15"/>
    <p:sldId id="343" r:id="rId16"/>
    <p:sldId id="325" r:id="rId17"/>
    <p:sldId id="291" r:id="rId18"/>
    <p:sldId id="334" r:id="rId19"/>
    <p:sldId id="327" r:id="rId20"/>
    <p:sldId id="306" r:id="rId21"/>
    <p:sldId id="339" r:id="rId22"/>
    <p:sldId id="335" r:id="rId23"/>
    <p:sldId id="292" r:id="rId24"/>
    <p:sldId id="316" r:id="rId25"/>
    <p:sldId id="308" r:id="rId26"/>
    <p:sldId id="307" r:id="rId27"/>
    <p:sldId id="313" r:id="rId28"/>
    <p:sldId id="310" r:id="rId29"/>
    <p:sldId id="340" r:id="rId30"/>
    <p:sldId id="318" r:id="rId31"/>
    <p:sldId id="329" r:id="rId32"/>
    <p:sldId id="330" r:id="rId33"/>
    <p:sldId id="331" r:id="rId34"/>
    <p:sldId id="332" r:id="rId35"/>
    <p:sldId id="319"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Rg st="1" end="21"/>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a:srgbClr val="FEF7DA"/>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2C8C85-51F0-491E-9774-3900AFEF0FD7}" styleName="Светлый стиль 2 - акцент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0A1B5D5-9B99-4C35-A422-299274C87663}" styleName="Средний стиль 1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08" autoAdjust="0"/>
    <p:restoredTop sz="94671" autoAdjust="0"/>
  </p:normalViewPr>
  <p:slideViewPr>
    <p:cSldViewPr>
      <p:cViewPr varScale="1">
        <p:scale>
          <a:sx n="74" d="100"/>
          <a:sy n="74" d="100"/>
        </p:scale>
        <p:origin x="1368"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9" d="100"/>
          <a:sy n="59" d="100"/>
        </p:scale>
        <p:origin x="-255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5C5E8A-D1CD-4A26-A702-7AA8519401D9}" type="doc">
      <dgm:prSet loTypeId="urn:microsoft.com/office/officeart/2005/8/layout/radial1" loCatId="cycle" qsTypeId="urn:microsoft.com/office/officeart/2005/8/quickstyle/simple1" qsCatId="simple" csTypeId="urn:microsoft.com/office/officeart/2005/8/colors/colorful1" csCatId="colorful" phldr="1"/>
      <dgm:spPr/>
      <dgm:t>
        <a:bodyPr/>
        <a:lstStyle/>
        <a:p>
          <a:endParaRPr lang="ru-RU"/>
        </a:p>
      </dgm:t>
    </dgm:pt>
    <dgm:pt modelId="{5C64FF98-8327-45EB-A809-AB60EF910EE1}">
      <dgm:prSet phldrT="[Текст]" custT="1"/>
      <dgm:spPr/>
      <dgm:t>
        <a:bodyPr/>
        <a:lstStyle/>
        <a:p>
          <a:r>
            <a:rPr lang="ru-RU" sz="2600" dirty="0" smtClean="0">
              <a:latin typeface="Arial" panose="020B0604020202020204" pitchFamily="34" charset="0"/>
              <a:cs typeface="Arial" panose="020B0604020202020204" pitchFamily="34" charset="0"/>
            </a:rPr>
            <a:t>Формы работы с родителями</a:t>
          </a:r>
          <a:endParaRPr lang="ru-RU" sz="2600" dirty="0">
            <a:latin typeface="Arial" panose="020B0604020202020204" pitchFamily="34" charset="0"/>
            <a:cs typeface="Arial" panose="020B0604020202020204" pitchFamily="34" charset="0"/>
          </a:endParaRPr>
        </a:p>
      </dgm:t>
    </dgm:pt>
    <dgm:pt modelId="{B3461D04-58CE-4506-B078-428751353792}" type="parTrans" cxnId="{95796C46-A065-4F17-B2A7-F44F56685C5D}">
      <dgm:prSet/>
      <dgm:spPr/>
      <dgm:t>
        <a:bodyPr/>
        <a:lstStyle/>
        <a:p>
          <a:endParaRPr lang="ru-RU"/>
        </a:p>
      </dgm:t>
    </dgm:pt>
    <dgm:pt modelId="{4E6039E4-8604-4ACA-A460-315A16959DF2}" type="sibTrans" cxnId="{95796C46-A065-4F17-B2A7-F44F56685C5D}">
      <dgm:prSet/>
      <dgm:spPr/>
      <dgm:t>
        <a:bodyPr/>
        <a:lstStyle/>
        <a:p>
          <a:endParaRPr lang="ru-RU"/>
        </a:p>
      </dgm:t>
    </dgm:pt>
    <dgm:pt modelId="{B40BC90D-AACA-4BA0-9AF6-D99B8EBD58BE}">
      <dgm:prSet phldrT="[Текст]" custT="1"/>
      <dgm:spPr/>
      <dgm:t>
        <a:bodyPr/>
        <a:lstStyle/>
        <a:p>
          <a:r>
            <a:rPr lang="ru-RU" sz="1400" dirty="0" smtClean="0"/>
            <a:t>Презентации</a:t>
          </a:r>
          <a:endParaRPr lang="ru-RU" sz="1400" dirty="0"/>
        </a:p>
      </dgm:t>
    </dgm:pt>
    <dgm:pt modelId="{B63CDFE0-795D-434A-9256-2466AB149F93}" type="parTrans" cxnId="{D045DAE6-7835-48BA-807F-F3C6D8260B44}">
      <dgm:prSet/>
      <dgm:spPr/>
      <dgm:t>
        <a:bodyPr/>
        <a:lstStyle/>
        <a:p>
          <a:endParaRPr lang="ru-RU"/>
        </a:p>
      </dgm:t>
    </dgm:pt>
    <dgm:pt modelId="{33A725AB-26F0-47EE-868C-D704E2721AE7}" type="sibTrans" cxnId="{D045DAE6-7835-48BA-807F-F3C6D8260B44}">
      <dgm:prSet/>
      <dgm:spPr/>
      <dgm:t>
        <a:bodyPr/>
        <a:lstStyle/>
        <a:p>
          <a:endParaRPr lang="ru-RU"/>
        </a:p>
      </dgm:t>
    </dgm:pt>
    <dgm:pt modelId="{838D740A-A51B-4646-89C8-1F0114828E1F}">
      <dgm:prSet phldrT="[Текст]" custT="1"/>
      <dgm:spPr/>
      <dgm:t>
        <a:bodyPr/>
        <a:lstStyle/>
        <a:p>
          <a:r>
            <a:rPr lang="ru-RU" sz="1400" dirty="0" smtClean="0"/>
            <a:t>Круглые столы</a:t>
          </a:r>
          <a:endParaRPr lang="ru-RU" sz="1400" dirty="0"/>
        </a:p>
      </dgm:t>
    </dgm:pt>
    <dgm:pt modelId="{319C9E55-1871-450C-B9C6-10DACFE66C8A}" type="parTrans" cxnId="{6ADFF01B-5F4F-4EB0-8D7B-0AD04B70F3F1}">
      <dgm:prSet/>
      <dgm:spPr/>
      <dgm:t>
        <a:bodyPr/>
        <a:lstStyle/>
        <a:p>
          <a:endParaRPr lang="ru-RU"/>
        </a:p>
      </dgm:t>
    </dgm:pt>
    <dgm:pt modelId="{C1BDC2D8-3C57-47F7-8F8C-AE1C40537F41}" type="sibTrans" cxnId="{6ADFF01B-5F4F-4EB0-8D7B-0AD04B70F3F1}">
      <dgm:prSet/>
      <dgm:spPr/>
      <dgm:t>
        <a:bodyPr/>
        <a:lstStyle/>
        <a:p>
          <a:endParaRPr lang="ru-RU"/>
        </a:p>
      </dgm:t>
    </dgm:pt>
    <dgm:pt modelId="{88D9A9B6-4D71-4182-8080-112D1432E666}">
      <dgm:prSet phldrT="[Текст]" custT="1"/>
      <dgm:spPr/>
      <dgm:t>
        <a:bodyPr/>
        <a:lstStyle/>
        <a:p>
          <a:r>
            <a:rPr lang="ru-RU" sz="1400" dirty="0" smtClean="0"/>
            <a:t>Показ открытых занятий</a:t>
          </a:r>
          <a:endParaRPr lang="ru-RU" sz="1400" dirty="0"/>
        </a:p>
      </dgm:t>
    </dgm:pt>
    <dgm:pt modelId="{CE1B579B-214D-4234-8FE0-646E526990A3}" type="parTrans" cxnId="{910FA0B0-AF98-415F-8480-84480522AD82}">
      <dgm:prSet/>
      <dgm:spPr/>
      <dgm:t>
        <a:bodyPr/>
        <a:lstStyle/>
        <a:p>
          <a:endParaRPr lang="ru-RU"/>
        </a:p>
      </dgm:t>
    </dgm:pt>
    <dgm:pt modelId="{CB8BEF48-64F1-4DFE-A05C-F7FDD97C0CE3}" type="sibTrans" cxnId="{910FA0B0-AF98-415F-8480-84480522AD82}">
      <dgm:prSet/>
      <dgm:spPr/>
      <dgm:t>
        <a:bodyPr/>
        <a:lstStyle/>
        <a:p>
          <a:endParaRPr lang="ru-RU"/>
        </a:p>
      </dgm:t>
    </dgm:pt>
    <dgm:pt modelId="{6DD724DA-B606-4D3E-8937-CAB3A62B5980}">
      <dgm:prSet phldrT="[Текст]" custT="1"/>
      <dgm:spPr/>
      <dgm:t>
        <a:bodyPr/>
        <a:lstStyle/>
        <a:p>
          <a:r>
            <a:rPr lang="ru-RU" sz="1400" dirty="0" smtClean="0"/>
            <a:t>Наглядная информация</a:t>
          </a:r>
          <a:endParaRPr lang="ru-RU" sz="1400" dirty="0"/>
        </a:p>
      </dgm:t>
    </dgm:pt>
    <dgm:pt modelId="{CAB9E92D-90AA-4064-818B-74F18D8DDF7E}" type="parTrans" cxnId="{56A17F39-A944-47A6-9E46-B2D6481EABA9}">
      <dgm:prSet/>
      <dgm:spPr/>
      <dgm:t>
        <a:bodyPr/>
        <a:lstStyle/>
        <a:p>
          <a:endParaRPr lang="ru-RU"/>
        </a:p>
      </dgm:t>
    </dgm:pt>
    <dgm:pt modelId="{BB00885E-14D1-4AE9-8878-D45BB1BDCDE6}" type="sibTrans" cxnId="{56A17F39-A944-47A6-9E46-B2D6481EABA9}">
      <dgm:prSet/>
      <dgm:spPr/>
      <dgm:t>
        <a:bodyPr/>
        <a:lstStyle/>
        <a:p>
          <a:endParaRPr lang="ru-RU"/>
        </a:p>
      </dgm:t>
    </dgm:pt>
    <dgm:pt modelId="{FA9E3F88-F725-4BF9-9D5E-80C082D7EB05}">
      <dgm:prSet phldrT="[Текст]" custT="1"/>
      <dgm:spPr/>
      <dgm:t>
        <a:bodyPr/>
        <a:lstStyle/>
        <a:p>
          <a:r>
            <a:rPr lang="ru-RU" sz="1400" dirty="0" smtClean="0"/>
            <a:t>Родительские собрания</a:t>
          </a:r>
          <a:endParaRPr lang="ru-RU" sz="1400" dirty="0"/>
        </a:p>
      </dgm:t>
    </dgm:pt>
    <dgm:pt modelId="{8F4D36BF-4E57-40B8-87CA-FC4DBD53FCFB}" type="parTrans" cxnId="{A36F19C5-BD25-4904-918D-DD638586BFAB}">
      <dgm:prSet/>
      <dgm:spPr/>
      <dgm:t>
        <a:bodyPr/>
        <a:lstStyle/>
        <a:p>
          <a:endParaRPr lang="ru-RU"/>
        </a:p>
      </dgm:t>
    </dgm:pt>
    <dgm:pt modelId="{FD748F05-8621-4F52-A581-9539C3A753D4}" type="sibTrans" cxnId="{A36F19C5-BD25-4904-918D-DD638586BFAB}">
      <dgm:prSet/>
      <dgm:spPr/>
      <dgm:t>
        <a:bodyPr/>
        <a:lstStyle/>
        <a:p>
          <a:endParaRPr lang="ru-RU"/>
        </a:p>
      </dgm:t>
    </dgm:pt>
    <dgm:pt modelId="{D27DB40C-8A9F-4646-95C6-D6E13B281A8F}">
      <dgm:prSet phldrT="[Текст]"/>
      <dgm:spPr/>
      <dgm:t>
        <a:bodyPr/>
        <a:lstStyle/>
        <a:p>
          <a:endParaRPr lang="ru-RU" dirty="0"/>
        </a:p>
      </dgm:t>
    </dgm:pt>
    <dgm:pt modelId="{F2B2B78E-823C-463B-9FF8-60B62CFFAEB4}" type="parTrans" cxnId="{13A1D3EC-BEE8-42BA-9A99-2908AE23A7DA}">
      <dgm:prSet/>
      <dgm:spPr/>
      <dgm:t>
        <a:bodyPr/>
        <a:lstStyle/>
        <a:p>
          <a:endParaRPr lang="ru-RU"/>
        </a:p>
      </dgm:t>
    </dgm:pt>
    <dgm:pt modelId="{D80561DD-7191-4695-9963-4882350E0C91}" type="sibTrans" cxnId="{13A1D3EC-BEE8-42BA-9A99-2908AE23A7DA}">
      <dgm:prSet/>
      <dgm:spPr/>
      <dgm:t>
        <a:bodyPr/>
        <a:lstStyle/>
        <a:p>
          <a:endParaRPr lang="ru-RU"/>
        </a:p>
      </dgm:t>
    </dgm:pt>
    <dgm:pt modelId="{ED4CC6AF-1043-465D-8B0B-131E1444F5DB}">
      <dgm:prSet phldrT="[Текст]" custT="1"/>
      <dgm:spPr/>
      <dgm:t>
        <a:bodyPr/>
        <a:lstStyle/>
        <a:p>
          <a:r>
            <a:rPr lang="ru-RU" sz="1400" dirty="0" smtClean="0"/>
            <a:t>Совместные праздники и досуги</a:t>
          </a:r>
          <a:endParaRPr lang="ru-RU" sz="1400" dirty="0"/>
        </a:p>
      </dgm:t>
    </dgm:pt>
    <dgm:pt modelId="{D04EC4B4-FBE3-453C-8507-87894EB77653}" type="parTrans" cxnId="{8A2A3A4B-6506-40EC-91B7-A5CFC3FFA319}">
      <dgm:prSet/>
      <dgm:spPr/>
      <dgm:t>
        <a:bodyPr/>
        <a:lstStyle/>
        <a:p>
          <a:endParaRPr lang="ru-RU"/>
        </a:p>
      </dgm:t>
    </dgm:pt>
    <dgm:pt modelId="{9ADF3394-A6F4-4C94-9803-5D6B7258D672}" type="sibTrans" cxnId="{8A2A3A4B-6506-40EC-91B7-A5CFC3FFA319}">
      <dgm:prSet/>
      <dgm:spPr/>
      <dgm:t>
        <a:bodyPr/>
        <a:lstStyle/>
        <a:p>
          <a:endParaRPr lang="ru-RU"/>
        </a:p>
      </dgm:t>
    </dgm:pt>
    <dgm:pt modelId="{8EF45565-B45D-411A-BDBE-B9D18A40967E}">
      <dgm:prSet phldrT="[Текст]" custT="1"/>
      <dgm:spPr/>
      <dgm:t>
        <a:bodyPr/>
        <a:lstStyle/>
        <a:p>
          <a:r>
            <a:rPr lang="ru-RU" sz="1400" dirty="0" smtClean="0"/>
            <a:t>Беседы</a:t>
          </a:r>
          <a:endParaRPr lang="ru-RU" sz="1400" dirty="0"/>
        </a:p>
      </dgm:t>
    </dgm:pt>
    <dgm:pt modelId="{AB1BC919-0065-455D-905C-2E70D9E78CFA}" type="parTrans" cxnId="{2A726909-C3E0-49AF-93D1-D49B761220DA}">
      <dgm:prSet/>
      <dgm:spPr/>
      <dgm:t>
        <a:bodyPr/>
        <a:lstStyle/>
        <a:p>
          <a:endParaRPr lang="ru-RU"/>
        </a:p>
      </dgm:t>
    </dgm:pt>
    <dgm:pt modelId="{6D04AAB4-35ED-47D6-A673-127D88747BCA}" type="sibTrans" cxnId="{2A726909-C3E0-49AF-93D1-D49B761220DA}">
      <dgm:prSet/>
      <dgm:spPr/>
      <dgm:t>
        <a:bodyPr/>
        <a:lstStyle/>
        <a:p>
          <a:endParaRPr lang="ru-RU"/>
        </a:p>
      </dgm:t>
    </dgm:pt>
    <dgm:pt modelId="{161A0B36-1014-4413-8B03-E007A7DB2841}">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1300" dirty="0" smtClean="0"/>
            <a:t>Консультации</a:t>
          </a:r>
        </a:p>
      </dgm:t>
    </dgm:pt>
    <dgm:pt modelId="{2166688E-3AAD-4045-8D44-EC8262FC0CC4}" type="parTrans" cxnId="{B32A5DAC-1D2C-4D9A-99A4-88FD22A0FE11}">
      <dgm:prSet/>
      <dgm:spPr/>
      <dgm:t>
        <a:bodyPr/>
        <a:lstStyle/>
        <a:p>
          <a:endParaRPr lang="ru-RU"/>
        </a:p>
      </dgm:t>
    </dgm:pt>
    <dgm:pt modelId="{7B883C53-B520-4FAC-B09A-62BC5E1408DA}" type="sibTrans" cxnId="{B32A5DAC-1D2C-4D9A-99A4-88FD22A0FE11}">
      <dgm:prSet/>
      <dgm:spPr/>
      <dgm:t>
        <a:bodyPr/>
        <a:lstStyle/>
        <a:p>
          <a:endParaRPr lang="ru-RU"/>
        </a:p>
      </dgm:t>
    </dgm:pt>
    <dgm:pt modelId="{2918AF82-D191-410A-8449-BB30E06BF9B0}">
      <dgm:prSet phldrT="[Текст]" custT="1"/>
      <dgm:spPr/>
      <dgm:t>
        <a:bodyPr/>
        <a:lstStyle/>
        <a:p>
          <a:r>
            <a:rPr lang="ru-RU" sz="1400" dirty="0" smtClean="0"/>
            <a:t>Дни открытых дверей</a:t>
          </a:r>
          <a:endParaRPr lang="ru-RU" sz="1400" dirty="0"/>
        </a:p>
      </dgm:t>
    </dgm:pt>
    <dgm:pt modelId="{1DE12FBD-855F-4F90-8207-42B68CF139A1}" type="parTrans" cxnId="{9C937AC7-0591-451B-80A3-AB77031343A9}">
      <dgm:prSet/>
      <dgm:spPr/>
      <dgm:t>
        <a:bodyPr/>
        <a:lstStyle/>
        <a:p>
          <a:endParaRPr lang="ru-RU"/>
        </a:p>
      </dgm:t>
    </dgm:pt>
    <dgm:pt modelId="{F037F754-741E-40DB-876E-322BD6132EF1}" type="sibTrans" cxnId="{9C937AC7-0591-451B-80A3-AB77031343A9}">
      <dgm:prSet/>
      <dgm:spPr/>
      <dgm:t>
        <a:bodyPr/>
        <a:lstStyle/>
        <a:p>
          <a:endParaRPr lang="ru-RU"/>
        </a:p>
      </dgm:t>
    </dgm:pt>
    <dgm:pt modelId="{6F76D7A6-44C9-4703-950A-FBDD1A2286F3}" type="pres">
      <dgm:prSet presAssocID="{625C5E8A-D1CD-4A26-A702-7AA8519401D9}" presName="cycle" presStyleCnt="0">
        <dgm:presLayoutVars>
          <dgm:chMax val="1"/>
          <dgm:dir/>
          <dgm:animLvl val="ctr"/>
          <dgm:resizeHandles val="exact"/>
        </dgm:presLayoutVars>
      </dgm:prSet>
      <dgm:spPr/>
      <dgm:t>
        <a:bodyPr/>
        <a:lstStyle/>
        <a:p>
          <a:endParaRPr lang="ru-RU"/>
        </a:p>
      </dgm:t>
    </dgm:pt>
    <dgm:pt modelId="{55E88A7D-29C0-4B88-AC5A-6DC42EBD44ED}" type="pres">
      <dgm:prSet presAssocID="{5C64FF98-8327-45EB-A809-AB60EF910EE1}" presName="centerShape" presStyleLbl="node0" presStyleIdx="0" presStyleCnt="1" custScaleX="201090" custScaleY="206365"/>
      <dgm:spPr/>
      <dgm:t>
        <a:bodyPr/>
        <a:lstStyle/>
        <a:p>
          <a:endParaRPr lang="ru-RU"/>
        </a:p>
      </dgm:t>
    </dgm:pt>
    <dgm:pt modelId="{2FD7D016-66AD-4C81-AE11-CB294C39ED5F}" type="pres">
      <dgm:prSet presAssocID="{B63CDFE0-795D-434A-9256-2466AB149F93}" presName="Name9" presStyleLbl="parChTrans1D2" presStyleIdx="0" presStyleCnt="9"/>
      <dgm:spPr/>
      <dgm:t>
        <a:bodyPr/>
        <a:lstStyle/>
        <a:p>
          <a:endParaRPr lang="ru-RU"/>
        </a:p>
      </dgm:t>
    </dgm:pt>
    <dgm:pt modelId="{BFD99E95-0BB8-41B2-84C5-7BB1ABAD9AD4}" type="pres">
      <dgm:prSet presAssocID="{B63CDFE0-795D-434A-9256-2466AB149F93}" presName="connTx" presStyleLbl="parChTrans1D2" presStyleIdx="0" presStyleCnt="9"/>
      <dgm:spPr/>
      <dgm:t>
        <a:bodyPr/>
        <a:lstStyle/>
        <a:p>
          <a:endParaRPr lang="ru-RU"/>
        </a:p>
      </dgm:t>
    </dgm:pt>
    <dgm:pt modelId="{4F0FFBC2-959F-4CFB-BA52-B685F6B91138}" type="pres">
      <dgm:prSet presAssocID="{B40BC90D-AACA-4BA0-9AF6-D99B8EBD58BE}" presName="node" presStyleLbl="node1" presStyleIdx="0" presStyleCnt="9" custScaleX="107279">
        <dgm:presLayoutVars>
          <dgm:bulletEnabled val="1"/>
        </dgm:presLayoutVars>
      </dgm:prSet>
      <dgm:spPr/>
      <dgm:t>
        <a:bodyPr/>
        <a:lstStyle/>
        <a:p>
          <a:endParaRPr lang="ru-RU"/>
        </a:p>
      </dgm:t>
    </dgm:pt>
    <dgm:pt modelId="{889414A4-DDC0-4B95-92ED-6534EBE3AA40}" type="pres">
      <dgm:prSet presAssocID="{319C9E55-1871-450C-B9C6-10DACFE66C8A}" presName="Name9" presStyleLbl="parChTrans1D2" presStyleIdx="1" presStyleCnt="9"/>
      <dgm:spPr/>
      <dgm:t>
        <a:bodyPr/>
        <a:lstStyle/>
        <a:p>
          <a:endParaRPr lang="ru-RU"/>
        </a:p>
      </dgm:t>
    </dgm:pt>
    <dgm:pt modelId="{F9784A30-1F85-45C1-9A2C-5F72D0DD63B5}" type="pres">
      <dgm:prSet presAssocID="{319C9E55-1871-450C-B9C6-10DACFE66C8A}" presName="connTx" presStyleLbl="parChTrans1D2" presStyleIdx="1" presStyleCnt="9"/>
      <dgm:spPr/>
      <dgm:t>
        <a:bodyPr/>
        <a:lstStyle/>
        <a:p>
          <a:endParaRPr lang="ru-RU"/>
        </a:p>
      </dgm:t>
    </dgm:pt>
    <dgm:pt modelId="{B631150E-D850-4065-B3D2-0FC063FF2851}" type="pres">
      <dgm:prSet presAssocID="{838D740A-A51B-4646-89C8-1F0114828E1F}" presName="node" presStyleLbl="node1" presStyleIdx="1" presStyleCnt="9" custScaleX="107758">
        <dgm:presLayoutVars>
          <dgm:bulletEnabled val="1"/>
        </dgm:presLayoutVars>
      </dgm:prSet>
      <dgm:spPr/>
      <dgm:t>
        <a:bodyPr/>
        <a:lstStyle/>
        <a:p>
          <a:endParaRPr lang="ru-RU"/>
        </a:p>
      </dgm:t>
    </dgm:pt>
    <dgm:pt modelId="{C29C3483-711D-4D85-9627-EE12747A7900}" type="pres">
      <dgm:prSet presAssocID="{CE1B579B-214D-4234-8FE0-646E526990A3}" presName="Name9" presStyleLbl="parChTrans1D2" presStyleIdx="2" presStyleCnt="9"/>
      <dgm:spPr/>
      <dgm:t>
        <a:bodyPr/>
        <a:lstStyle/>
        <a:p>
          <a:endParaRPr lang="ru-RU"/>
        </a:p>
      </dgm:t>
    </dgm:pt>
    <dgm:pt modelId="{A1EF9F4D-7E13-49DA-98CC-69DF0D462923}" type="pres">
      <dgm:prSet presAssocID="{CE1B579B-214D-4234-8FE0-646E526990A3}" presName="connTx" presStyleLbl="parChTrans1D2" presStyleIdx="2" presStyleCnt="9"/>
      <dgm:spPr/>
      <dgm:t>
        <a:bodyPr/>
        <a:lstStyle/>
        <a:p>
          <a:endParaRPr lang="ru-RU"/>
        </a:p>
      </dgm:t>
    </dgm:pt>
    <dgm:pt modelId="{FF8C3360-2FAF-4ADB-A207-D4A5AEA4EB1A}" type="pres">
      <dgm:prSet presAssocID="{88D9A9B6-4D71-4182-8080-112D1432E666}" presName="node" presStyleLbl="node1" presStyleIdx="2" presStyleCnt="9">
        <dgm:presLayoutVars>
          <dgm:bulletEnabled val="1"/>
        </dgm:presLayoutVars>
      </dgm:prSet>
      <dgm:spPr/>
      <dgm:t>
        <a:bodyPr/>
        <a:lstStyle/>
        <a:p>
          <a:endParaRPr lang="ru-RU"/>
        </a:p>
      </dgm:t>
    </dgm:pt>
    <dgm:pt modelId="{50D95BFF-4A08-493D-A4D8-F63CDAECA42E}" type="pres">
      <dgm:prSet presAssocID="{CAB9E92D-90AA-4064-818B-74F18D8DDF7E}" presName="Name9" presStyleLbl="parChTrans1D2" presStyleIdx="3" presStyleCnt="9"/>
      <dgm:spPr/>
      <dgm:t>
        <a:bodyPr/>
        <a:lstStyle/>
        <a:p>
          <a:endParaRPr lang="ru-RU"/>
        </a:p>
      </dgm:t>
    </dgm:pt>
    <dgm:pt modelId="{C5D0AE5A-E1F2-417C-B768-22C26540024F}" type="pres">
      <dgm:prSet presAssocID="{CAB9E92D-90AA-4064-818B-74F18D8DDF7E}" presName="connTx" presStyleLbl="parChTrans1D2" presStyleIdx="3" presStyleCnt="9"/>
      <dgm:spPr/>
      <dgm:t>
        <a:bodyPr/>
        <a:lstStyle/>
        <a:p>
          <a:endParaRPr lang="ru-RU"/>
        </a:p>
      </dgm:t>
    </dgm:pt>
    <dgm:pt modelId="{6C621138-6B64-425F-B756-F6ED5B3E46C7}" type="pres">
      <dgm:prSet presAssocID="{6DD724DA-B606-4D3E-8937-CAB3A62B5980}" presName="node" presStyleLbl="node1" presStyleIdx="3" presStyleCnt="9">
        <dgm:presLayoutVars>
          <dgm:bulletEnabled val="1"/>
        </dgm:presLayoutVars>
      </dgm:prSet>
      <dgm:spPr/>
      <dgm:t>
        <a:bodyPr/>
        <a:lstStyle/>
        <a:p>
          <a:endParaRPr lang="ru-RU"/>
        </a:p>
      </dgm:t>
    </dgm:pt>
    <dgm:pt modelId="{93365430-02E7-4CEB-A3CA-89E250C1D91E}" type="pres">
      <dgm:prSet presAssocID="{8F4D36BF-4E57-40B8-87CA-FC4DBD53FCFB}" presName="Name9" presStyleLbl="parChTrans1D2" presStyleIdx="4" presStyleCnt="9"/>
      <dgm:spPr/>
      <dgm:t>
        <a:bodyPr/>
        <a:lstStyle/>
        <a:p>
          <a:endParaRPr lang="ru-RU"/>
        </a:p>
      </dgm:t>
    </dgm:pt>
    <dgm:pt modelId="{ECAA156E-B577-4069-B201-7BFDA32B717A}" type="pres">
      <dgm:prSet presAssocID="{8F4D36BF-4E57-40B8-87CA-FC4DBD53FCFB}" presName="connTx" presStyleLbl="parChTrans1D2" presStyleIdx="4" presStyleCnt="9"/>
      <dgm:spPr/>
      <dgm:t>
        <a:bodyPr/>
        <a:lstStyle/>
        <a:p>
          <a:endParaRPr lang="ru-RU"/>
        </a:p>
      </dgm:t>
    </dgm:pt>
    <dgm:pt modelId="{488AA111-4675-4645-82E4-BFFA9C25A185}" type="pres">
      <dgm:prSet presAssocID="{FA9E3F88-F725-4BF9-9D5E-80C082D7EB05}" presName="node" presStyleLbl="node1" presStyleIdx="4" presStyleCnt="9" custScaleX="109882">
        <dgm:presLayoutVars>
          <dgm:bulletEnabled val="1"/>
        </dgm:presLayoutVars>
      </dgm:prSet>
      <dgm:spPr/>
      <dgm:t>
        <a:bodyPr/>
        <a:lstStyle/>
        <a:p>
          <a:endParaRPr lang="ru-RU"/>
        </a:p>
      </dgm:t>
    </dgm:pt>
    <dgm:pt modelId="{9FAE7B18-E5C8-4672-8656-D9AF5F5C5B0C}" type="pres">
      <dgm:prSet presAssocID="{AB1BC919-0065-455D-905C-2E70D9E78CFA}" presName="Name9" presStyleLbl="parChTrans1D2" presStyleIdx="5" presStyleCnt="9"/>
      <dgm:spPr/>
      <dgm:t>
        <a:bodyPr/>
        <a:lstStyle/>
        <a:p>
          <a:endParaRPr lang="ru-RU"/>
        </a:p>
      </dgm:t>
    </dgm:pt>
    <dgm:pt modelId="{ECFB7C01-C1D4-4DD0-A7BB-898815D3BE4A}" type="pres">
      <dgm:prSet presAssocID="{AB1BC919-0065-455D-905C-2E70D9E78CFA}" presName="connTx" presStyleLbl="parChTrans1D2" presStyleIdx="5" presStyleCnt="9"/>
      <dgm:spPr/>
      <dgm:t>
        <a:bodyPr/>
        <a:lstStyle/>
        <a:p>
          <a:endParaRPr lang="ru-RU"/>
        </a:p>
      </dgm:t>
    </dgm:pt>
    <dgm:pt modelId="{EAA28ACB-A72E-4754-ACD5-8380A5C637B9}" type="pres">
      <dgm:prSet presAssocID="{8EF45565-B45D-411A-BDBE-B9D18A40967E}" presName="node" presStyleLbl="node1" presStyleIdx="5" presStyleCnt="9" custScaleX="104676">
        <dgm:presLayoutVars>
          <dgm:bulletEnabled val="1"/>
        </dgm:presLayoutVars>
      </dgm:prSet>
      <dgm:spPr/>
      <dgm:t>
        <a:bodyPr/>
        <a:lstStyle/>
        <a:p>
          <a:endParaRPr lang="ru-RU"/>
        </a:p>
      </dgm:t>
    </dgm:pt>
    <dgm:pt modelId="{C62EFD06-77C9-4DFB-A21E-DB5BF70CA8D2}" type="pres">
      <dgm:prSet presAssocID="{2166688E-3AAD-4045-8D44-EC8262FC0CC4}" presName="Name9" presStyleLbl="parChTrans1D2" presStyleIdx="6" presStyleCnt="9"/>
      <dgm:spPr/>
      <dgm:t>
        <a:bodyPr/>
        <a:lstStyle/>
        <a:p>
          <a:endParaRPr lang="ru-RU"/>
        </a:p>
      </dgm:t>
    </dgm:pt>
    <dgm:pt modelId="{6A33A0FE-F038-4979-B0FF-D0F46C0FEF5B}" type="pres">
      <dgm:prSet presAssocID="{2166688E-3AAD-4045-8D44-EC8262FC0CC4}" presName="connTx" presStyleLbl="parChTrans1D2" presStyleIdx="6" presStyleCnt="9"/>
      <dgm:spPr/>
      <dgm:t>
        <a:bodyPr/>
        <a:lstStyle/>
        <a:p>
          <a:endParaRPr lang="ru-RU"/>
        </a:p>
      </dgm:t>
    </dgm:pt>
    <dgm:pt modelId="{1DD200E7-6B8C-4CD3-B7E9-9850F4E36EAF}" type="pres">
      <dgm:prSet presAssocID="{161A0B36-1014-4413-8B03-E007A7DB2841}" presName="node" presStyleLbl="node1" presStyleIdx="6" presStyleCnt="9" custScaleX="104500">
        <dgm:presLayoutVars>
          <dgm:bulletEnabled val="1"/>
        </dgm:presLayoutVars>
      </dgm:prSet>
      <dgm:spPr/>
      <dgm:t>
        <a:bodyPr/>
        <a:lstStyle/>
        <a:p>
          <a:endParaRPr lang="ru-RU"/>
        </a:p>
      </dgm:t>
    </dgm:pt>
    <dgm:pt modelId="{392EE8DB-5AC0-4D3B-9AED-1090AA68742C}" type="pres">
      <dgm:prSet presAssocID="{1DE12FBD-855F-4F90-8207-42B68CF139A1}" presName="Name9" presStyleLbl="parChTrans1D2" presStyleIdx="7" presStyleCnt="9"/>
      <dgm:spPr/>
      <dgm:t>
        <a:bodyPr/>
        <a:lstStyle/>
        <a:p>
          <a:endParaRPr lang="ru-RU"/>
        </a:p>
      </dgm:t>
    </dgm:pt>
    <dgm:pt modelId="{DB121D32-4587-43EF-9F0B-F95E27C5D82A}" type="pres">
      <dgm:prSet presAssocID="{1DE12FBD-855F-4F90-8207-42B68CF139A1}" presName="connTx" presStyleLbl="parChTrans1D2" presStyleIdx="7" presStyleCnt="9"/>
      <dgm:spPr/>
      <dgm:t>
        <a:bodyPr/>
        <a:lstStyle/>
        <a:p>
          <a:endParaRPr lang="ru-RU"/>
        </a:p>
      </dgm:t>
    </dgm:pt>
    <dgm:pt modelId="{9F0DDFBF-1CB4-471C-85CE-9BB6B2822252}" type="pres">
      <dgm:prSet presAssocID="{2918AF82-D191-410A-8449-BB30E06BF9B0}" presName="node" presStyleLbl="node1" presStyleIdx="7" presStyleCnt="9">
        <dgm:presLayoutVars>
          <dgm:bulletEnabled val="1"/>
        </dgm:presLayoutVars>
      </dgm:prSet>
      <dgm:spPr/>
      <dgm:t>
        <a:bodyPr/>
        <a:lstStyle/>
        <a:p>
          <a:endParaRPr lang="ru-RU"/>
        </a:p>
      </dgm:t>
    </dgm:pt>
    <dgm:pt modelId="{70F20383-4920-4966-91E5-729FBE942AE0}" type="pres">
      <dgm:prSet presAssocID="{D04EC4B4-FBE3-453C-8507-87894EB77653}" presName="Name9" presStyleLbl="parChTrans1D2" presStyleIdx="8" presStyleCnt="9"/>
      <dgm:spPr/>
      <dgm:t>
        <a:bodyPr/>
        <a:lstStyle/>
        <a:p>
          <a:endParaRPr lang="ru-RU"/>
        </a:p>
      </dgm:t>
    </dgm:pt>
    <dgm:pt modelId="{CA5C43F2-EDE9-421E-8A63-32591CCFD9D2}" type="pres">
      <dgm:prSet presAssocID="{D04EC4B4-FBE3-453C-8507-87894EB77653}" presName="connTx" presStyleLbl="parChTrans1D2" presStyleIdx="8" presStyleCnt="9"/>
      <dgm:spPr/>
      <dgm:t>
        <a:bodyPr/>
        <a:lstStyle/>
        <a:p>
          <a:endParaRPr lang="ru-RU"/>
        </a:p>
      </dgm:t>
    </dgm:pt>
    <dgm:pt modelId="{61760099-ACDC-4B69-9419-8F7D689D1034}" type="pres">
      <dgm:prSet presAssocID="{ED4CC6AF-1043-465D-8B0B-131E1444F5DB}" presName="node" presStyleLbl="node1" presStyleIdx="8" presStyleCnt="9">
        <dgm:presLayoutVars>
          <dgm:bulletEnabled val="1"/>
        </dgm:presLayoutVars>
      </dgm:prSet>
      <dgm:spPr/>
      <dgm:t>
        <a:bodyPr/>
        <a:lstStyle/>
        <a:p>
          <a:endParaRPr lang="ru-RU"/>
        </a:p>
      </dgm:t>
    </dgm:pt>
  </dgm:ptLst>
  <dgm:cxnLst>
    <dgm:cxn modelId="{CC5DFB1D-AD3E-4160-B0E7-534D59475DB5}" type="presOf" srcId="{1DE12FBD-855F-4F90-8207-42B68CF139A1}" destId="{392EE8DB-5AC0-4D3B-9AED-1090AA68742C}" srcOrd="0" destOrd="0" presId="urn:microsoft.com/office/officeart/2005/8/layout/radial1"/>
    <dgm:cxn modelId="{70A30A2A-7A23-4FC1-96B2-912F43F4171D}" type="presOf" srcId="{5C64FF98-8327-45EB-A809-AB60EF910EE1}" destId="{55E88A7D-29C0-4B88-AC5A-6DC42EBD44ED}" srcOrd="0" destOrd="0" presId="urn:microsoft.com/office/officeart/2005/8/layout/radial1"/>
    <dgm:cxn modelId="{EDA59558-3BE4-47B9-997E-AB1605312217}" type="presOf" srcId="{8EF45565-B45D-411A-BDBE-B9D18A40967E}" destId="{EAA28ACB-A72E-4754-ACD5-8380A5C637B9}" srcOrd="0" destOrd="0" presId="urn:microsoft.com/office/officeart/2005/8/layout/radial1"/>
    <dgm:cxn modelId="{8C2FC9D4-1577-4FAA-A048-C45DAAB2CE1F}" type="presOf" srcId="{2918AF82-D191-410A-8449-BB30E06BF9B0}" destId="{9F0DDFBF-1CB4-471C-85CE-9BB6B2822252}" srcOrd="0" destOrd="0" presId="urn:microsoft.com/office/officeart/2005/8/layout/radial1"/>
    <dgm:cxn modelId="{D045DAE6-7835-48BA-807F-F3C6D8260B44}" srcId="{5C64FF98-8327-45EB-A809-AB60EF910EE1}" destId="{B40BC90D-AACA-4BA0-9AF6-D99B8EBD58BE}" srcOrd="0" destOrd="0" parTransId="{B63CDFE0-795D-434A-9256-2466AB149F93}" sibTransId="{33A725AB-26F0-47EE-868C-D704E2721AE7}"/>
    <dgm:cxn modelId="{8F7BD289-16DD-442B-BF43-61337DCB3E36}" type="presOf" srcId="{CE1B579B-214D-4234-8FE0-646E526990A3}" destId="{A1EF9F4D-7E13-49DA-98CC-69DF0D462923}" srcOrd="1" destOrd="0" presId="urn:microsoft.com/office/officeart/2005/8/layout/radial1"/>
    <dgm:cxn modelId="{54EC13DB-6E36-42E4-80D5-269E557B702E}" type="presOf" srcId="{838D740A-A51B-4646-89C8-1F0114828E1F}" destId="{B631150E-D850-4065-B3D2-0FC063FF2851}" srcOrd="0" destOrd="0" presId="urn:microsoft.com/office/officeart/2005/8/layout/radial1"/>
    <dgm:cxn modelId="{CD816788-B558-40C6-A963-113240B0ACD9}" type="presOf" srcId="{319C9E55-1871-450C-B9C6-10DACFE66C8A}" destId="{F9784A30-1F85-45C1-9A2C-5F72D0DD63B5}" srcOrd="1" destOrd="0" presId="urn:microsoft.com/office/officeart/2005/8/layout/radial1"/>
    <dgm:cxn modelId="{95796C46-A065-4F17-B2A7-F44F56685C5D}" srcId="{625C5E8A-D1CD-4A26-A702-7AA8519401D9}" destId="{5C64FF98-8327-45EB-A809-AB60EF910EE1}" srcOrd="0" destOrd="0" parTransId="{B3461D04-58CE-4506-B078-428751353792}" sibTransId="{4E6039E4-8604-4ACA-A460-315A16959DF2}"/>
    <dgm:cxn modelId="{4F812B5C-0EF0-46D8-9F78-F04F7350B3E5}" type="presOf" srcId="{2166688E-3AAD-4045-8D44-EC8262FC0CC4}" destId="{C62EFD06-77C9-4DFB-A21E-DB5BF70CA8D2}" srcOrd="0" destOrd="0" presId="urn:microsoft.com/office/officeart/2005/8/layout/radial1"/>
    <dgm:cxn modelId="{9C937AC7-0591-451B-80A3-AB77031343A9}" srcId="{5C64FF98-8327-45EB-A809-AB60EF910EE1}" destId="{2918AF82-D191-410A-8449-BB30E06BF9B0}" srcOrd="7" destOrd="0" parTransId="{1DE12FBD-855F-4F90-8207-42B68CF139A1}" sibTransId="{F037F754-741E-40DB-876E-322BD6132EF1}"/>
    <dgm:cxn modelId="{072F562A-9773-4D4A-8130-5B80980B817F}" type="presOf" srcId="{8F4D36BF-4E57-40B8-87CA-FC4DBD53FCFB}" destId="{ECAA156E-B577-4069-B201-7BFDA32B717A}" srcOrd="1" destOrd="0" presId="urn:microsoft.com/office/officeart/2005/8/layout/radial1"/>
    <dgm:cxn modelId="{45BF1E80-A6E7-4ABA-88B4-CBAB432C5E45}" type="presOf" srcId="{625C5E8A-D1CD-4A26-A702-7AA8519401D9}" destId="{6F76D7A6-44C9-4703-950A-FBDD1A2286F3}" srcOrd="0" destOrd="0" presId="urn:microsoft.com/office/officeart/2005/8/layout/radial1"/>
    <dgm:cxn modelId="{C46301B3-DFE4-4198-A2CD-00826BCCE8BF}" type="presOf" srcId="{6DD724DA-B606-4D3E-8937-CAB3A62B5980}" destId="{6C621138-6B64-425F-B756-F6ED5B3E46C7}" srcOrd="0" destOrd="0" presId="urn:microsoft.com/office/officeart/2005/8/layout/radial1"/>
    <dgm:cxn modelId="{13A1D3EC-BEE8-42BA-9A99-2908AE23A7DA}" srcId="{625C5E8A-D1CD-4A26-A702-7AA8519401D9}" destId="{D27DB40C-8A9F-4646-95C6-D6E13B281A8F}" srcOrd="1" destOrd="0" parTransId="{F2B2B78E-823C-463B-9FF8-60B62CFFAEB4}" sibTransId="{D80561DD-7191-4695-9963-4882350E0C91}"/>
    <dgm:cxn modelId="{910FA0B0-AF98-415F-8480-84480522AD82}" srcId="{5C64FF98-8327-45EB-A809-AB60EF910EE1}" destId="{88D9A9B6-4D71-4182-8080-112D1432E666}" srcOrd="2" destOrd="0" parTransId="{CE1B579B-214D-4234-8FE0-646E526990A3}" sibTransId="{CB8BEF48-64F1-4DFE-A05C-F7FDD97C0CE3}"/>
    <dgm:cxn modelId="{C2DC2252-A9D8-4DF8-8725-6193F367FE0C}" type="presOf" srcId="{CE1B579B-214D-4234-8FE0-646E526990A3}" destId="{C29C3483-711D-4D85-9627-EE12747A7900}" srcOrd="0" destOrd="0" presId="urn:microsoft.com/office/officeart/2005/8/layout/radial1"/>
    <dgm:cxn modelId="{15F7A61E-E6C4-4F83-8F13-524913D9C731}" type="presOf" srcId="{FA9E3F88-F725-4BF9-9D5E-80C082D7EB05}" destId="{488AA111-4675-4645-82E4-BFFA9C25A185}" srcOrd="0" destOrd="0" presId="urn:microsoft.com/office/officeart/2005/8/layout/radial1"/>
    <dgm:cxn modelId="{8776807D-3A06-46AF-BE37-47AF8692F631}" type="presOf" srcId="{319C9E55-1871-450C-B9C6-10DACFE66C8A}" destId="{889414A4-DDC0-4B95-92ED-6534EBE3AA40}" srcOrd="0" destOrd="0" presId="urn:microsoft.com/office/officeart/2005/8/layout/radial1"/>
    <dgm:cxn modelId="{7B4EAB57-5C74-4659-BCDB-69F4A0CE2ED9}" type="presOf" srcId="{D04EC4B4-FBE3-453C-8507-87894EB77653}" destId="{CA5C43F2-EDE9-421E-8A63-32591CCFD9D2}" srcOrd="1" destOrd="0" presId="urn:microsoft.com/office/officeart/2005/8/layout/radial1"/>
    <dgm:cxn modelId="{14C759D2-D3B6-4827-B3D3-643E254C8AF8}" type="presOf" srcId="{B63CDFE0-795D-434A-9256-2466AB149F93}" destId="{2FD7D016-66AD-4C81-AE11-CB294C39ED5F}" srcOrd="0" destOrd="0" presId="urn:microsoft.com/office/officeart/2005/8/layout/radial1"/>
    <dgm:cxn modelId="{7163D127-96AF-4BC5-B0FC-EAE65D33FF8E}" type="presOf" srcId="{B63CDFE0-795D-434A-9256-2466AB149F93}" destId="{BFD99E95-0BB8-41B2-84C5-7BB1ABAD9AD4}" srcOrd="1" destOrd="0" presId="urn:microsoft.com/office/officeart/2005/8/layout/radial1"/>
    <dgm:cxn modelId="{86F0346D-8C08-4FF8-8C1F-724AA2C457C0}" type="presOf" srcId="{AB1BC919-0065-455D-905C-2E70D9E78CFA}" destId="{9FAE7B18-E5C8-4672-8656-D9AF5F5C5B0C}" srcOrd="0" destOrd="0" presId="urn:microsoft.com/office/officeart/2005/8/layout/radial1"/>
    <dgm:cxn modelId="{191010CA-F28F-4C61-975B-9ABA894617DD}" type="presOf" srcId="{1DE12FBD-855F-4F90-8207-42B68CF139A1}" destId="{DB121D32-4587-43EF-9F0B-F95E27C5D82A}" srcOrd="1" destOrd="0" presId="urn:microsoft.com/office/officeart/2005/8/layout/radial1"/>
    <dgm:cxn modelId="{8954E7A2-AF13-484C-BEFB-056E370118CF}" type="presOf" srcId="{2166688E-3AAD-4045-8D44-EC8262FC0CC4}" destId="{6A33A0FE-F038-4979-B0FF-D0F46C0FEF5B}" srcOrd="1" destOrd="0" presId="urn:microsoft.com/office/officeart/2005/8/layout/radial1"/>
    <dgm:cxn modelId="{287C20A8-570C-4036-9C19-27EBED23D49C}" type="presOf" srcId="{8F4D36BF-4E57-40B8-87CA-FC4DBD53FCFB}" destId="{93365430-02E7-4CEB-A3CA-89E250C1D91E}" srcOrd="0" destOrd="0" presId="urn:microsoft.com/office/officeart/2005/8/layout/radial1"/>
    <dgm:cxn modelId="{8A2A3A4B-6506-40EC-91B7-A5CFC3FFA319}" srcId="{5C64FF98-8327-45EB-A809-AB60EF910EE1}" destId="{ED4CC6AF-1043-465D-8B0B-131E1444F5DB}" srcOrd="8" destOrd="0" parTransId="{D04EC4B4-FBE3-453C-8507-87894EB77653}" sibTransId="{9ADF3394-A6F4-4C94-9803-5D6B7258D672}"/>
    <dgm:cxn modelId="{2228B21F-CE28-4563-A2AC-0A094869A1A8}" type="presOf" srcId="{D04EC4B4-FBE3-453C-8507-87894EB77653}" destId="{70F20383-4920-4966-91E5-729FBE942AE0}" srcOrd="0" destOrd="0" presId="urn:microsoft.com/office/officeart/2005/8/layout/radial1"/>
    <dgm:cxn modelId="{8EB63618-12B6-4B80-9798-FF1C596ED809}" type="presOf" srcId="{161A0B36-1014-4413-8B03-E007A7DB2841}" destId="{1DD200E7-6B8C-4CD3-B7E9-9850F4E36EAF}" srcOrd="0" destOrd="0" presId="urn:microsoft.com/office/officeart/2005/8/layout/radial1"/>
    <dgm:cxn modelId="{01526677-0506-4794-9BEF-5E323FA8C3A6}" type="presOf" srcId="{ED4CC6AF-1043-465D-8B0B-131E1444F5DB}" destId="{61760099-ACDC-4B69-9419-8F7D689D1034}" srcOrd="0" destOrd="0" presId="urn:microsoft.com/office/officeart/2005/8/layout/radial1"/>
    <dgm:cxn modelId="{B32A5DAC-1D2C-4D9A-99A4-88FD22A0FE11}" srcId="{5C64FF98-8327-45EB-A809-AB60EF910EE1}" destId="{161A0B36-1014-4413-8B03-E007A7DB2841}" srcOrd="6" destOrd="0" parTransId="{2166688E-3AAD-4045-8D44-EC8262FC0CC4}" sibTransId="{7B883C53-B520-4FAC-B09A-62BC5E1408DA}"/>
    <dgm:cxn modelId="{49C6A53A-DBD9-4BD0-AF6B-0074822451C4}" type="presOf" srcId="{88D9A9B6-4D71-4182-8080-112D1432E666}" destId="{FF8C3360-2FAF-4ADB-A207-D4A5AEA4EB1A}" srcOrd="0" destOrd="0" presId="urn:microsoft.com/office/officeart/2005/8/layout/radial1"/>
    <dgm:cxn modelId="{6ADFF01B-5F4F-4EB0-8D7B-0AD04B70F3F1}" srcId="{5C64FF98-8327-45EB-A809-AB60EF910EE1}" destId="{838D740A-A51B-4646-89C8-1F0114828E1F}" srcOrd="1" destOrd="0" parTransId="{319C9E55-1871-450C-B9C6-10DACFE66C8A}" sibTransId="{C1BDC2D8-3C57-47F7-8F8C-AE1C40537F41}"/>
    <dgm:cxn modelId="{A36F19C5-BD25-4904-918D-DD638586BFAB}" srcId="{5C64FF98-8327-45EB-A809-AB60EF910EE1}" destId="{FA9E3F88-F725-4BF9-9D5E-80C082D7EB05}" srcOrd="4" destOrd="0" parTransId="{8F4D36BF-4E57-40B8-87CA-FC4DBD53FCFB}" sibTransId="{FD748F05-8621-4F52-A581-9539C3A753D4}"/>
    <dgm:cxn modelId="{56A17F39-A944-47A6-9E46-B2D6481EABA9}" srcId="{5C64FF98-8327-45EB-A809-AB60EF910EE1}" destId="{6DD724DA-B606-4D3E-8937-CAB3A62B5980}" srcOrd="3" destOrd="0" parTransId="{CAB9E92D-90AA-4064-818B-74F18D8DDF7E}" sibTransId="{BB00885E-14D1-4AE9-8878-D45BB1BDCDE6}"/>
    <dgm:cxn modelId="{2A726909-C3E0-49AF-93D1-D49B761220DA}" srcId="{5C64FF98-8327-45EB-A809-AB60EF910EE1}" destId="{8EF45565-B45D-411A-BDBE-B9D18A40967E}" srcOrd="5" destOrd="0" parTransId="{AB1BC919-0065-455D-905C-2E70D9E78CFA}" sibTransId="{6D04AAB4-35ED-47D6-A673-127D88747BCA}"/>
    <dgm:cxn modelId="{DE0C9A7C-0AAD-4EB5-91AE-DC4CB89561FD}" type="presOf" srcId="{CAB9E92D-90AA-4064-818B-74F18D8DDF7E}" destId="{C5D0AE5A-E1F2-417C-B768-22C26540024F}" srcOrd="1" destOrd="0" presId="urn:microsoft.com/office/officeart/2005/8/layout/radial1"/>
    <dgm:cxn modelId="{50760DBD-FCCC-4EFB-8F18-A6EDF7A9BEFF}" type="presOf" srcId="{B40BC90D-AACA-4BA0-9AF6-D99B8EBD58BE}" destId="{4F0FFBC2-959F-4CFB-BA52-B685F6B91138}" srcOrd="0" destOrd="0" presId="urn:microsoft.com/office/officeart/2005/8/layout/radial1"/>
    <dgm:cxn modelId="{8CCF4D9C-B90F-4BFC-ADAC-F8822D7AF2EA}" type="presOf" srcId="{CAB9E92D-90AA-4064-818B-74F18D8DDF7E}" destId="{50D95BFF-4A08-493D-A4D8-F63CDAECA42E}" srcOrd="0" destOrd="0" presId="urn:microsoft.com/office/officeart/2005/8/layout/radial1"/>
    <dgm:cxn modelId="{9D54D8EE-53FB-4BC2-887F-6AB66B909ABA}" type="presOf" srcId="{AB1BC919-0065-455D-905C-2E70D9E78CFA}" destId="{ECFB7C01-C1D4-4DD0-A7BB-898815D3BE4A}" srcOrd="1" destOrd="0" presId="urn:microsoft.com/office/officeart/2005/8/layout/radial1"/>
    <dgm:cxn modelId="{EB1BA67A-E749-448B-8724-1C091276B5F1}" type="presParOf" srcId="{6F76D7A6-44C9-4703-950A-FBDD1A2286F3}" destId="{55E88A7D-29C0-4B88-AC5A-6DC42EBD44ED}" srcOrd="0" destOrd="0" presId="urn:microsoft.com/office/officeart/2005/8/layout/radial1"/>
    <dgm:cxn modelId="{95C5C095-E1E2-4AA1-A7AC-0DF37199672B}" type="presParOf" srcId="{6F76D7A6-44C9-4703-950A-FBDD1A2286F3}" destId="{2FD7D016-66AD-4C81-AE11-CB294C39ED5F}" srcOrd="1" destOrd="0" presId="urn:microsoft.com/office/officeart/2005/8/layout/radial1"/>
    <dgm:cxn modelId="{678FEC2C-A3CF-40B2-816D-6A1B6AD34C3C}" type="presParOf" srcId="{2FD7D016-66AD-4C81-AE11-CB294C39ED5F}" destId="{BFD99E95-0BB8-41B2-84C5-7BB1ABAD9AD4}" srcOrd="0" destOrd="0" presId="urn:microsoft.com/office/officeart/2005/8/layout/radial1"/>
    <dgm:cxn modelId="{FE4B469C-A01B-4CCA-AC80-8102DAC998CF}" type="presParOf" srcId="{6F76D7A6-44C9-4703-950A-FBDD1A2286F3}" destId="{4F0FFBC2-959F-4CFB-BA52-B685F6B91138}" srcOrd="2" destOrd="0" presId="urn:microsoft.com/office/officeart/2005/8/layout/radial1"/>
    <dgm:cxn modelId="{87127581-17C2-4A5E-AE9F-817EE085699A}" type="presParOf" srcId="{6F76D7A6-44C9-4703-950A-FBDD1A2286F3}" destId="{889414A4-DDC0-4B95-92ED-6534EBE3AA40}" srcOrd="3" destOrd="0" presId="urn:microsoft.com/office/officeart/2005/8/layout/radial1"/>
    <dgm:cxn modelId="{5E0A9FA3-AF62-4877-B23F-78CAEA7AB65C}" type="presParOf" srcId="{889414A4-DDC0-4B95-92ED-6534EBE3AA40}" destId="{F9784A30-1F85-45C1-9A2C-5F72D0DD63B5}" srcOrd="0" destOrd="0" presId="urn:microsoft.com/office/officeart/2005/8/layout/radial1"/>
    <dgm:cxn modelId="{C6B88A23-B9A1-480D-A465-99EAE59DD807}" type="presParOf" srcId="{6F76D7A6-44C9-4703-950A-FBDD1A2286F3}" destId="{B631150E-D850-4065-B3D2-0FC063FF2851}" srcOrd="4" destOrd="0" presId="urn:microsoft.com/office/officeart/2005/8/layout/radial1"/>
    <dgm:cxn modelId="{5F0275BA-77CE-494B-AC02-669687ED0233}" type="presParOf" srcId="{6F76D7A6-44C9-4703-950A-FBDD1A2286F3}" destId="{C29C3483-711D-4D85-9627-EE12747A7900}" srcOrd="5" destOrd="0" presId="urn:microsoft.com/office/officeart/2005/8/layout/radial1"/>
    <dgm:cxn modelId="{9AE48250-A71E-4BC1-BC8B-864702E1DF69}" type="presParOf" srcId="{C29C3483-711D-4D85-9627-EE12747A7900}" destId="{A1EF9F4D-7E13-49DA-98CC-69DF0D462923}" srcOrd="0" destOrd="0" presId="urn:microsoft.com/office/officeart/2005/8/layout/radial1"/>
    <dgm:cxn modelId="{D57872A9-5321-4DA9-8A62-E04D0FD3E1BF}" type="presParOf" srcId="{6F76D7A6-44C9-4703-950A-FBDD1A2286F3}" destId="{FF8C3360-2FAF-4ADB-A207-D4A5AEA4EB1A}" srcOrd="6" destOrd="0" presId="urn:microsoft.com/office/officeart/2005/8/layout/radial1"/>
    <dgm:cxn modelId="{56B54449-96CE-4A36-9391-E0A97D2045A2}" type="presParOf" srcId="{6F76D7A6-44C9-4703-950A-FBDD1A2286F3}" destId="{50D95BFF-4A08-493D-A4D8-F63CDAECA42E}" srcOrd="7" destOrd="0" presId="urn:microsoft.com/office/officeart/2005/8/layout/radial1"/>
    <dgm:cxn modelId="{1DE90506-9130-4EC7-B861-BCAC8525413E}" type="presParOf" srcId="{50D95BFF-4A08-493D-A4D8-F63CDAECA42E}" destId="{C5D0AE5A-E1F2-417C-B768-22C26540024F}" srcOrd="0" destOrd="0" presId="urn:microsoft.com/office/officeart/2005/8/layout/radial1"/>
    <dgm:cxn modelId="{82F7A0F0-D31B-4501-8089-E1002B26B395}" type="presParOf" srcId="{6F76D7A6-44C9-4703-950A-FBDD1A2286F3}" destId="{6C621138-6B64-425F-B756-F6ED5B3E46C7}" srcOrd="8" destOrd="0" presId="urn:microsoft.com/office/officeart/2005/8/layout/radial1"/>
    <dgm:cxn modelId="{ED969E0B-8120-4D03-8617-5FB30F110D70}" type="presParOf" srcId="{6F76D7A6-44C9-4703-950A-FBDD1A2286F3}" destId="{93365430-02E7-4CEB-A3CA-89E250C1D91E}" srcOrd="9" destOrd="0" presId="urn:microsoft.com/office/officeart/2005/8/layout/radial1"/>
    <dgm:cxn modelId="{EF43D971-23FC-4A3A-B8D6-B1C8F165A9F9}" type="presParOf" srcId="{93365430-02E7-4CEB-A3CA-89E250C1D91E}" destId="{ECAA156E-B577-4069-B201-7BFDA32B717A}" srcOrd="0" destOrd="0" presId="urn:microsoft.com/office/officeart/2005/8/layout/radial1"/>
    <dgm:cxn modelId="{81754F0B-7969-4387-A204-9EB499E30536}" type="presParOf" srcId="{6F76D7A6-44C9-4703-950A-FBDD1A2286F3}" destId="{488AA111-4675-4645-82E4-BFFA9C25A185}" srcOrd="10" destOrd="0" presId="urn:microsoft.com/office/officeart/2005/8/layout/radial1"/>
    <dgm:cxn modelId="{AF59C68B-9992-4B16-A251-09F50D2B431A}" type="presParOf" srcId="{6F76D7A6-44C9-4703-950A-FBDD1A2286F3}" destId="{9FAE7B18-E5C8-4672-8656-D9AF5F5C5B0C}" srcOrd="11" destOrd="0" presId="urn:microsoft.com/office/officeart/2005/8/layout/radial1"/>
    <dgm:cxn modelId="{6066942E-06DB-4CDF-97A3-E3E4851549E3}" type="presParOf" srcId="{9FAE7B18-E5C8-4672-8656-D9AF5F5C5B0C}" destId="{ECFB7C01-C1D4-4DD0-A7BB-898815D3BE4A}" srcOrd="0" destOrd="0" presId="urn:microsoft.com/office/officeart/2005/8/layout/radial1"/>
    <dgm:cxn modelId="{33A30DC3-DBC8-49D0-83BE-039EBE9CFF53}" type="presParOf" srcId="{6F76D7A6-44C9-4703-950A-FBDD1A2286F3}" destId="{EAA28ACB-A72E-4754-ACD5-8380A5C637B9}" srcOrd="12" destOrd="0" presId="urn:microsoft.com/office/officeart/2005/8/layout/radial1"/>
    <dgm:cxn modelId="{3CD1A454-16AE-418C-88D9-53FA25349A8F}" type="presParOf" srcId="{6F76D7A6-44C9-4703-950A-FBDD1A2286F3}" destId="{C62EFD06-77C9-4DFB-A21E-DB5BF70CA8D2}" srcOrd="13" destOrd="0" presId="urn:microsoft.com/office/officeart/2005/8/layout/radial1"/>
    <dgm:cxn modelId="{AB1A9891-1053-47ED-AA3B-2BEBF4B5F6E7}" type="presParOf" srcId="{C62EFD06-77C9-4DFB-A21E-DB5BF70CA8D2}" destId="{6A33A0FE-F038-4979-B0FF-D0F46C0FEF5B}" srcOrd="0" destOrd="0" presId="urn:microsoft.com/office/officeart/2005/8/layout/radial1"/>
    <dgm:cxn modelId="{AFA252DA-39CA-4889-B009-425361B934D7}" type="presParOf" srcId="{6F76D7A6-44C9-4703-950A-FBDD1A2286F3}" destId="{1DD200E7-6B8C-4CD3-B7E9-9850F4E36EAF}" srcOrd="14" destOrd="0" presId="urn:microsoft.com/office/officeart/2005/8/layout/radial1"/>
    <dgm:cxn modelId="{7B318D65-F96A-4F2A-A909-E6359488B06D}" type="presParOf" srcId="{6F76D7A6-44C9-4703-950A-FBDD1A2286F3}" destId="{392EE8DB-5AC0-4D3B-9AED-1090AA68742C}" srcOrd="15" destOrd="0" presId="urn:microsoft.com/office/officeart/2005/8/layout/radial1"/>
    <dgm:cxn modelId="{6CFD9AEC-C42D-431D-908E-58071862322E}" type="presParOf" srcId="{392EE8DB-5AC0-4D3B-9AED-1090AA68742C}" destId="{DB121D32-4587-43EF-9F0B-F95E27C5D82A}" srcOrd="0" destOrd="0" presId="urn:microsoft.com/office/officeart/2005/8/layout/radial1"/>
    <dgm:cxn modelId="{0C359AAC-FB4A-4D10-8BC5-D06D872C0467}" type="presParOf" srcId="{6F76D7A6-44C9-4703-950A-FBDD1A2286F3}" destId="{9F0DDFBF-1CB4-471C-85CE-9BB6B2822252}" srcOrd="16" destOrd="0" presId="urn:microsoft.com/office/officeart/2005/8/layout/radial1"/>
    <dgm:cxn modelId="{B74ED57B-A623-4B7F-ACD0-0FD1D9BFADC4}" type="presParOf" srcId="{6F76D7A6-44C9-4703-950A-FBDD1A2286F3}" destId="{70F20383-4920-4966-91E5-729FBE942AE0}" srcOrd="17" destOrd="0" presId="urn:microsoft.com/office/officeart/2005/8/layout/radial1"/>
    <dgm:cxn modelId="{43BC885B-DCFA-47E4-8F75-4800A2056A57}" type="presParOf" srcId="{70F20383-4920-4966-91E5-729FBE942AE0}" destId="{CA5C43F2-EDE9-421E-8A63-32591CCFD9D2}" srcOrd="0" destOrd="0" presId="urn:microsoft.com/office/officeart/2005/8/layout/radial1"/>
    <dgm:cxn modelId="{00A17535-A128-4C4B-B9F2-B3308D89960F}" type="presParOf" srcId="{6F76D7A6-44C9-4703-950A-FBDD1A2286F3}" destId="{61760099-ACDC-4B69-9419-8F7D689D1034}" srcOrd="1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22E7D2A-076E-4ABF-A5B6-56E3D032A904}" type="datetimeFigureOut">
              <a:rPr lang="ru-RU" smtClean="0"/>
              <a:t>25.01.2018</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6F96B72-36DF-4632-A7BB-E7188C33C276}" type="slidenum">
              <a:rPr lang="ru-RU" smtClean="0"/>
              <a:t>‹#›</a:t>
            </a:fld>
            <a:endParaRPr lang="ru-RU"/>
          </a:p>
        </p:txBody>
      </p:sp>
    </p:spTree>
    <p:extLst>
      <p:ext uri="{BB962C8B-B14F-4D97-AF65-F5344CB8AC3E}">
        <p14:creationId xmlns:p14="http://schemas.microsoft.com/office/powerpoint/2010/main" val="283002530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9FBD8F2-3D42-40FA-800C-628CC43979E6}" type="datetimeFigureOut">
              <a:rPr lang="ru-RU" smtClean="0"/>
              <a:t>25.01.2018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AF3986-4EBC-4916-B02E-F14B632C34CA}" type="slidenum">
              <a:rPr lang="ru-RU" smtClean="0"/>
              <a:t>‹#›</a:t>
            </a:fld>
            <a:endParaRPr lang="ru-RU"/>
          </a:p>
        </p:txBody>
      </p:sp>
    </p:spTree>
    <p:extLst>
      <p:ext uri="{BB962C8B-B14F-4D97-AF65-F5344CB8AC3E}">
        <p14:creationId xmlns:p14="http://schemas.microsoft.com/office/powerpoint/2010/main" val="2288192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FBD8F2-3D42-40FA-800C-628CC43979E6}" type="datetimeFigureOut">
              <a:rPr lang="ru-RU" smtClean="0"/>
              <a:t>25.01.2018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AF3986-4EBC-4916-B02E-F14B632C34CA}" type="slidenum">
              <a:rPr lang="ru-RU" smtClean="0"/>
              <a:t>‹#›</a:t>
            </a:fld>
            <a:endParaRPr lang="ru-RU"/>
          </a:p>
        </p:txBody>
      </p:sp>
    </p:spTree>
    <p:extLst>
      <p:ext uri="{BB962C8B-B14F-4D97-AF65-F5344CB8AC3E}">
        <p14:creationId xmlns:p14="http://schemas.microsoft.com/office/powerpoint/2010/main" val="10076960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FBD8F2-3D42-40FA-800C-628CC43979E6}" type="datetimeFigureOut">
              <a:rPr lang="ru-RU" smtClean="0"/>
              <a:t>25.01.2018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AF3986-4EBC-4916-B02E-F14B632C34CA}" type="slidenum">
              <a:rPr lang="ru-RU" smtClean="0"/>
              <a:t>‹#›</a:t>
            </a:fld>
            <a:endParaRPr lang="ru-RU"/>
          </a:p>
        </p:txBody>
      </p:sp>
    </p:spTree>
    <p:extLst>
      <p:ext uri="{BB962C8B-B14F-4D97-AF65-F5344CB8AC3E}">
        <p14:creationId xmlns:p14="http://schemas.microsoft.com/office/powerpoint/2010/main" val="25420988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E2D039B4-C6C9-4014-983E-700A81EF04D8}"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E84D528A-13F1-4C46-80B6-D667B8A30BE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624240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87B773A-858B-4ACA-997D-B254E9562280}"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F01C146-BA75-4B7B-86BB-71441EB82E5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553260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5FB9DAFD-1D76-42C4-857E-A7DE42CCB818}"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CA0668C-9557-4892-BC2C-42735A645FA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0934709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69D4239-3145-4FE3-9BF4-6D02C9016048}" type="datetimeFigureOut">
              <a:rPr lang="ru-RU">
                <a:solidFill>
                  <a:prstClr val="black">
                    <a:tint val="75000"/>
                  </a:prstClr>
                </a:solidFill>
              </a:rPr>
              <a:pPr>
                <a:defRPr/>
              </a:pPr>
              <a:t>25.01.2018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6B5385EA-A441-4493-BEC5-677137EACE6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3954247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FA360F8-2D34-45AE-9C30-B2BC02A8A8F0}" type="datetimeFigureOut">
              <a:rPr lang="ru-RU">
                <a:solidFill>
                  <a:prstClr val="black">
                    <a:tint val="75000"/>
                  </a:prstClr>
                </a:solidFill>
              </a:rPr>
              <a:pPr>
                <a:defRPr/>
              </a:pPr>
              <a:t>25.01.2018</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EA0B466D-0730-4723-A816-856EBD3CB1D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3318742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DB5A5BF8-CEFF-4498-9E5B-0659B1BEA140}" type="datetimeFigureOut">
              <a:rPr lang="ru-RU">
                <a:solidFill>
                  <a:prstClr val="black">
                    <a:tint val="75000"/>
                  </a:prstClr>
                </a:solidFill>
              </a:rPr>
              <a:pPr>
                <a:defRPr/>
              </a:pPr>
              <a:t>25.01.2018</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0F6411B1-DBE8-4504-9E58-03DE57CD9BB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870206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7952A29-64BE-47EC-A752-C8237B6688A4}" type="datetimeFigureOut">
              <a:rPr lang="ru-RU">
                <a:solidFill>
                  <a:prstClr val="black">
                    <a:tint val="75000"/>
                  </a:prstClr>
                </a:solidFill>
              </a:rPr>
              <a:pPr>
                <a:defRPr/>
              </a:pPr>
              <a:t>25.01.2018</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AE57791E-071A-435A-9D78-115F50E04F6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7322829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70AE6D3-526A-4EA5-9047-E4221578B1B7}" type="datetimeFigureOut">
              <a:rPr lang="ru-RU">
                <a:solidFill>
                  <a:prstClr val="black">
                    <a:tint val="75000"/>
                  </a:prstClr>
                </a:solidFill>
              </a:rPr>
              <a:pPr>
                <a:defRPr/>
              </a:pPr>
              <a:t>25.01.2018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113A9D2F-F98D-4F0F-8F02-8D6D8CF8A86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458763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FBD8F2-3D42-40FA-800C-628CC43979E6}" type="datetimeFigureOut">
              <a:rPr lang="ru-RU" smtClean="0"/>
              <a:t>25.01.2018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AF3986-4EBC-4916-B02E-F14B632C34CA}" type="slidenum">
              <a:rPr lang="ru-RU" smtClean="0"/>
              <a:t>‹#›</a:t>
            </a:fld>
            <a:endParaRPr lang="ru-RU"/>
          </a:p>
        </p:txBody>
      </p:sp>
    </p:spTree>
    <p:extLst>
      <p:ext uri="{BB962C8B-B14F-4D97-AF65-F5344CB8AC3E}">
        <p14:creationId xmlns:p14="http://schemas.microsoft.com/office/powerpoint/2010/main" val="25384114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859C37D-6148-4073-A707-89C011CF4259}" type="datetimeFigureOut">
              <a:rPr lang="ru-RU">
                <a:solidFill>
                  <a:prstClr val="black">
                    <a:tint val="75000"/>
                  </a:prstClr>
                </a:solidFill>
              </a:rPr>
              <a:pPr>
                <a:defRPr/>
              </a:pPr>
              <a:t>25.01.2018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6DF4AC6-615E-4D93-8FB4-7688C78EC8A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1465607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4BF9F7F-5352-40D1-BD8E-9BA614EAEF03}"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51B9D75-5F4A-4397-B546-220AD97F79BF}"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2648379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EBA8855-9A38-465B-8435-939E589A421F}"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C72D64-D744-4C39-9201-9AD5484F536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8089918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E2D039B4-C6C9-4014-983E-700A81EF04D8}"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E84D528A-13F1-4C46-80B6-D667B8A30BE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2286262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87B773A-858B-4ACA-997D-B254E9562280}"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F01C146-BA75-4B7B-86BB-71441EB82E5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4668455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5FB9DAFD-1D76-42C4-857E-A7DE42CCB818}"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CA0668C-9557-4892-BC2C-42735A645FA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1858017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69D4239-3145-4FE3-9BF4-6D02C9016048}" type="datetimeFigureOut">
              <a:rPr lang="ru-RU">
                <a:solidFill>
                  <a:prstClr val="black">
                    <a:tint val="75000"/>
                  </a:prstClr>
                </a:solidFill>
              </a:rPr>
              <a:pPr>
                <a:defRPr/>
              </a:pPr>
              <a:t>25.01.2018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6B5385EA-A441-4493-BEC5-677137EACE6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22422328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FA360F8-2D34-45AE-9C30-B2BC02A8A8F0}" type="datetimeFigureOut">
              <a:rPr lang="ru-RU">
                <a:solidFill>
                  <a:prstClr val="black">
                    <a:tint val="75000"/>
                  </a:prstClr>
                </a:solidFill>
              </a:rPr>
              <a:pPr>
                <a:defRPr/>
              </a:pPr>
              <a:t>25.01.2018</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EA0B466D-0730-4723-A816-856EBD3CB1D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4758528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DB5A5BF8-CEFF-4498-9E5B-0659B1BEA140}" type="datetimeFigureOut">
              <a:rPr lang="ru-RU">
                <a:solidFill>
                  <a:prstClr val="black">
                    <a:tint val="75000"/>
                  </a:prstClr>
                </a:solidFill>
              </a:rPr>
              <a:pPr>
                <a:defRPr/>
              </a:pPr>
              <a:t>25.01.2018</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0F6411B1-DBE8-4504-9E58-03DE57CD9BB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8103216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7952A29-64BE-47EC-A752-C8237B6688A4}" type="datetimeFigureOut">
              <a:rPr lang="ru-RU">
                <a:solidFill>
                  <a:prstClr val="black">
                    <a:tint val="75000"/>
                  </a:prstClr>
                </a:solidFill>
              </a:rPr>
              <a:pPr>
                <a:defRPr/>
              </a:pPr>
              <a:t>25.01.2018</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AE57791E-071A-435A-9D78-115F50E04F6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499582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9FBD8F2-3D42-40FA-800C-628CC43979E6}" type="datetimeFigureOut">
              <a:rPr lang="ru-RU" smtClean="0"/>
              <a:t>25.01.2018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AF3986-4EBC-4916-B02E-F14B632C34CA}" type="slidenum">
              <a:rPr lang="ru-RU" smtClean="0"/>
              <a:t>‹#›</a:t>
            </a:fld>
            <a:endParaRPr lang="ru-RU"/>
          </a:p>
        </p:txBody>
      </p:sp>
    </p:spTree>
    <p:extLst>
      <p:ext uri="{BB962C8B-B14F-4D97-AF65-F5344CB8AC3E}">
        <p14:creationId xmlns:p14="http://schemas.microsoft.com/office/powerpoint/2010/main" val="38852162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70AE6D3-526A-4EA5-9047-E4221578B1B7}" type="datetimeFigureOut">
              <a:rPr lang="ru-RU">
                <a:solidFill>
                  <a:prstClr val="black">
                    <a:tint val="75000"/>
                  </a:prstClr>
                </a:solidFill>
              </a:rPr>
              <a:pPr>
                <a:defRPr/>
              </a:pPr>
              <a:t>25.01.2018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113A9D2F-F98D-4F0F-8F02-8D6D8CF8A86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7557419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859C37D-6148-4073-A707-89C011CF4259}" type="datetimeFigureOut">
              <a:rPr lang="ru-RU">
                <a:solidFill>
                  <a:prstClr val="black">
                    <a:tint val="75000"/>
                  </a:prstClr>
                </a:solidFill>
              </a:rPr>
              <a:pPr>
                <a:defRPr/>
              </a:pPr>
              <a:t>25.01.2018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6DF4AC6-615E-4D93-8FB4-7688C78EC8A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978684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4BF9F7F-5352-40D1-BD8E-9BA614EAEF03}"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51B9D75-5F4A-4397-B546-220AD97F79BF}"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7711354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EBA8855-9A38-465B-8435-939E589A421F}"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C72D64-D744-4C39-9201-9AD5484F536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7820688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E2D039B4-C6C9-4014-983E-700A81EF04D8}"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E84D528A-13F1-4C46-80B6-D667B8A30BE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7581990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87B773A-858B-4ACA-997D-B254E9562280}"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F01C146-BA75-4B7B-86BB-71441EB82E59}"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9512837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5FB9DAFD-1D76-42C4-857E-A7DE42CCB818}"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5CA0668C-9557-4892-BC2C-42735A645FA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2925338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69D4239-3145-4FE3-9BF4-6D02C9016048}" type="datetimeFigureOut">
              <a:rPr lang="ru-RU">
                <a:solidFill>
                  <a:prstClr val="black">
                    <a:tint val="75000"/>
                  </a:prstClr>
                </a:solidFill>
              </a:rPr>
              <a:pPr>
                <a:defRPr/>
              </a:pPr>
              <a:t>25.01.2018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6B5385EA-A441-4493-BEC5-677137EACE6B}"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701371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FA360F8-2D34-45AE-9C30-B2BC02A8A8F0}" type="datetimeFigureOut">
              <a:rPr lang="ru-RU">
                <a:solidFill>
                  <a:prstClr val="black">
                    <a:tint val="75000"/>
                  </a:prstClr>
                </a:solidFill>
              </a:rPr>
              <a:pPr>
                <a:defRPr/>
              </a:pPr>
              <a:t>25.01.2018</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EA0B466D-0730-4723-A816-856EBD3CB1D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0230894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DB5A5BF8-CEFF-4498-9E5B-0659B1BEA140}" type="datetimeFigureOut">
              <a:rPr lang="ru-RU">
                <a:solidFill>
                  <a:prstClr val="black">
                    <a:tint val="75000"/>
                  </a:prstClr>
                </a:solidFill>
              </a:rPr>
              <a:pPr>
                <a:defRPr/>
              </a:pPr>
              <a:t>25.01.2018</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0F6411B1-DBE8-4504-9E58-03DE57CD9BB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376969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9FBD8F2-3D42-40FA-800C-628CC43979E6}" type="datetimeFigureOut">
              <a:rPr lang="ru-RU" smtClean="0"/>
              <a:t>25.01.2018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9AF3986-4EBC-4916-B02E-F14B632C34CA}" type="slidenum">
              <a:rPr lang="ru-RU" smtClean="0"/>
              <a:t>‹#›</a:t>
            </a:fld>
            <a:endParaRPr lang="ru-RU"/>
          </a:p>
        </p:txBody>
      </p:sp>
    </p:spTree>
    <p:extLst>
      <p:ext uri="{BB962C8B-B14F-4D97-AF65-F5344CB8AC3E}">
        <p14:creationId xmlns:p14="http://schemas.microsoft.com/office/powerpoint/2010/main" val="334089169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7952A29-64BE-47EC-A752-C8237B6688A4}" type="datetimeFigureOut">
              <a:rPr lang="ru-RU">
                <a:solidFill>
                  <a:prstClr val="black">
                    <a:tint val="75000"/>
                  </a:prstClr>
                </a:solidFill>
              </a:rPr>
              <a:pPr>
                <a:defRPr/>
              </a:pPr>
              <a:t>25.01.2018</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AE57791E-071A-435A-9D78-115F50E04F6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9697521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70AE6D3-526A-4EA5-9047-E4221578B1B7}" type="datetimeFigureOut">
              <a:rPr lang="ru-RU">
                <a:solidFill>
                  <a:prstClr val="black">
                    <a:tint val="75000"/>
                  </a:prstClr>
                </a:solidFill>
              </a:rPr>
              <a:pPr>
                <a:defRPr/>
              </a:pPr>
              <a:t>25.01.2018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113A9D2F-F98D-4F0F-8F02-8D6D8CF8A86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37229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D859C37D-6148-4073-A707-89C011CF4259}" type="datetimeFigureOut">
              <a:rPr lang="ru-RU">
                <a:solidFill>
                  <a:prstClr val="black">
                    <a:tint val="75000"/>
                  </a:prstClr>
                </a:solidFill>
              </a:rPr>
              <a:pPr>
                <a:defRPr/>
              </a:pPr>
              <a:t>25.01.2018</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6DF4AC6-615E-4D93-8FB4-7688C78EC8A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0610569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4BF9F7F-5352-40D1-BD8E-9BA614EAEF03}"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51B9D75-5F4A-4397-B546-220AD97F79BF}"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65148814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EBA8855-9A38-465B-8435-939E589A421F}"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64C72D64-D744-4C39-9201-9AD5484F536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80461371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9FBD8F2-3D42-40FA-800C-628CC43979E6}" type="datetimeFigureOut">
              <a:rPr lang="ru-RU" smtClean="0">
                <a:solidFill>
                  <a:prstClr val="black">
                    <a:tint val="75000"/>
                  </a:prstClr>
                </a:solidFill>
              </a: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69AF3986-4EBC-4916-B02E-F14B632C34CA}"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7755186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FBD8F2-3D42-40FA-800C-628CC43979E6}" type="datetimeFigureOut">
              <a:rPr lang="ru-RU" smtClean="0">
                <a:solidFill>
                  <a:prstClr val="black">
                    <a:tint val="75000"/>
                  </a:prstClr>
                </a:solidFill>
              </a: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69AF3986-4EBC-4916-B02E-F14B632C34CA}"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8374146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9FBD8F2-3D42-40FA-800C-628CC43979E6}" type="datetimeFigureOut">
              <a:rPr lang="ru-RU" smtClean="0">
                <a:solidFill>
                  <a:prstClr val="black">
                    <a:tint val="75000"/>
                  </a:prstClr>
                </a:solidFill>
              </a: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69AF3986-4EBC-4916-B02E-F14B632C34CA}"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7625941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9FBD8F2-3D42-40FA-800C-628CC43979E6}" type="datetimeFigureOut">
              <a:rPr lang="ru-RU" smtClean="0">
                <a:solidFill>
                  <a:prstClr val="black">
                    <a:tint val="75000"/>
                  </a:prstClr>
                </a:solidFill>
              </a:rPr>
              <a:pPr/>
              <a:t>25.01.2018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69AF3986-4EBC-4916-B02E-F14B632C34CA}"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5252875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9FBD8F2-3D42-40FA-800C-628CC43979E6}" type="datetimeFigureOut">
              <a:rPr lang="ru-RU" smtClean="0">
                <a:solidFill>
                  <a:prstClr val="black">
                    <a:tint val="75000"/>
                  </a:prstClr>
                </a:solidFill>
              </a:rPr>
              <a:pPr/>
              <a:t>25.01.2018</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69AF3986-4EBC-4916-B02E-F14B632C34CA}"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5514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9FBD8F2-3D42-40FA-800C-628CC43979E6}" type="datetimeFigureOut">
              <a:rPr lang="ru-RU" smtClean="0"/>
              <a:t>25.01.2018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9AF3986-4EBC-4916-B02E-F14B632C34CA}" type="slidenum">
              <a:rPr lang="ru-RU" smtClean="0"/>
              <a:t>‹#›</a:t>
            </a:fld>
            <a:endParaRPr lang="ru-RU"/>
          </a:p>
        </p:txBody>
      </p:sp>
    </p:spTree>
    <p:extLst>
      <p:ext uri="{BB962C8B-B14F-4D97-AF65-F5344CB8AC3E}">
        <p14:creationId xmlns:p14="http://schemas.microsoft.com/office/powerpoint/2010/main" val="12870038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9FBD8F2-3D42-40FA-800C-628CC43979E6}" type="datetimeFigureOut">
              <a:rPr lang="ru-RU" smtClean="0">
                <a:solidFill>
                  <a:prstClr val="black">
                    <a:tint val="75000"/>
                  </a:prstClr>
                </a:solidFill>
              </a:rPr>
              <a:pPr/>
              <a:t>25.01.2018</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69AF3986-4EBC-4916-B02E-F14B632C34CA}"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760076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9FBD8F2-3D42-40FA-800C-628CC43979E6}" type="datetimeFigureOut">
              <a:rPr lang="ru-RU" smtClean="0">
                <a:solidFill>
                  <a:prstClr val="black">
                    <a:tint val="75000"/>
                  </a:prstClr>
                </a:solidFill>
              </a:rPr>
              <a:pPr/>
              <a:t>25.01.2018</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69AF3986-4EBC-4916-B02E-F14B632C34CA}"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2320821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9FBD8F2-3D42-40FA-800C-628CC43979E6}" type="datetimeFigureOut">
              <a:rPr lang="ru-RU" smtClean="0">
                <a:solidFill>
                  <a:prstClr val="black">
                    <a:tint val="75000"/>
                  </a:prstClr>
                </a:solidFill>
              </a:rPr>
              <a:pPr/>
              <a:t>25.01.2018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69AF3986-4EBC-4916-B02E-F14B632C34CA}"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3713414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9FBD8F2-3D42-40FA-800C-628CC43979E6}" type="datetimeFigureOut">
              <a:rPr lang="ru-RU" smtClean="0">
                <a:solidFill>
                  <a:prstClr val="black">
                    <a:tint val="75000"/>
                  </a:prstClr>
                </a:solidFill>
              </a:rPr>
              <a:pPr/>
              <a:t>25.01.2018</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69AF3986-4EBC-4916-B02E-F14B632C34CA}"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73140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FBD8F2-3D42-40FA-800C-628CC43979E6}" type="datetimeFigureOut">
              <a:rPr lang="ru-RU" smtClean="0">
                <a:solidFill>
                  <a:prstClr val="black">
                    <a:tint val="75000"/>
                  </a:prstClr>
                </a:solidFill>
              </a: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69AF3986-4EBC-4916-B02E-F14B632C34CA}"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4861938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FBD8F2-3D42-40FA-800C-628CC43979E6}" type="datetimeFigureOut">
              <a:rPr lang="ru-RU" smtClean="0">
                <a:solidFill>
                  <a:prstClr val="black">
                    <a:tint val="75000"/>
                  </a:prstClr>
                </a:solidFill>
              </a:rPr>
              <a:pPr/>
              <a:t>25.01.2018</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69AF3986-4EBC-4916-B02E-F14B632C34CA}"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91934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9FBD8F2-3D42-40FA-800C-628CC43979E6}" type="datetimeFigureOut">
              <a:rPr lang="ru-RU" smtClean="0"/>
              <a:t>25.01.2018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9AF3986-4EBC-4916-B02E-F14B632C34CA}" type="slidenum">
              <a:rPr lang="ru-RU" smtClean="0"/>
              <a:t>‹#›</a:t>
            </a:fld>
            <a:endParaRPr lang="ru-RU"/>
          </a:p>
        </p:txBody>
      </p:sp>
    </p:spTree>
    <p:extLst>
      <p:ext uri="{BB962C8B-B14F-4D97-AF65-F5344CB8AC3E}">
        <p14:creationId xmlns:p14="http://schemas.microsoft.com/office/powerpoint/2010/main" val="1154436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9FBD8F2-3D42-40FA-800C-628CC43979E6}" type="datetimeFigureOut">
              <a:rPr lang="ru-RU" smtClean="0"/>
              <a:t>25.01.2018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9AF3986-4EBC-4916-B02E-F14B632C34CA}" type="slidenum">
              <a:rPr lang="ru-RU" smtClean="0"/>
              <a:t>‹#›</a:t>
            </a:fld>
            <a:endParaRPr lang="ru-RU"/>
          </a:p>
        </p:txBody>
      </p:sp>
    </p:spTree>
    <p:extLst>
      <p:ext uri="{BB962C8B-B14F-4D97-AF65-F5344CB8AC3E}">
        <p14:creationId xmlns:p14="http://schemas.microsoft.com/office/powerpoint/2010/main" val="3166474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9FBD8F2-3D42-40FA-800C-628CC43979E6}" type="datetimeFigureOut">
              <a:rPr lang="ru-RU" smtClean="0"/>
              <a:t>25.01.2018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9AF3986-4EBC-4916-B02E-F14B632C34CA}" type="slidenum">
              <a:rPr lang="ru-RU" smtClean="0"/>
              <a:t>‹#›</a:t>
            </a:fld>
            <a:endParaRPr lang="ru-RU"/>
          </a:p>
        </p:txBody>
      </p:sp>
    </p:spTree>
    <p:extLst>
      <p:ext uri="{BB962C8B-B14F-4D97-AF65-F5344CB8AC3E}">
        <p14:creationId xmlns:p14="http://schemas.microsoft.com/office/powerpoint/2010/main" val="1357324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9FBD8F2-3D42-40FA-800C-628CC43979E6}" type="datetimeFigureOut">
              <a:rPr lang="ru-RU" smtClean="0"/>
              <a:t>25.01.2018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9AF3986-4EBC-4916-B02E-F14B632C34CA}" type="slidenum">
              <a:rPr lang="ru-RU" smtClean="0"/>
              <a:t>‹#›</a:t>
            </a:fld>
            <a:endParaRPr lang="ru-RU"/>
          </a:p>
        </p:txBody>
      </p:sp>
    </p:spTree>
    <p:extLst>
      <p:ext uri="{BB962C8B-B14F-4D97-AF65-F5344CB8AC3E}">
        <p14:creationId xmlns:p14="http://schemas.microsoft.com/office/powerpoint/2010/main" val="3430183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BD8F2-3D42-40FA-800C-628CC43979E6}" type="datetimeFigureOut">
              <a:rPr lang="ru-RU" smtClean="0"/>
              <a:t>25.01.2018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AF3986-4EBC-4916-B02E-F14B632C34CA}" type="slidenum">
              <a:rPr lang="ru-RU" smtClean="0"/>
              <a:t>‹#›</a:t>
            </a:fld>
            <a:endParaRPr lang="ru-RU"/>
          </a:p>
        </p:txBody>
      </p:sp>
    </p:spTree>
    <p:extLst>
      <p:ext uri="{BB962C8B-B14F-4D97-AF65-F5344CB8AC3E}">
        <p14:creationId xmlns:p14="http://schemas.microsoft.com/office/powerpoint/2010/main" val="2091400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A9B792C-5FB1-435C-9C95-B405F1DDDF59}"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B1530D3-511C-4B54-ADD1-26E4A84C043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5826846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A9B792C-5FB1-435C-9C95-B405F1DDDF59}"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B1530D3-511C-4B54-ADD1-26E4A84C043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0350533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A9B792C-5FB1-435C-9C95-B405F1DDDF59}" type="datetimeFigureOut">
              <a:rPr lang="ru-RU">
                <a:solidFill>
                  <a:prstClr val="black">
                    <a:tint val="75000"/>
                  </a:prstClr>
                </a:solidFill>
              </a:rPr>
              <a:pPr>
                <a:defRPr/>
              </a:pPr>
              <a:t>25.01.2018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B1530D3-511C-4B54-ADD1-26E4A84C043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12411850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BD8F2-3D42-40FA-800C-628CC43979E6}" type="datetimeFigureOut">
              <a:rPr lang="ru-RU" smtClean="0">
                <a:solidFill>
                  <a:prstClr val="black">
                    <a:tint val="75000"/>
                  </a:prstClr>
                </a:solidFill>
              </a:rPr>
              <a:pPr/>
              <a:t>25.01.2018</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AF3986-4EBC-4916-B02E-F14B632C34CA}"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0963659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5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nsportal,ru/nlena"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hyperlink" Target="http://nsportal.ru/nlena"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5.xml"/></Relationships>
</file>

<file path=ppt/slides/_rels/slide3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hyperlink" Target="http://lutiksol.narod2.ru/" TargetMode="External"/><Relationship Id="rId3" Type="http://schemas.openxmlformats.org/officeDocument/2006/relationships/hyperlink" Target="http://www.solnet.ee/contests/index.php" TargetMode="External"/><Relationship Id="rId7" Type="http://schemas.openxmlformats.org/officeDocument/2006/relationships/hyperlink" Target="http://www.doshkolniki.com.ru/" TargetMode="External"/><Relationship Id="rId12" Type="http://schemas.openxmlformats.org/officeDocument/2006/relationships/hyperlink" Target="http://www.o-detstve.ru/" TargetMode="External"/><Relationship Id="rId2" Type="http://schemas.openxmlformats.org/officeDocument/2006/relationships/hyperlink" Target="http://www.detskiysad.ru/" TargetMode="External"/><Relationship Id="rId1" Type="http://schemas.openxmlformats.org/officeDocument/2006/relationships/slideLayout" Target="../slideLayouts/slideLayout13.xml"/><Relationship Id="rId6" Type="http://schemas.openxmlformats.org/officeDocument/2006/relationships/hyperlink" Target="http://doshvozrast.ru/rabrod/rabrod.htm" TargetMode="External"/><Relationship Id="rId11" Type="http://schemas.openxmlformats.org/officeDocument/2006/relationships/hyperlink" Target="http://www.maaam.ru/" TargetMode="External"/><Relationship Id="rId5" Type="http://schemas.openxmlformats.org/officeDocument/2006/relationships/hyperlink" Target="http://www.tvoyrebenok.ru/index.shtml" TargetMode="External"/><Relationship Id="rId10" Type="http://schemas.openxmlformats.org/officeDocument/2006/relationships/hyperlink" Target="http://www.dohcolonoc.ru/" TargetMode="External"/><Relationship Id="rId4" Type="http://schemas.openxmlformats.org/officeDocument/2006/relationships/hyperlink" Target="http://www.ivalex.vistcom.ru/" TargetMode="External"/><Relationship Id="rId9" Type="http://schemas.openxmlformats.org/officeDocument/2006/relationships/hyperlink" Target="http://konspekt.vscolu.r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Поле 3"/>
          <p:cNvSpPr txBox="1"/>
          <p:nvPr/>
        </p:nvSpPr>
        <p:spPr>
          <a:xfrm>
            <a:off x="697416" y="4221088"/>
            <a:ext cx="8127355" cy="2369880"/>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base">
              <a:spcBef>
                <a:spcPct val="0"/>
              </a:spcBef>
              <a:spcAft>
                <a:spcPct val="0"/>
              </a:spcAft>
            </a:pPr>
            <a:r>
              <a:rPr lang="ru-RU" sz="2800" b="1" i="1" dirty="0">
                <a:solidFill>
                  <a:srgbClr val="002060"/>
                </a:solidFill>
                <a:latin typeface="Monotype Corsiva" pitchFamily="66" charset="0"/>
              </a:rPr>
              <a:t>Воспитателя</a:t>
            </a:r>
            <a:r>
              <a:rPr lang="ru-RU" sz="3600" b="1" i="1" dirty="0">
                <a:solidFill>
                  <a:srgbClr val="002060"/>
                </a:solidFill>
                <a:latin typeface="Monotype Corsiva" pitchFamily="66" charset="0"/>
              </a:rPr>
              <a:t> </a:t>
            </a:r>
          </a:p>
          <a:p>
            <a:pPr algn="ctr" fontAlgn="base">
              <a:spcBef>
                <a:spcPct val="0"/>
              </a:spcBef>
              <a:spcAft>
                <a:spcPct val="0"/>
              </a:spcAft>
            </a:pPr>
            <a:r>
              <a:rPr lang="ru-RU" sz="4000" b="1" i="1" dirty="0" err="1" smtClean="0">
                <a:solidFill>
                  <a:srgbClr val="002060"/>
                </a:solidFill>
                <a:latin typeface="Monotype Corsiva" pitchFamily="66" charset="0"/>
              </a:rPr>
              <a:t>Смышниковой</a:t>
            </a:r>
            <a:endParaRPr lang="ru-RU" sz="4000" b="1" i="1" dirty="0">
              <a:solidFill>
                <a:srgbClr val="045C04"/>
              </a:solidFill>
              <a:latin typeface="Monotype Corsiva" pitchFamily="66" charset="0"/>
            </a:endParaRPr>
          </a:p>
          <a:p>
            <a:pPr algn="ctr" fontAlgn="base">
              <a:spcBef>
                <a:spcPct val="0"/>
              </a:spcBef>
              <a:spcAft>
                <a:spcPct val="0"/>
              </a:spcAft>
            </a:pPr>
            <a:r>
              <a:rPr lang="ru-RU" sz="4000" b="1" i="1" dirty="0" smtClean="0">
                <a:solidFill>
                  <a:srgbClr val="002060"/>
                </a:solidFill>
                <a:latin typeface="Monotype Corsiva" pitchFamily="66" charset="0"/>
              </a:rPr>
              <a:t>Елены Ивановны</a:t>
            </a:r>
          </a:p>
          <a:p>
            <a:pPr algn="ctr" fontAlgn="base">
              <a:spcBef>
                <a:spcPct val="0"/>
              </a:spcBef>
              <a:spcAft>
                <a:spcPct val="0"/>
              </a:spcAft>
            </a:pPr>
            <a:endParaRPr lang="ru-RU" sz="3200" b="1" i="1" dirty="0">
              <a:solidFill>
                <a:srgbClr val="002060"/>
              </a:solidFill>
              <a:latin typeface="Verdana" pitchFamily="34" charset="0"/>
            </a:endParaRPr>
          </a:p>
        </p:txBody>
      </p:sp>
      <p:sp>
        <p:nvSpPr>
          <p:cNvPr id="3" name="Поле 2"/>
          <p:cNvSpPr txBox="1"/>
          <p:nvPr/>
        </p:nvSpPr>
        <p:spPr>
          <a:xfrm>
            <a:off x="1115616" y="3142592"/>
            <a:ext cx="7695491" cy="1273618"/>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lnSpc>
                <a:spcPct val="115000"/>
              </a:lnSpc>
              <a:spcAft>
                <a:spcPts val="1000"/>
              </a:spcAft>
            </a:pPr>
            <a:r>
              <a:rPr lang="ru-RU" sz="7200" b="1" dirty="0">
                <a:ln w="24498" cap="flat" cmpd="dbl" algn="ctr">
                  <a:solidFill>
                    <a:srgbClr val="D02E29"/>
                  </a:solidFill>
                  <a:prstDash val="solid"/>
                  <a:miter lim="0"/>
                </a:ln>
                <a:solidFill>
                  <a:srgbClr val="FF0000"/>
                </a:solidFill>
                <a:effectLst>
                  <a:outerShdw blurRad="38100" dist="38100" dir="7020000" algn="tl">
                    <a:srgbClr val="000000">
                      <a:alpha val="35000"/>
                    </a:srgbClr>
                  </a:outerShdw>
                </a:effectLst>
                <a:latin typeface="Bookman Old Style" panose="02050604050505020204" pitchFamily="18" charset="0"/>
                <a:ea typeface="Batang" panose="02030600000101010101" pitchFamily="18" charset="-127"/>
                <a:cs typeface="Times New Roman"/>
              </a:rPr>
              <a:t>ПОРТФОЛИО</a:t>
            </a:r>
            <a:endParaRPr lang="ru-RU" sz="1100" dirty="0">
              <a:solidFill>
                <a:srgbClr val="FF0000"/>
              </a:solidFill>
              <a:effectLst/>
              <a:latin typeface="Bookman Old Style" panose="02050604050505020204" pitchFamily="18" charset="0"/>
              <a:ea typeface="Batang" panose="02030600000101010101" pitchFamily="18" charset="-127"/>
              <a:cs typeface="Times New Roman"/>
            </a:endParaRPr>
          </a:p>
        </p:txBody>
      </p:sp>
      <p:sp>
        <p:nvSpPr>
          <p:cNvPr id="2" name="Прямоугольник 1"/>
          <p:cNvSpPr/>
          <p:nvPr/>
        </p:nvSpPr>
        <p:spPr>
          <a:xfrm>
            <a:off x="481209" y="44624"/>
            <a:ext cx="8343562" cy="584775"/>
          </a:xfrm>
          <a:prstGeom prst="rect">
            <a:avLst/>
          </a:prstGeom>
        </p:spPr>
        <p:txBody>
          <a:bodyPr wrap="square">
            <a:spAutoFit/>
          </a:bodyPr>
          <a:lstStyle/>
          <a:p>
            <a:pPr algn="ctr"/>
            <a:r>
              <a:rPr lang="ru-RU" sz="1600" b="1" dirty="0" smtClean="0"/>
              <a:t>Муниципальное казенное образовательное дошкольное образовательное учреждение </a:t>
            </a:r>
          </a:p>
          <a:p>
            <a:pPr algn="ctr"/>
            <a:r>
              <a:rPr lang="ru-RU" sz="1600" b="1" dirty="0" err="1" smtClean="0"/>
              <a:t>Листопадовский</a:t>
            </a:r>
            <a:r>
              <a:rPr lang="ru-RU" sz="1600" b="1" dirty="0" smtClean="0"/>
              <a:t> детский сад </a:t>
            </a:r>
            <a:endParaRPr lang="ru-RU" sz="1600" b="1" dirty="0"/>
          </a:p>
        </p:txBody>
      </p:sp>
    </p:spTree>
    <p:extLst>
      <p:ext uri="{BB962C8B-B14F-4D97-AF65-F5344CB8AC3E}">
        <p14:creationId xmlns:p14="http://schemas.microsoft.com/office/powerpoint/2010/main" val="1595733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algn="just">
              <a:lnSpc>
                <a:spcPts val="1325"/>
              </a:lnSpc>
              <a:spcAft>
                <a:spcPts val="800"/>
              </a:spcAft>
            </a:pPr>
            <a:r>
              <a:rPr lang="ru-RU"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endParaRPr lang="ru-RU" dirty="0" smtClean="0">
              <a:solidFill>
                <a:srgbClr val="333333"/>
              </a:solidFill>
              <a:latin typeface="Arial" panose="020B0604020202020204" pitchFamily="34" charset="0"/>
              <a:ea typeface="Times New Roman" panose="02020603050405020304" pitchFamily="18" charset="0"/>
              <a:cs typeface="Times New Roman" panose="02020603050405020304" pitchFamily="18" charset="0"/>
            </a:endParaRPr>
          </a:p>
          <a:p>
            <a:pPr marL="0" indent="0" algn="just">
              <a:lnSpc>
                <a:spcPts val="1325"/>
              </a:lnSpc>
              <a:spcAft>
                <a:spcPts val="800"/>
              </a:spcAft>
              <a:buNone/>
            </a:pP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Вот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почему местом моей встречи с детьми является не просто помещение, а сердце.</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Детям нужно тепло, осознание своей необходимости, и если ты делаешь это, связь с ними становиться многолетней. Если малыш хочет видеть в тебе </a:t>
            </a: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вне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только воспитателя, но и маму, то надо быть готовым к этому</a:t>
            </a: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Любое занятие –  самое главное, ибо завтра будут уже другие. Проводить их – мое первое  педагогическое счастье. Главный человек для меня мой дошкольник.</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ts val="1325"/>
              </a:lnSpc>
              <a:spcAft>
                <a:spcPts val="800"/>
              </a:spcAft>
            </a:pPr>
            <a:r>
              <a:rPr lang="ru-RU"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Важно найти для каждого именно то слово, в котором он сейчас нуждается.  В этом заключается мое второе счастье. Именно сейчас я могу зажигать свет в их сердцах, звать к добру, задавать цель </a:t>
            </a: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видеть</a:t>
            </a:r>
            <a:r>
              <a:rPr lang="ru-RU" sz="1400" dirty="0" smtClean="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смысл в любом деле. Вот мое третье счастье.</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И я думаю, что когда мои дети подрастут и станут взрослыми людьми,  они оценят мои старания. Самой лучшей наградой за мой труд станет  умение моих воспитанников жить в гармонии с окружающим миром, умение воспитывать эти качества в своих детях</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1300"/>
              </a:spcAft>
              <a:buNone/>
            </a:pPr>
            <a:r>
              <a:rPr lang="ru-RU"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endParaRPr lang="ru-RU" dirty="0"/>
          </a:p>
        </p:txBody>
      </p:sp>
    </p:spTree>
    <p:extLst>
      <p:ext uri="{BB962C8B-B14F-4D97-AF65-F5344CB8AC3E}">
        <p14:creationId xmlns:p14="http://schemas.microsoft.com/office/powerpoint/2010/main" val="3268840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nvPr>
        </p:nvGraphicFramePr>
        <p:xfrm>
          <a:off x="899544" y="1597841"/>
          <a:ext cx="7344912" cy="4530682"/>
        </p:xfrm>
        <a:graphic>
          <a:graphicData uri="http://schemas.openxmlformats.org/drawingml/2006/table">
            <a:tbl>
              <a:tblPr firstRow="1" firstCol="1" bandRow="1"/>
              <a:tblGrid>
                <a:gridCol w="1322084"/>
                <a:gridCol w="2423821"/>
                <a:gridCol w="1101737"/>
                <a:gridCol w="1248635"/>
                <a:gridCol w="1248635"/>
              </a:tblGrid>
              <a:tr h="174668">
                <a:tc>
                  <a:txBody>
                    <a:bodyPr/>
                    <a:lstStyle/>
                    <a:p>
                      <a:pPr>
                        <a:lnSpc>
                          <a:spcPct val="107000"/>
                        </a:lnSpc>
                        <a:spcAft>
                          <a:spcPts val="800"/>
                        </a:spcAft>
                      </a:pPr>
                      <a:r>
                        <a:rPr lang="ru-RU"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Уровень</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5175" marR="65175"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rgbClr val="FFFFFF"/>
                    </a:solidFill>
                  </a:tcPr>
                </a:tc>
                <a:tc>
                  <a:txBody>
                    <a:bodyPr/>
                    <a:lstStyle/>
                    <a:p>
                      <a:pPr>
                        <a:lnSpc>
                          <a:spcPct val="107000"/>
                        </a:lnSpc>
                        <a:spcAft>
                          <a:spcPts val="800"/>
                        </a:spcAft>
                      </a:pPr>
                      <a:r>
                        <a:rPr lang="ru-RU"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Наименование конкурса</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5175" marR="65175"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rgbClr val="FFFFFF"/>
                    </a:solidFill>
                  </a:tcPr>
                </a:tc>
                <a:tc>
                  <a:txBody>
                    <a:bodyPr/>
                    <a:lstStyle/>
                    <a:p>
                      <a:pPr>
                        <a:lnSpc>
                          <a:spcPct val="107000"/>
                        </a:lnSpc>
                        <a:spcAft>
                          <a:spcPts val="800"/>
                        </a:spcAft>
                      </a:pPr>
                      <a:r>
                        <a:rPr lang="ru-RU"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Участник</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5175" marR="65175"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rgbClr val="FFFFFF"/>
                    </a:solidFill>
                  </a:tcPr>
                </a:tc>
                <a:tc>
                  <a:txBody>
                    <a:bodyPr/>
                    <a:lstStyle/>
                    <a:p>
                      <a:pPr>
                        <a:lnSpc>
                          <a:spcPct val="107000"/>
                        </a:lnSpc>
                        <a:spcAft>
                          <a:spcPts val="800"/>
                        </a:spcAft>
                      </a:pPr>
                      <a:r>
                        <a:rPr lang="ru-RU"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Лауреат</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5175" marR="65175"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rgbClr val="FFFFFF"/>
                    </a:solidFill>
                  </a:tcPr>
                </a:tc>
                <a:tc>
                  <a:txBody>
                    <a:bodyPr/>
                    <a:lstStyle/>
                    <a:p>
                      <a:pPr>
                        <a:lnSpc>
                          <a:spcPct val="107000"/>
                        </a:lnSpc>
                        <a:spcAft>
                          <a:spcPts val="800"/>
                        </a:spcAft>
                      </a:pPr>
                      <a:r>
                        <a:rPr lang="ru-RU"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Победитель</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5175" marR="65175"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rgbClr val="FFFFFF"/>
                    </a:solidFill>
                  </a:tcPr>
                </a:tc>
              </a:tr>
              <a:tr h="4351294">
                <a:tc>
                  <a:txBody>
                    <a:bodyPr/>
                    <a:lstStyle/>
                    <a:p>
                      <a:pPr>
                        <a:lnSpc>
                          <a:spcPct val="107000"/>
                        </a:lnSpc>
                        <a:spcAft>
                          <a:spcPts val="800"/>
                        </a:spcAft>
                      </a:pPr>
                      <a:r>
                        <a:rPr lang="ru-RU" sz="11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Всероссийский</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5175" marR="65175"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rgbClr val="FFFFFF"/>
                    </a:solidFill>
                  </a:tcPr>
                </a:tc>
                <a:tc>
                  <a:txBody>
                    <a:bodyPr/>
                    <a:lstStyle/>
                    <a:p>
                      <a:pPr>
                        <a:lnSpc>
                          <a:spcPct val="107000"/>
                        </a:lnSpc>
                        <a:spcAft>
                          <a:spcPts val="0"/>
                        </a:spcAft>
                      </a:pPr>
                      <a:r>
                        <a:rPr lang="ru-RU"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-Всероссийский конкурс «Доутесса.»</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1.Блиц – олимпиада: «Взаимодействие дошкольной образовательной организации с родителями в соответствии с требованиями ФГОС ДО».</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Блиц – олимпиада:</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«Занятия по изобразительной деятельности. Рисование».</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Всероссийский проект для воспитателейДОУ</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«Воспитателю.ру»:</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Олимпиада «ФГОС ДО».</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-Номинация: Литературное творчество</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Работа:Сборник сочинений родителей первой младшей группы «Любимая игрушка моего ребенка».</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4.Всероссийский конкурс «Лига талантов».</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Номинация: Фотоколлаж «Наши любимые игрушки»</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5175" marR="65175"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rgbClr val="FFFFFF"/>
                    </a:solidFill>
                  </a:tcPr>
                </a:tc>
                <a:tc>
                  <a:txBody>
                    <a:bodyPr/>
                    <a:lstStyle/>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Диплом 3 место от 20.07.2016г.</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5175" marR="65175"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rgbClr val="FFFFFF"/>
                    </a:solidFill>
                  </a:tcPr>
                </a:tc>
                <a:tc>
                  <a:txBody>
                    <a:bodyPr/>
                    <a:lstStyle/>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a:solidFill>
                            <a:srgbClr val="000000"/>
                          </a:solidFill>
                          <a:effectLst/>
                          <a:latin typeface="yandex-sans"/>
                          <a:ea typeface="Times New Roman" panose="02020603050405020304" pitchFamily="18" charset="0"/>
                          <a:cs typeface="Times New Roman" panose="02020603050405020304" pitchFamily="18" charset="0"/>
                        </a:rPr>
                        <a:t> </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место. Диплом № 000270 от 25.10.2016г.</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5175" marR="65175"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rgbClr val="FFFFFF"/>
                    </a:solidFill>
                  </a:tcPr>
                </a:tc>
                <a:tc>
                  <a:txBody>
                    <a:bodyPr/>
                    <a:lstStyle/>
                    <a:p>
                      <a:pPr>
                        <a:lnSpc>
                          <a:spcPct val="107000"/>
                        </a:lnSpc>
                        <a:spcAft>
                          <a:spcPts val="0"/>
                        </a:spcAft>
                      </a:pPr>
                      <a:r>
                        <a:rPr lang="ru-RU" sz="1000" dirty="0">
                          <a:solidFill>
                            <a:srgbClr val="000000"/>
                          </a:solidFill>
                          <a:effectLst/>
                          <a:latin typeface="yandex-sans"/>
                          <a:ea typeface="Times New Roman" panose="02020603050405020304" pitchFamily="18" charset="0"/>
                          <a:cs typeface="Times New Roman" panose="02020603050405020304" pitchFamily="18" charset="0"/>
                        </a:rPr>
                        <a:t>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yandex-sans"/>
                          <a:ea typeface="Times New Roman" panose="02020603050405020304" pitchFamily="18" charset="0"/>
                          <a:cs typeface="Times New Roman" panose="02020603050405020304" pitchFamily="18" charset="0"/>
                        </a:rPr>
                        <a:t>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yandex-sans"/>
                          <a:ea typeface="Times New Roman" panose="02020603050405020304" pitchFamily="18" charset="0"/>
                          <a:cs typeface="Times New Roman" panose="02020603050405020304" pitchFamily="18" charset="0"/>
                        </a:rPr>
                        <a:t>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место</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Диплом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1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DTS</a:t>
                      </a:r>
                      <a:r>
                        <a:rPr lang="ru-RU" sz="1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-10835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 22.07.2016г.</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yandex-sans"/>
                          <a:ea typeface="Times New Roman" panose="02020603050405020304" pitchFamily="18" charset="0"/>
                          <a:cs typeface="Times New Roman" panose="02020603050405020304" pitchFamily="18" charset="0"/>
                        </a:rPr>
                        <a:t>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Диплом победителя</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( 2 место)</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yandex-sans"/>
                          <a:ea typeface="Times New Roman" panose="02020603050405020304" pitchFamily="18" charset="0"/>
                          <a:cs typeface="Times New Roman" panose="02020603050405020304" pitchFamily="18" charset="0"/>
                        </a:rPr>
                        <a:t>№ </a:t>
                      </a:r>
                      <a:r>
                        <a:rPr lang="en-US" sz="1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DTS</a:t>
                      </a:r>
                      <a:r>
                        <a:rPr lang="ru-RU" sz="1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-41044 от</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26.10.2016г.</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yandex-sans"/>
                          <a:ea typeface="Times New Roman" panose="02020603050405020304" pitchFamily="18" charset="0"/>
                          <a:cs typeface="Times New Roman" panose="02020603050405020304" pitchFamily="18" charset="0"/>
                        </a:rPr>
                        <a:t>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yandex-sans"/>
                          <a:ea typeface="Times New Roman" panose="02020603050405020304" pitchFamily="18" charset="0"/>
                          <a:cs typeface="Times New Roman" panose="02020603050405020304" pitchFamily="18" charset="0"/>
                        </a:rPr>
                        <a:t>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yandex-sans"/>
                          <a:ea typeface="Times New Roman" panose="02020603050405020304" pitchFamily="18" charset="0"/>
                          <a:cs typeface="Times New Roman" panose="02020603050405020304" pitchFamily="18" charset="0"/>
                        </a:rPr>
                        <a:t>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Место.</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Диплом победителя от 23.10.2016г.</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yandex-sans"/>
                          <a:ea typeface="Times New Roman" panose="02020603050405020304" pitchFamily="18" charset="0"/>
                          <a:cs typeface="Times New Roman" panose="02020603050405020304" pitchFamily="18" charset="0"/>
                        </a:rPr>
                        <a:t>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yandex-sans"/>
                          <a:ea typeface="Times New Roman" panose="02020603050405020304" pitchFamily="18" charset="0"/>
                          <a:cs typeface="Times New Roman" panose="02020603050405020304" pitchFamily="18" charset="0"/>
                        </a:rPr>
                        <a:t>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yandex-sans"/>
                          <a:ea typeface="Times New Roman" panose="02020603050405020304" pitchFamily="18" charset="0"/>
                          <a:cs typeface="Times New Roman" panose="02020603050405020304" pitchFamily="18" charset="0"/>
                        </a:rPr>
                        <a:t>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00" dirty="0">
                          <a:solidFill>
                            <a:srgbClr val="000000"/>
                          </a:solidFill>
                          <a:effectLst/>
                          <a:latin typeface="yandex-sans"/>
                          <a:ea typeface="Times New Roman" panose="02020603050405020304" pitchFamily="18" charset="0"/>
                          <a:cs typeface="Times New Roman" panose="02020603050405020304" pitchFamily="18" charset="0"/>
                        </a:rPr>
                        <a:t> </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5175" marR="65175" marT="0" marB="0">
                    <a:lnL w="12700" cap="flat" cmpd="sng" algn="ctr">
                      <a:solidFill>
                        <a:srgbClr val="00000A"/>
                      </a:solidFill>
                      <a:prstDash val="solid"/>
                      <a:round/>
                      <a:headEnd type="none" w="med" len="med"/>
                      <a:tailEnd type="none" w="med" len="med"/>
                    </a:lnL>
                    <a:lnR w="12700" cap="flat" cmpd="sng" algn="ctr">
                      <a:solidFill>
                        <a:srgbClr val="00000A"/>
                      </a:solidFill>
                      <a:prstDash val="solid"/>
                      <a:round/>
                      <a:headEnd type="none" w="med" len="med"/>
                      <a:tailEnd type="none" w="med" len="med"/>
                    </a:lnR>
                    <a:lnT w="12700" cap="flat" cmpd="sng" algn="ctr">
                      <a:solidFill>
                        <a:srgbClr val="00000A"/>
                      </a:solidFill>
                      <a:prstDash val="solid"/>
                      <a:round/>
                      <a:headEnd type="none" w="med" len="med"/>
                      <a:tailEnd type="none" w="med" len="med"/>
                    </a:lnT>
                    <a:lnB w="12700" cap="flat" cmpd="sng" algn="ctr">
                      <a:solidFill>
                        <a:srgbClr val="00000A"/>
                      </a:solidFill>
                      <a:prstDash val="solid"/>
                      <a:round/>
                      <a:headEnd type="none" w="med" len="med"/>
                      <a:tailEnd type="none" w="med" len="med"/>
                    </a:lnB>
                    <a:solidFill>
                      <a:srgbClr val="FFFFFF"/>
                    </a:solidFill>
                  </a:tcPr>
                </a:tc>
              </a:tr>
            </a:tbl>
          </a:graphicData>
        </a:graphic>
      </p:graphicFrame>
      <p:sp>
        <p:nvSpPr>
          <p:cNvPr id="5"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600" b="0" i="0" u="none" strike="noStrike" cap="none" normalizeH="0" baseline="0" smtClean="0">
                <a:ln>
                  <a:noFill/>
                </a:ln>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Участие в профессиональных конкурсах (заочная форма):</a:t>
            </a:r>
            <a:endParaRPr kumimoji="0" lang="ru-RU" altLang="ru-RU"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33239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1"/>
          <p:cNvSpPr txBox="1">
            <a:spLocks/>
          </p:cNvSpPr>
          <p:nvPr/>
        </p:nvSpPr>
        <p:spPr>
          <a:xfrm>
            <a:off x="457200" y="44624"/>
            <a:ext cx="8229600" cy="786416"/>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3600" b="1" dirty="0" smtClean="0">
                <a:solidFill>
                  <a:srgbClr val="FF0000"/>
                </a:solidFill>
                <a:latin typeface="+mn-lt"/>
                <a:ea typeface="Times New Roman"/>
              </a:rPr>
              <a:t>Сведения об аттестации</a:t>
            </a:r>
            <a:endParaRPr lang="ru-RU" sz="3600" dirty="0">
              <a:solidFill>
                <a:srgbClr val="FF0000"/>
              </a:solidFill>
              <a:latin typeface="+mn-lt"/>
            </a:endParaRPr>
          </a:p>
        </p:txBody>
      </p:sp>
      <p:graphicFrame>
        <p:nvGraphicFramePr>
          <p:cNvPr id="12" name="Таблица 11"/>
          <p:cNvGraphicFramePr>
            <a:graphicFrameLocks noGrp="1"/>
          </p:cNvGraphicFramePr>
          <p:nvPr>
            <p:extLst>
              <p:ext uri="{D42A27DB-BD31-4B8C-83A1-F6EECF244321}">
                <p14:modId xmlns:p14="http://schemas.microsoft.com/office/powerpoint/2010/main" val="751620567"/>
              </p:ext>
            </p:extLst>
          </p:nvPr>
        </p:nvGraphicFramePr>
        <p:xfrm>
          <a:off x="179512" y="2241740"/>
          <a:ext cx="8856983" cy="3995572"/>
        </p:xfrm>
        <a:graphic>
          <a:graphicData uri="http://schemas.openxmlformats.org/drawingml/2006/table">
            <a:tbl>
              <a:tblPr firstRow="1" bandRow="1">
                <a:tableStyleId>{93296810-A885-4BE3-A3E7-6D5BEEA58F35}</a:tableStyleId>
              </a:tblPr>
              <a:tblGrid>
                <a:gridCol w="1944216"/>
                <a:gridCol w="2232248"/>
                <a:gridCol w="1656184"/>
                <a:gridCol w="3024335"/>
              </a:tblGrid>
              <a:tr h="370840">
                <a:tc>
                  <a:txBody>
                    <a:bodyPr/>
                    <a:lstStyle/>
                    <a:p>
                      <a:pPr algn="ctr"/>
                      <a:r>
                        <a:rPr lang="ru-RU" sz="1800" b="1" dirty="0" smtClean="0">
                          <a:solidFill>
                            <a:schemeClr val="tx1"/>
                          </a:solidFill>
                        </a:rPr>
                        <a:t>Место  прохождения аттестации</a:t>
                      </a:r>
                    </a:p>
                  </a:txBody>
                  <a:tcPr anchor="ctr"/>
                </a:tc>
                <a:tc>
                  <a:txBody>
                    <a:bodyPr/>
                    <a:lstStyle/>
                    <a:p>
                      <a:pPr algn="ctr"/>
                      <a:r>
                        <a:rPr lang="ru-RU" sz="1800" b="1" dirty="0" smtClean="0">
                          <a:solidFill>
                            <a:schemeClr val="tx1"/>
                          </a:solidFill>
                        </a:rPr>
                        <a:t>Квалификационная категория</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tx1"/>
                          </a:solidFill>
                        </a:rPr>
                        <a:t>№ приказа</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tx1"/>
                          </a:solidFill>
                        </a:rPr>
                        <a:t>Копия</a:t>
                      </a:r>
                    </a:p>
                    <a:p>
                      <a:pPr algn="ctr"/>
                      <a:endParaRPr lang="ru-RU" dirty="0"/>
                    </a:p>
                  </a:txBody>
                  <a:tcPr anchor="ctr"/>
                </a:tc>
              </a:tr>
              <a:tr h="3081172">
                <a:tc>
                  <a:txBody>
                    <a:bodyPr/>
                    <a:lstStyle/>
                    <a:p>
                      <a:pPr algn="ctr"/>
                      <a:endParaRPr lang="ru-RU" dirty="0" smtClean="0">
                        <a:solidFill>
                          <a:schemeClr val="tx1"/>
                        </a:solidFill>
                      </a:endParaRPr>
                    </a:p>
                  </a:txBody>
                  <a:tcPr anchor="ctr"/>
                </a:tc>
                <a:tc>
                  <a:txBody>
                    <a:bodyPr/>
                    <a:lstStyle/>
                    <a:p>
                      <a:pPr algn="ctr"/>
                      <a:r>
                        <a:rPr lang="en-US" dirty="0" smtClean="0">
                          <a:solidFill>
                            <a:schemeClr val="tx1"/>
                          </a:solidFill>
                        </a:rPr>
                        <a:t>I</a:t>
                      </a:r>
                      <a:r>
                        <a:rPr lang="ru-RU" dirty="0" smtClean="0">
                          <a:solidFill>
                            <a:schemeClr val="tx1"/>
                          </a:solidFill>
                        </a:rPr>
                        <a:t> квалификационная категория</a:t>
                      </a:r>
                    </a:p>
                  </a:txBody>
                  <a:tcPr anchor="ctr"/>
                </a:tc>
                <a:tc>
                  <a:txBody>
                    <a:bodyPr/>
                    <a:lstStyle/>
                    <a:p>
                      <a:pPr lvl="0" algn="ctr"/>
                      <a:r>
                        <a:rPr lang="ru-RU" dirty="0" smtClean="0">
                          <a:solidFill>
                            <a:schemeClr val="tx1"/>
                          </a:solidFill>
                        </a:rPr>
                        <a:t>№ 2968 от 06.11.2012</a:t>
                      </a:r>
                    </a:p>
                  </a:txBody>
                  <a:tcPr anchor="ctr"/>
                </a:tc>
                <a:tc>
                  <a:txBody>
                    <a:bodyPr/>
                    <a:lstStyle/>
                    <a:p>
                      <a:pPr algn="ctr"/>
                      <a:endParaRPr lang="ru-RU" dirty="0"/>
                    </a:p>
                  </a:txBody>
                  <a:tcPr anchor="ctr"/>
                </a:tc>
              </a:tr>
            </a:tbl>
          </a:graphicData>
        </a:graphic>
      </p:graphicFrame>
    </p:spTree>
    <p:extLst>
      <p:ext uri="{BB962C8B-B14F-4D97-AF65-F5344CB8AC3E}">
        <p14:creationId xmlns:p14="http://schemas.microsoft.com/office/powerpoint/2010/main" val="39517620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2"/>
          <p:cNvSpPr>
            <a:spLocks noGrp="1"/>
          </p:cNvSpPr>
          <p:nvPr>
            <p:ph type="title"/>
          </p:nvPr>
        </p:nvSpPr>
        <p:spPr>
          <a:xfrm>
            <a:off x="107504" y="-27384"/>
            <a:ext cx="8229600" cy="720080"/>
          </a:xfrm>
        </p:spPr>
        <p:txBody>
          <a:bodyPr/>
          <a:lstStyle/>
          <a:p>
            <a:r>
              <a:rPr lang="ru-RU" sz="3600" b="1" dirty="0">
                <a:solidFill>
                  <a:srgbClr val="FF0000"/>
                </a:solidFill>
                <a:latin typeface="+mn-lt"/>
              </a:rPr>
              <a:t>Поощрения и </a:t>
            </a:r>
            <a:r>
              <a:rPr lang="ru-RU" sz="3600" b="1" dirty="0" smtClean="0">
                <a:solidFill>
                  <a:srgbClr val="FF0000"/>
                </a:solidFill>
                <a:latin typeface="+mn-lt"/>
              </a:rPr>
              <a:t>награды</a:t>
            </a:r>
            <a:endParaRPr lang="ru-RU" sz="3600" b="1" dirty="0">
              <a:solidFill>
                <a:srgbClr val="FF0000"/>
              </a:solidFill>
              <a:latin typeface="+mn-lt"/>
            </a:endParaRPr>
          </a:p>
        </p:txBody>
      </p:sp>
      <p:graphicFrame>
        <p:nvGraphicFramePr>
          <p:cNvPr id="6" name="Объект 3"/>
          <p:cNvGraphicFramePr>
            <a:graphicFrameLocks noGrp="1"/>
          </p:cNvGraphicFramePr>
          <p:nvPr>
            <p:ph idx="1"/>
            <p:extLst>
              <p:ext uri="{D42A27DB-BD31-4B8C-83A1-F6EECF244321}">
                <p14:modId xmlns:p14="http://schemas.microsoft.com/office/powerpoint/2010/main" val="688211461"/>
              </p:ext>
            </p:extLst>
          </p:nvPr>
        </p:nvGraphicFramePr>
        <p:xfrm>
          <a:off x="0" y="1988840"/>
          <a:ext cx="9144000" cy="4792175"/>
        </p:xfrm>
        <a:graphic>
          <a:graphicData uri="http://schemas.openxmlformats.org/drawingml/2006/table">
            <a:tbl>
              <a:tblPr firstRow="1" firstCol="1" bandRow="1">
                <a:tableStyleId>{93296810-A885-4BE3-A3E7-6D5BEEA58F35}</a:tableStyleId>
              </a:tblPr>
              <a:tblGrid>
                <a:gridCol w="588060"/>
                <a:gridCol w="8555940"/>
              </a:tblGrid>
              <a:tr h="253557">
                <a:tc>
                  <a:txBody>
                    <a:bodyPr/>
                    <a:lstStyle/>
                    <a:p>
                      <a:pPr algn="ctr">
                        <a:lnSpc>
                          <a:spcPct val="115000"/>
                        </a:lnSpc>
                        <a:spcAft>
                          <a:spcPts val="0"/>
                        </a:spcAft>
                      </a:pPr>
                      <a:r>
                        <a:rPr lang="ru-RU" sz="1400" dirty="0" smtClean="0">
                          <a:effectLst/>
                        </a:rPr>
                        <a:t>Год</a:t>
                      </a:r>
                      <a:endParaRPr lang="ru-RU" sz="1200" dirty="0">
                        <a:effectLst/>
                        <a:latin typeface="Times New Roman"/>
                        <a:ea typeface="Times New Roman"/>
                        <a:cs typeface="Times New Roman"/>
                      </a:endParaRPr>
                    </a:p>
                  </a:txBody>
                  <a:tcPr marL="68580" marR="68580" marT="0" marB="0"/>
                </a:tc>
                <a:tc>
                  <a:txBody>
                    <a:bodyPr/>
                    <a:lstStyle/>
                    <a:p>
                      <a:pPr algn="ctr">
                        <a:lnSpc>
                          <a:spcPct val="115000"/>
                        </a:lnSpc>
                        <a:spcAft>
                          <a:spcPts val="0"/>
                        </a:spcAft>
                      </a:pPr>
                      <a:r>
                        <a:rPr lang="ru-RU" sz="1400" dirty="0">
                          <a:effectLst/>
                        </a:rPr>
                        <a:t>Наименование награды</a:t>
                      </a:r>
                      <a:endParaRPr lang="ru-RU" sz="1200" dirty="0">
                        <a:effectLst/>
                        <a:latin typeface="Times New Roman"/>
                        <a:ea typeface="Times New Roman"/>
                        <a:cs typeface="Times New Roman"/>
                      </a:endParaRPr>
                    </a:p>
                  </a:txBody>
                  <a:tcPr marL="68580" marR="68580" marT="0" marB="0"/>
                </a:tc>
              </a:tr>
              <a:tr h="360345">
                <a:tc>
                  <a:txBody>
                    <a:bodyPr/>
                    <a:lstStyle/>
                    <a:p>
                      <a:pPr algn="ctr">
                        <a:lnSpc>
                          <a:spcPct val="115000"/>
                        </a:lnSpc>
                        <a:spcAft>
                          <a:spcPts val="0"/>
                        </a:spcAft>
                      </a:pPr>
                      <a:r>
                        <a:rPr lang="ru-RU" sz="1400" smtClean="0">
                          <a:effectLst/>
                        </a:rPr>
                        <a:t>2010</a:t>
                      </a:r>
                      <a:endParaRPr lang="ru-RU" sz="1400" dirty="0">
                        <a:effectLst/>
                        <a:latin typeface="Times New Roman"/>
                        <a:ea typeface="Times New Roman"/>
                        <a:cs typeface="Times New Roman"/>
                      </a:endParaRPr>
                    </a:p>
                  </a:txBody>
                  <a:tcPr marL="68580" marR="68580" marT="0" marB="0" anchor="ctr"/>
                </a:tc>
                <a:tc>
                  <a:txBody>
                    <a:bodyPr/>
                    <a:lstStyle/>
                    <a:p>
                      <a:pPr algn="l">
                        <a:lnSpc>
                          <a:spcPct val="100000"/>
                        </a:lnSpc>
                      </a:pPr>
                      <a:r>
                        <a:rPr lang="ru-RU" sz="1200" kern="1200" dirty="0" smtClean="0">
                          <a:effectLst/>
                        </a:rPr>
                        <a:t>Грамота администрации  г. Рассказово за достижение высоких результатов в трудовой деятельности и в связи с профессиональным праздником – Днем учителя.</a:t>
                      </a:r>
                      <a:endParaRPr lang="ru-RU" sz="1200" dirty="0" smtClean="0">
                        <a:effectLst/>
                      </a:endParaRPr>
                    </a:p>
                  </a:txBody>
                  <a:tcPr marL="68580" marR="68580" marT="0" marB="0"/>
                </a:tc>
              </a:tr>
              <a:tr h="232427">
                <a:tc>
                  <a:txBody>
                    <a:bodyPr/>
                    <a:lstStyle/>
                    <a:p>
                      <a:pPr algn="ctr">
                        <a:lnSpc>
                          <a:spcPct val="115000"/>
                        </a:lnSpc>
                        <a:spcAft>
                          <a:spcPts val="0"/>
                        </a:spcAft>
                      </a:pPr>
                      <a:r>
                        <a:rPr lang="ru-RU" sz="1400" dirty="0" smtClean="0">
                          <a:effectLst/>
                        </a:rPr>
                        <a:t>2010</a:t>
                      </a:r>
                      <a:endParaRPr lang="ru-RU" sz="1200" dirty="0">
                        <a:effectLst/>
                        <a:latin typeface="Times New Roman"/>
                        <a:ea typeface="Times New Roman"/>
                        <a:cs typeface="Times New Roman"/>
                      </a:endParaRPr>
                    </a:p>
                  </a:txBody>
                  <a:tcPr marL="68580" marR="68580" marT="0" marB="0" anchor="ctr"/>
                </a:tc>
                <a:tc>
                  <a:txBody>
                    <a:bodyPr/>
                    <a:lstStyle/>
                    <a:p>
                      <a:pPr algn="l">
                        <a:lnSpc>
                          <a:spcPct val="100000"/>
                        </a:lnSpc>
                        <a:spcAft>
                          <a:spcPts val="0"/>
                        </a:spcAft>
                      </a:pPr>
                      <a:r>
                        <a:rPr lang="ru-RU" sz="1200" kern="1200" dirty="0" smtClean="0">
                          <a:effectLst/>
                        </a:rPr>
                        <a:t>Сертификат победителя областного конкурса «Лучший воспитатель дошкольного образовательного учреждения» </a:t>
                      </a:r>
                      <a:endParaRPr lang="ru-RU" sz="1200" dirty="0">
                        <a:effectLst/>
                        <a:latin typeface="Times New Roman"/>
                        <a:ea typeface="Times New Roman"/>
                        <a:cs typeface="Times New Roman"/>
                      </a:endParaRPr>
                    </a:p>
                  </a:txBody>
                  <a:tcPr marL="68580" marR="68580" marT="0" marB="0"/>
                </a:tc>
              </a:tr>
              <a:tr h="354783">
                <a:tc>
                  <a:txBody>
                    <a:bodyPr/>
                    <a:lstStyle/>
                    <a:p>
                      <a:pPr algn="ctr">
                        <a:lnSpc>
                          <a:spcPct val="115000"/>
                        </a:lnSpc>
                        <a:spcAft>
                          <a:spcPts val="0"/>
                        </a:spcAft>
                      </a:pPr>
                      <a:r>
                        <a:rPr lang="ru-RU" sz="1400" dirty="0" smtClean="0">
                          <a:effectLst/>
                        </a:rPr>
                        <a:t>2010</a:t>
                      </a:r>
                      <a:endParaRPr lang="ru-RU" sz="1200" dirty="0">
                        <a:effectLst/>
                        <a:latin typeface="Times New Roman"/>
                        <a:ea typeface="Times New Roman"/>
                        <a:cs typeface="Times New Roman"/>
                      </a:endParaRPr>
                    </a:p>
                  </a:txBody>
                  <a:tcPr marL="68580" marR="68580" marT="0" marB="0" anchor="ctr"/>
                </a:tc>
                <a:tc>
                  <a:txBody>
                    <a:bodyPr/>
                    <a:lstStyle/>
                    <a:p>
                      <a:pPr algn="l">
                        <a:lnSpc>
                          <a:spcPct val="100000"/>
                        </a:lnSpc>
                        <a:spcAft>
                          <a:spcPts val="0"/>
                        </a:spcAft>
                      </a:pPr>
                      <a:r>
                        <a:rPr lang="ru-RU" sz="1200" dirty="0">
                          <a:effectLst/>
                        </a:rPr>
                        <a:t>Грамота </a:t>
                      </a:r>
                      <a:r>
                        <a:rPr lang="ru-RU" sz="1200" dirty="0" smtClean="0">
                          <a:effectLst/>
                        </a:rPr>
                        <a:t>администрации МБДОУ </a:t>
                      </a:r>
                      <a:r>
                        <a:rPr lang="ru-RU" sz="1200" dirty="0">
                          <a:effectLst/>
                        </a:rPr>
                        <a:t>д/с </a:t>
                      </a:r>
                      <a:r>
                        <a:rPr lang="ru-RU" sz="1200" dirty="0" smtClean="0">
                          <a:effectLst/>
                        </a:rPr>
                        <a:t>№2 общеразвивающего </a:t>
                      </a:r>
                      <a:r>
                        <a:rPr lang="ru-RU" sz="1200" dirty="0">
                          <a:effectLst/>
                        </a:rPr>
                        <a:t>вида </a:t>
                      </a:r>
                      <a:r>
                        <a:rPr lang="ru-RU" sz="1200" dirty="0" smtClean="0">
                          <a:effectLst/>
                        </a:rPr>
                        <a:t>г</a:t>
                      </a:r>
                      <a:r>
                        <a:rPr lang="ru-RU" sz="1200" dirty="0">
                          <a:effectLst/>
                        </a:rPr>
                        <a:t>. </a:t>
                      </a:r>
                      <a:r>
                        <a:rPr lang="ru-RU" sz="1200" dirty="0" smtClean="0">
                          <a:effectLst/>
                        </a:rPr>
                        <a:t>Рассказово </a:t>
                      </a:r>
                      <a:r>
                        <a:rPr lang="ru-RU" sz="1200" dirty="0">
                          <a:effectLst/>
                        </a:rPr>
                        <a:t>за </a:t>
                      </a:r>
                      <a:r>
                        <a:rPr lang="ru-RU" sz="1200" dirty="0" smtClean="0">
                          <a:effectLst/>
                        </a:rPr>
                        <a:t>победу в номинации «Мастерство» смотра – конкурса «Новогоднее оформление групп»</a:t>
                      </a:r>
                      <a:endParaRPr lang="ru-RU" sz="1200" dirty="0">
                        <a:effectLst/>
                        <a:latin typeface="Times New Roman"/>
                        <a:ea typeface="Times New Roman"/>
                        <a:cs typeface="Times New Roman"/>
                      </a:endParaRPr>
                    </a:p>
                  </a:txBody>
                  <a:tcPr marL="68580" marR="68580" marT="0" marB="0"/>
                </a:tc>
              </a:tr>
              <a:tr h="354783">
                <a:tc>
                  <a:txBody>
                    <a:bodyPr/>
                    <a:lstStyle/>
                    <a:p>
                      <a:pPr algn="ctr">
                        <a:lnSpc>
                          <a:spcPct val="115000"/>
                        </a:lnSpc>
                        <a:spcAft>
                          <a:spcPts val="0"/>
                        </a:spcAft>
                      </a:pPr>
                      <a:r>
                        <a:rPr lang="ru-RU" sz="1400" dirty="0" smtClean="0">
                          <a:effectLst/>
                        </a:rPr>
                        <a:t>2010</a:t>
                      </a:r>
                      <a:endParaRPr lang="ru-RU" sz="1200" dirty="0">
                        <a:effectLst/>
                        <a:latin typeface="Times New Roman"/>
                        <a:ea typeface="Times New Roman"/>
                        <a:cs typeface="Times New Roman"/>
                      </a:endParaRPr>
                    </a:p>
                  </a:txBody>
                  <a:tcPr marL="68580" marR="68580" marT="0" marB="0" anchor="ctr"/>
                </a:tc>
                <a:tc>
                  <a:txBody>
                    <a:bodyPr/>
                    <a:lstStyle/>
                    <a:p>
                      <a:pPr algn="l">
                        <a:lnSpc>
                          <a:spcPct val="100000"/>
                        </a:lnSpc>
                        <a:spcAft>
                          <a:spcPts val="0"/>
                        </a:spcAft>
                      </a:pPr>
                      <a:r>
                        <a:rPr lang="ru-RU" sz="1200" dirty="0" smtClean="0">
                          <a:effectLst/>
                        </a:rPr>
                        <a:t>Грамота администрации МБДОУ д/с №2 общеразвивающего вида г. Рассказово за победу в номинации «Оригинальность» конкурса стенгазет посвященных 65-летию Победы в Великой Отечественной войне</a:t>
                      </a:r>
                      <a:endParaRPr lang="ru-RU" sz="1200" dirty="0">
                        <a:effectLst/>
                        <a:latin typeface="Times New Roman"/>
                        <a:ea typeface="Times New Roman"/>
                        <a:cs typeface="Times New Roman"/>
                      </a:endParaRPr>
                    </a:p>
                  </a:txBody>
                  <a:tcPr marL="68580" marR="68580" marT="0" marB="0"/>
                </a:tc>
              </a:tr>
              <a:tr h="354783">
                <a:tc>
                  <a:txBody>
                    <a:bodyPr/>
                    <a:lstStyle/>
                    <a:p>
                      <a:pPr algn="ctr">
                        <a:lnSpc>
                          <a:spcPct val="115000"/>
                        </a:lnSpc>
                        <a:spcAft>
                          <a:spcPts val="0"/>
                        </a:spcAft>
                      </a:pPr>
                      <a:r>
                        <a:rPr lang="ru-RU" sz="1400" dirty="0" smtClean="0">
                          <a:effectLst/>
                        </a:rPr>
                        <a:t>2011</a:t>
                      </a:r>
                      <a:endParaRPr lang="ru-RU" sz="1200" dirty="0">
                        <a:effectLst/>
                        <a:latin typeface="Times New Roman"/>
                        <a:ea typeface="Times New Roman"/>
                        <a:cs typeface="Times New Roman"/>
                      </a:endParaRPr>
                    </a:p>
                  </a:txBody>
                  <a:tcPr marL="68580" marR="68580" marT="0" marB="0" anchor="ctr"/>
                </a:tc>
                <a:tc>
                  <a:txBody>
                    <a:bodyPr/>
                    <a:lstStyle/>
                    <a:p>
                      <a:pPr algn="l">
                        <a:lnSpc>
                          <a:spcPct val="100000"/>
                        </a:lnSpc>
                        <a:spcAft>
                          <a:spcPts val="0"/>
                        </a:spcAft>
                      </a:pPr>
                      <a:r>
                        <a:rPr lang="ru-RU" sz="1200" dirty="0" smtClean="0">
                          <a:effectLst/>
                        </a:rPr>
                        <a:t>Грамота администрации МБДОУ д/с №2 общеразвивающего вида г. Рассказово за 2-е</a:t>
                      </a:r>
                      <a:r>
                        <a:rPr lang="ru-RU" sz="1200" baseline="0" dirty="0" smtClean="0">
                          <a:effectLst/>
                        </a:rPr>
                        <a:t> место в смотре-конкурсе «Лучший уголок по безопасности дорожного движения»</a:t>
                      </a:r>
                      <a:endParaRPr lang="ru-RU" sz="1200" dirty="0">
                        <a:effectLst/>
                        <a:latin typeface="Times New Roman"/>
                        <a:ea typeface="Times New Roman"/>
                        <a:cs typeface="Times New Roman"/>
                      </a:endParaRPr>
                    </a:p>
                  </a:txBody>
                  <a:tcPr marL="68580" marR="68580" marT="0" marB="0"/>
                </a:tc>
              </a:tr>
              <a:tr h="354783">
                <a:tc>
                  <a:txBody>
                    <a:bodyPr/>
                    <a:lstStyle/>
                    <a:p>
                      <a:pPr algn="ctr">
                        <a:lnSpc>
                          <a:spcPct val="115000"/>
                        </a:lnSpc>
                        <a:spcAft>
                          <a:spcPts val="0"/>
                        </a:spcAft>
                      </a:pPr>
                      <a:r>
                        <a:rPr lang="ru-RU" sz="1200" dirty="0" smtClean="0">
                          <a:effectLst/>
                        </a:rPr>
                        <a:t>2012</a:t>
                      </a:r>
                      <a:endParaRPr lang="ru-RU" sz="1200" dirty="0">
                        <a:effectLst/>
                        <a:latin typeface="Times New Roman"/>
                        <a:ea typeface="Times New Roman"/>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effectLst/>
                        </a:rPr>
                        <a:t>Благодарственное письмо  начальника </a:t>
                      </a:r>
                      <a:r>
                        <a:rPr lang="ru-RU" sz="1200" dirty="0" err="1" smtClean="0">
                          <a:effectLst/>
                        </a:rPr>
                        <a:t>Рассказовского</a:t>
                      </a:r>
                      <a:r>
                        <a:rPr lang="ru-RU" sz="1200" dirty="0" smtClean="0">
                          <a:effectLst/>
                        </a:rPr>
                        <a:t> почтамта УФПС Тамбовской области за активное участие в акции «Лучшее детям»</a:t>
                      </a:r>
                      <a:endParaRPr lang="ru-RU" sz="1200" b="0" dirty="0" smtClean="0">
                        <a:solidFill>
                          <a:schemeClr val="tx1"/>
                        </a:solidFill>
                        <a:effectLst/>
                      </a:endParaRPr>
                    </a:p>
                  </a:txBody>
                  <a:tcPr marL="68580" marR="68580" marT="0" marB="0"/>
                </a:tc>
              </a:tr>
              <a:tr h="532175">
                <a:tc>
                  <a:txBody>
                    <a:bodyPr/>
                    <a:lstStyle/>
                    <a:p>
                      <a:pPr algn="ctr">
                        <a:lnSpc>
                          <a:spcPct val="115000"/>
                        </a:lnSpc>
                        <a:spcAft>
                          <a:spcPts val="0"/>
                        </a:spcAft>
                      </a:pPr>
                      <a:r>
                        <a:rPr lang="ru-RU" sz="1200" dirty="0" smtClean="0">
                          <a:effectLst/>
                        </a:rPr>
                        <a:t>2012</a:t>
                      </a:r>
                      <a:endParaRPr lang="ru-RU" sz="1200" dirty="0">
                        <a:effectLst/>
                        <a:latin typeface="Times New Roman"/>
                        <a:ea typeface="Times New Roman"/>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effectLst/>
                        </a:rPr>
                        <a:t>Благодарственное письмо </a:t>
                      </a:r>
                      <a:r>
                        <a:rPr lang="ru-RU" sz="1200" dirty="0" smtClean="0">
                          <a:effectLst/>
                        </a:rPr>
                        <a:t> администрации МБДОУ д/с №2 общеразвивающего вида г. Рассказово за участие в муниципальном этапе областного фестиваля самодеятельного творчества работников учреждений образования</a:t>
                      </a:r>
                      <a:r>
                        <a:rPr lang="ru-RU" sz="1200" baseline="0" dirty="0" smtClean="0">
                          <a:effectLst/>
                        </a:rPr>
                        <a:t> «Вперед, наш родной профсоюз»</a:t>
                      </a:r>
                      <a:endParaRPr lang="ru-RU" sz="1200" dirty="0" smtClean="0">
                        <a:effectLst/>
                      </a:endParaRPr>
                    </a:p>
                  </a:txBody>
                  <a:tcPr marL="68580" marR="68580" marT="0" marB="0"/>
                </a:tc>
              </a:tr>
              <a:tr h="409267">
                <a:tc>
                  <a:txBody>
                    <a:bodyPr/>
                    <a:lstStyle/>
                    <a:p>
                      <a:pPr algn="ctr">
                        <a:lnSpc>
                          <a:spcPct val="115000"/>
                        </a:lnSpc>
                        <a:spcAft>
                          <a:spcPts val="0"/>
                        </a:spcAft>
                      </a:pPr>
                      <a:r>
                        <a:rPr lang="ru-RU" sz="1200" dirty="0" smtClean="0">
                          <a:effectLst/>
                          <a:latin typeface="+mn-lt"/>
                          <a:ea typeface="Times New Roman"/>
                          <a:cs typeface="Times New Roman"/>
                        </a:rPr>
                        <a:t>2012</a:t>
                      </a:r>
                      <a:endParaRPr lang="ru-RU" sz="1200" dirty="0">
                        <a:effectLst/>
                        <a:latin typeface="+mn-lt"/>
                        <a:ea typeface="Times New Roman"/>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effectLst/>
                        </a:rPr>
                        <a:t>Грамота администрации МБДОУ д/с №2 общеразвивающего вида г. Рассказово за </a:t>
                      </a:r>
                      <a:r>
                        <a:rPr lang="ru-RU" sz="1200" baseline="0" dirty="0" smtClean="0">
                          <a:effectLst/>
                        </a:rPr>
                        <a:t> победу в смотре-конкурсе «Визитная карточка возрастной группы»</a:t>
                      </a:r>
                      <a:endParaRPr lang="ru-RU" sz="1200" dirty="0" smtClean="0">
                        <a:effectLst/>
                        <a:latin typeface="Times New Roman"/>
                        <a:ea typeface="Times New Roman"/>
                        <a:cs typeface="Times New Roman"/>
                      </a:endParaRPr>
                    </a:p>
                  </a:txBody>
                  <a:tcPr marL="68580" marR="68580" marT="0" marB="0"/>
                </a:tc>
              </a:tr>
              <a:tr h="354783">
                <a:tc>
                  <a:txBody>
                    <a:bodyPr/>
                    <a:lstStyle/>
                    <a:p>
                      <a:pPr algn="ctr">
                        <a:lnSpc>
                          <a:spcPct val="115000"/>
                        </a:lnSpc>
                        <a:spcAft>
                          <a:spcPts val="0"/>
                        </a:spcAft>
                      </a:pPr>
                      <a:r>
                        <a:rPr lang="ru-RU" sz="1200" dirty="0" smtClean="0">
                          <a:effectLst/>
                        </a:rPr>
                        <a:t>2013</a:t>
                      </a:r>
                      <a:endParaRPr lang="ru-RU" sz="1200" dirty="0">
                        <a:effectLst/>
                        <a:latin typeface="Times New Roman"/>
                        <a:ea typeface="Times New Roman"/>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effectLst/>
                        </a:rPr>
                        <a:t>Благодарственное письмо отдела образования администрации  г. Рассказово за</a:t>
                      </a:r>
                      <a:r>
                        <a:rPr lang="ru-RU" sz="1200" kern="1200" baseline="0" dirty="0" smtClean="0">
                          <a:effectLst/>
                        </a:rPr>
                        <a:t> высокий результат воспитанников во </a:t>
                      </a:r>
                      <a:r>
                        <a:rPr lang="en-US" sz="1200" kern="1200" baseline="0" dirty="0" smtClean="0">
                          <a:effectLst/>
                        </a:rPr>
                        <a:t>II </a:t>
                      </a:r>
                      <a:r>
                        <a:rPr lang="ru-RU" sz="1200" kern="1200" baseline="0" dirty="0" smtClean="0">
                          <a:effectLst/>
                        </a:rPr>
                        <a:t>Областном конкурсе одаренных детей «Искорки </a:t>
                      </a:r>
                      <a:r>
                        <a:rPr lang="ru-RU" sz="1200" kern="1200" baseline="0" dirty="0" err="1" smtClean="0">
                          <a:effectLst/>
                        </a:rPr>
                        <a:t>Тамбовщины</a:t>
                      </a:r>
                      <a:r>
                        <a:rPr lang="ru-RU" sz="1200" kern="1200" baseline="0" dirty="0" smtClean="0">
                          <a:effectLst/>
                        </a:rPr>
                        <a:t>»</a:t>
                      </a:r>
                      <a:endParaRPr lang="ru-RU" sz="1100" dirty="0" smtClean="0">
                        <a:effectLst/>
                      </a:endParaRPr>
                    </a:p>
                  </a:txBody>
                  <a:tcPr marL="68580" marR="68580" marT="0" marB="0"/>
                </a:tc>
              </a:tr>
              <a:tr h="354783">
                <a:tc>
                  <a:txBody>
                    <a:bodyPr/>
                    <a:lstStyle/>
                    <a:p>
                      <a:pPr algn="ctr">
                        <a:lnSpc>
                          <a:spcPct val="115000"/>
                        </a:lnSpc>
                        <a:spcAft>
                          <a:spcPts val="0"/>
                        </a:spcAft>
                      </a:pPr>
                      <a:r>
                        <a:rPr lang="ru-RU" sz="1200" dirty="0" smtClean="0">
                          <a:effectLst/>
                        </a:rPr>
                        <a:t>2013</a:t>
                      </a:r>
                      <a:endParaRPr lang="ru-RU" sz="1200" dirty="0">
                        <a:effectLst/>
                        <a:latin typeface="Times New Roman"/>
                        <a:ea typeface="Times New Roman"/>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effectLst/>
                        </a:rPr>
                        <a:t>Грамота</a:t>
                      </a:r>
                      <a:r>
                        <a:rPr lang="ru-RU" sz="1200" baseline="0" dirty="0" smtClean="0">
                          <a:effectLst/>
                        </a:rPr>
                        <a:t> дирекции Муниципального бюджетного учреждения «Краеведческий музей г. Рассказово Тамбовской области» за сотрудничество и большой вклад в культуру воспитания подрастающего поколения</a:t>
                      </a:r>
                      <a:endParaRPr lang="ru-RU" sz="1200" dirty="0" smtClean="0">
                        <a:effectLst/>
                      </a:endParaRPr>
                    </a:p>
                  </a:txBody>
                  <a:tcPr marL="68580" marR="68580" marT="0" marB="0"/>
                </a:tc>
              </a:tr>
              <a:tr h="354783">
                <a:tc>
                  <a:txBody>
                    <a:bodyPr/>
                    <a:lstStyle/>
                    <a:p>
                      <a:pPr algn="ctr">
                        <a:lnSpc>
                          <a:spcPct val="115000"/>
                        </a:lnSpc>
                        <a:spcAft>
                          <a:spcPts val="0"/>
                        </a:spcAft>
                      </a:pPr>
                      <a:r>
                        <a:rPr lang="ru-RU" sz="1200" dirty="0" smtClean="0">
                          <a:effectLst/>
                        </a:rPr>
                        <a:t>2013</a:t>
                      </a:r>
                      <a:endParaRPr lang="ru-RU" sz="1200" dirty="0">
                        <a:effectLst/>
                        <a:latin typeface="Times New Roman"/>
                        <a:ea typeface="Times New Roman"/>
                        <a:cs typeface="Times New Roman"/>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dirty="0" smtClean="0"/>
                        <a:t>Грамота отдела образования администрации  г. Рассказово за 2-е место в номинации «Педагогический проект» </a:t>
                      </a:r>
                      <a:r>
                        <a:rPr lang="ru-RU" sz="1200" smtClean="0"/>
                        <a:t>городского Фестиваля</a:t>
                      </a:r>
                      <a:r>
                        <a:rPr lang="ru-RU" sz="1200" baseline="0" smtClean="0"/>
                        <a:t> </a:t>
                      </a:r>
                      <a:r>
                        <a:rPr lang="ru-RU" sz="1200" smtClean="0"/>
                        <a:t>педагогического </a:t>
                      </a:r>
                      <a:r>
                        <a:rPr lang="ru-RU" sz="1200" dirty="0" smtClean="0"/>
                        <a:t>мастерства и творчества работников дошкольных </a:t>
                      </a:r>
                      <a:r>
                        <a:rPr lang="ru-RU" sz="1200" smtClean="0"/>
                        <a:t>образовательных учреждений</a:t>
                      </a:r>
                      <a:endParaRPr lang="ru-RU" sz="1200" dirty="0" smtClean="0"/>
                    </a:p>
                  </a:txBody>
                  <a:tcPr marL="68580" marR="68580" marT="0" marB="0"/>
                </a:tc>
              </a:tr>
              <a:tr h="409267">
                <a:tc>
                  <a:txBody>
                    <a:bodyPr/>
                    <a:lstStyle/>
                    <a:p>
                      <a:pPr algn="ctr">
                        <a:lnSpc>
                          <a:spcPct val="115000"/>
                        </a:lnSpc>
                        <a:spcAft>
                          <a:spcPts val="0"/>
                        </a:spcAft>
                      </a:pPr>
                      <a:r>
                        <a:rPr lang="ru-RU" sz="1200" dirty="0" smtClean="0">
                          <a:effectLst/>
                          <a:latin typeface="Times New Roman"/>
                          <a:ea typeface="Times New Roman"/>
                          <a:cs typeface="Times New Roman"/>
                        </a:rPr>
                        <a:t>2014</a:t>
                      </a:r>
                      <a:endParaRPr lang="ru-RU" sz="1200" dirty="0">
                        <a:effectLst/>
                        <a:latin typeface="Times New Roman"/>
                        <a:ea typeface="Times New Roman"/>
                        <a:cs typeface="Times New Roman"/>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dirty="0" smtClean="0"/>
                        <a:t>Диплом ТОО ВДПО за</a:t>
                      </a:r>
                      <a:r>
                        <a:rPr lang="ru-RU" sz="1200" baseline="0" dirty="0" smtClean="0"/>
                        <a:t> педагогическое мастерство в подготовке лауреата</a:t>
                      </a:r>
                      <a:r>
                        <a:rPr lang="en-US" sz="1200" baseline="0" dirty="0" smtClean="0"/>
                        <a:t> X </a:t>
                      </a:r>
                      <a:r>
                        <a:rPr lang="ru-RU" sz="1200" baseline="0" dirty="0" smtClean="0"/>
                        <a:t>Областного конкурса </a:t>
                      </a:r>
                      <a:r>
                        <a:rPr lang="ru-RU" sz="1200" baseline="0" dirty="0" err="1" smtClean="0"/>
                        <a:t>детско</a:t>
                      </a:r>
                      <a:r>
                        <a:rPr lang="ru-RU" sz="1200" baseline="0" dirty="0" smtClean="0"/>
                        <a:t> – юношеского творчества по пожарной безопасности</a:t>
                      </a:r>
                      <a:endParaRPr lang="ru-RU" sz="1200" dirty="0" smtClean="0"/>
                    </a:p>
                  </a:txBody>
                  <a:tcPr marL="68580" marR="68580" marT="0" marB="0"/>
                </a:tc>
              </a:tr>
            </a:tbl>
          </a:graphicData>
        </a:graphic>
      </p:graphicFrame>
    </p:spTree>
    <p:extLst>
      <p:ext uri="{BB962C8B-B14F-4D97-AF65-F5344CB8AC3E}">
        <p14:creationId xmlns:p14="http://schemas.microsoft.com/office/powerpoint/2010/main" val="11692293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fontAlgn="t"/>
            <a:r>
              <a:rPr lang="ru-RU" sz="1400" dirty="0"/>
              <a:t>2009 год</a:t>
            </a:r>
          </a:p>
          <a:p>
            <a:pPr fontAlgn="t"/>
            <a:r>
              <a:rPr lang="ru-RU" sz="1400" dirty="0" smtClean="0"/>
              <a:t>Участие детей в конкурсах </a:t>
            </a:r>
          </a:p>
          <a:p>
            <a:pPr marL="0" indent="0" fontAlgn="t">
              <a:buNone/>
            </a:pPr>
            <a:r>
              <a:rPr lang="ru-RU" sz="1400" dirty="0" smtClean="0"/>
              <a:t>Январь 2009 </a:t>
            </a:r>
            <a:r>
              <a:rPr lang="ru-RU" sz="1400" dirty="0"/>
              <a:t>год</a:t>
            </a:r>
          </a:p>
          <a:p>
            <a:pPr marL="0" indent="0" fontAlgn="t">
              <a:buNone/>
            </a:pPr>
            <a:r>
              <a:rPr lang="ru-RU" sz="1400" dirty="0" smtClean="0"/>
              <a:t>Выставка  </a:t>
            </a:r>
            <a:r>
              <a:rPr lang="ru-RU" sz="1400" dirty="0"/>
              <a:t>работ детского творчества в ДОУ «Игрушки – </a:t>
            </a:r>
            <a:r>
              <a:rPr lang="ru-RU" sz="1400" dirty="0" err="1"/>
              <a:t>небалушки</a:t>
            </a:r>
            <a:r>
              <a:rPr lang="ru-RU" sz="1400" dirty="0"/>
              <a:t>»</a:t>
            </a:r>
          </a:p>
          <a:p>
            <a:pPr marL="0" indent="0" fontAlgn="t">
              <a:buNone/>
            </a:pPr>
            <a:r>
              <a:rPr lang="ru-RU" sz="1400" dirty="0"/>
              <a:t>Поделка: «Новогодняя люстра</a:t>
            </a:r>
            <a:r>
              <a:rPr lang="ru-RU" sz="1400" dirty="0" smtClean="0"/>
              <a:t>»  </a:t>
            </a:r>
            <a:r>
              <a:rPr lang="ru-RU" sz="1400" dirty="0"/>
              <a:t>Курдюков Кирилл- 1-е  </a:t>
            </a:r>
            <a:r>
              <a:rPr lang="ru-RU" sz="1400" dirty="0" smtClean="0"/>
              <a:t>место</a:t>
            </a:r>
            <a:endParaRPr lang="ru-RU" sz="1400" dirty="0"/>
          </a:p>
          <a:p>
            <a:pPr marL="0" indent="0" fontAlgn="t">
              <a:buNone/>
            </a:pPr>
            <a:r>
              <a:rPr lang="ru-RU" sz="1400" dirty="0"/>
              <a:t>Конкурс детских творческих работ «Растём здоровыми», в рамках работы недели ГМО</a:t>
            </a:r>
          </a:p>
          <a:p>
            <a:pPr marL="0" indent="0" fontAlgn="t">
              <a:buNone/>
            </a:pPr>
            <a:r>
              <a:rPr lang="ru-RU" sz="1400" dirty="0"/>
              <a:t>Макет «Саяно-Шушенская </a:t>
            </a:r>
            <a:r>
              <a:rPr lang="ru-RU" sz="1400" dirty="0" smtClean="0"/>
              <a:t>ГЭС»   Кузнецов </a:t>
            </a:r>
            <a:r>
              <a:rPr lang="ru-RU" sz="1400" dirty="0"/>
              <a:t>Дима </a:t>
            </a:r>
          </a:p>
          <a:p>
            <a:pPr marL="0" indent="0" fontAlgn="t">
              <a:buNone/>
            </a:pPr>
            <a:r>
              <a:rPr lang="ru-RU" sz="1400" dirty="0"/>
              <a:t>Конкурс детских рисунков «Я живу в прекрасном </a:t>
            </a:r>
            <a:r>
              <a:rPr lang="ru-RU" sz="1400" dirty="0" smtClean="0"/>
              <a:t>крае»     Рисунки </a:t>
            </a:r>
            <a:r>
              <a:rPr lang="ru-RU" sz="1400" dirty="0"/>
              <a:t>детей</a:t>
            </a:r>
          </a:p>
          <a:p>
            <a:pPr marL="0" indent="0" fontAlgn="t">
              <a:buNone/>
            </a:pPr>
            <a:r>
              <a:rPr lang="ru-RU" sz="1400" dirty="0"/>
              <a:t>Журавлев </a:t>
            </a:r>
            <a:r>
              <a:rPr lang="ru-RU" sz="1400" dirty="0" smtClean="0"/>
              <a:t>Саша, </a:t>
            </a:r>
            <a:r>
              <a:rPr lang="ru-RU" sz="1400" dirty="0" err="1" smtClean="0"/>
              <a:t>Гардиман</a:t>
            </a:r>
            <a:r>
              <a:rPr lang="ru-RU" sz="1400" dirty="0" smtClean="0"/>
              <a:t> </a:t>
            </a:r>
            <a:r>
              <a:rPr lang="ru-RU" sz="1400" dirty="0"/>
              <a:t>Ника, Пальчиков Данил</a:t>
            </a:r>
          </a:p>
          <a:p>
            <a:pPr marL="0" indent="0" fontAlgn="t">
              <a:buNone/>
            </a:pPr>
            <a:r>
              <a:rPr lang="ru-RU" sz="1400" dirty="0"/>
              <a:t> </a:t>
            </a:r>
            <a:r>
              <a:rPr lang="ru-RU" sz="1400" dirty="0" smtClean="0"/>
              <a:t>2010 год      март</a:t>
            </a:r>
            <a:endParaRPr lang="ru-RU" sz="1400" dirty="0"/>
          </a:p>
          <a:p>
            <a:pPr marL="0" indent="0" fontAlgn="t">
              <a:buNone/>
            </a:pPr>
            <a:r>
              <a:rPr lang="ru-RU" sz="1400" dirty="0"/>
              <a:t>Литературный конкурс чтецов, посвященный </a:t>
            </a:r>
            <a:r>
              <a:rPr lang="ru-RU" sz="1400" dirty="0" smtClean="0"/>
              <a:t>творчеству  </a:t>
            </a:r>
            <a:r>
              <a:rPr lang="ru-RU" sz="1400" dirty="0"/>
              <a:t>А.С. Пушкина, С.В. Михалкову в ДОУ</a:t>
            </a:r>
          </a:p>
          <a:p>
            <a:pPr marL="0" indent="0" fontAlgn="t">
              <a:buNone/>
            </a:pPr>
            <a:r>
              <a:rPr lang="ru-RU" sz="1400" dirty="0"/>
              <a:t>Чтение </a:t>
            </a:r>
            <a:r>
              <a:rPr lang="ru-RU" sz="1400" dirty="0" smtClean="0"/>
              <a:t>произведений  Журавлев Саша,   3-е </a:t>
            </a:r>
            <a:r>
              <a:rPr lang="ru-RU" sz="1400" dirty="0"/>
              <a:t>место</a:t>
            </a:r>
          </a:p>
          <a:p>
            <a:pPr marL="0" indent="0" fontAlgn="t">
              <a:buNone/>
            </a:pPr>
            <a:r>
              <a:rPr lang="ru-RU" sz="1400" dirty="0"/>
              <a:t>2010 </a:t>
            </a:r>
            <a:r>
              <a:rPr lang="ru-RU" sz="1400" dirty="0" smtClean="0"/>
              <a:t>год   октябрь</a:t>
            </a:r>
            <a:endParaRPr lang="ru-RU" sz="1400" dirty="0"/>
          </a:p>
          <a:p>
            <a:pPr marL="0" indent="0" fontAlgn="t">
              <a:buNone/>
            </a:pPr>
            <a:r>
              <a:rPr lang="ru-RU" sz="1400" dirty="0" smtClean="0"/>
              <a:t>Спортивные соревнования    Труфанов Алеша,    Курдюков Кирилл 1 </a:t>
            </a:r>
            <a:r>
              <a:rPr lang="ru-RU" sz="1400" dirty="0"/>
              <a:t>место</a:t>
            </a:r>
          </a:p>
          <a:p>
            <a:pPr marL="0" indent="0" fontAlgn="t">
              <a:buNone/>
            </a:pPr>
            <a:r>
              <a:rPr lang="ru-RU" sz="1400" dirty="0"/>
              <a:t>2010 </a:t>
            </a:r>
            <a:r>
              <a:rPr lang="ru-RU" sz="1400" dirty="0" smtClean="0"/>
              <a:t>год апрель</a:t>
            </a:r>
            <a:r>
              <a:rPr lang="ru-RU" sz="1400" dirty="0"/>
              <a:t> </a:t>
            </a:r>
            <a:r>
              <a:rPr lang="ru-RU" sz="1400" dirty="0" smtClean="0"/>
              <a:t>   Конкурс</a:t>
            </a:r>
            <a:r>
              <a:rPr lang="ru-RU" sz="1400" dirty="0"/>
              <a:t>: «Мой сказочный край»</a:t>
            </a:r>
          </a:p>
          <a:p>
            <a:pPr marL="0" indent="0" fontAlgn="t">
              <a:buNone/>
            </a:pPr>
            <a:r>
              <a:rPr lang="ru-RU" sz="1400" dirty="0"/>
              <a:t>Изготовление коллективной работы – «Край голубых озер» (альбом)</a:t>
            </a:r>
          </a:p>
          <a:p>
            <a:pPr marL="0" indent="0" fontAlgn="t">
              <a:buNone/>
            </a:pPr>
            <a:r>
              <a:rPr lang="ru-RU" sz="1400" dirty="0"/>
              <a:t>Макарова Катя, Пальчиков Данил, </a:t>
            </a:r>
            <a:r>
              <a:rPr lang="ru-RU" sz="1400" dirty="0" smtClean="0"/>
              <a:t>, Соколова </a:t>
            </a:r>
            <a:r>
              <a:rPr lang="ru-RU" sz="1400" dirty="0"/>
              <a:t>Валерия</a:t>
            </a:r>
          </a:p>
        </p:txBody>
      </p:sp>
    </p:spTree>
    <p:extLst>
      <p:ext uri="{BB962C8B-B14F-4D97-AF65-F5344CB8AC3E}">
        <p14:creationId xmlns:p14="http://schemas.microsoft.com/office/powerpoint/2010/main" val="4019193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76606" y="476672"/>
            <a:ext cx="9252766" cy="5990234"/>
          </a:xfrm>
          <a:prstGeom prst="rect">
            <a:avLst/>
          </a:prstGeom>
        </p:spPr>
      </p:pic>
    </p:spTree>
    <p:extLst>
      <p:ext uri="{BB962C8B-B14F-4D97-AF65-F5344CB8AC3E}">
        <p14:creationId xmlns:p14="http://schemas.microsoft.com/office/powerpoint/2010/main" val="4302974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CC66">
            <a:alpha val="45000"/>
          </a:srgbClr>
        </a:solidFill>
        <a:effectLst/>
      </p:bgPr>
    </p:bg>
    <p:spTree>
      <p:nvGrpSpPr>
        <p:cNvPr id="1" name=""/>
        <p:cNvGrpSpPr/>
        <p:nvPr/>
      </p:nvGrpSpPr>
      <p:grpSpPr>
        <a:xfrm>
          <a:off x="0" y="0"/>
          <a:ext cx="0" cy="0"/>
          <a:chOff x="0" y="0"/>
          <a:chExt cx="0" cy="0"/>
        </a:xfrm>
      </p:grpSpPr>
      <p:graphicFrame>
        <p:nvGraphicFramePr>
          <p:cNvPr id="10" name="Объект 3"/>
          <p:cNvGraphicFramePr>
            <a:graphicFrameLocks/>
          </p:cNvGraphicFramePr>
          <p:nvPr>
            <p:extLst>
              <p:ext uri="{D42A27DB-BD31-4B8C-83A1-F6EECF244321}">
                <p14:modId xmlns:p14="http://schemas.microsoft.com/office/powerpoint/2010/main" val="117178963"/>
              </p:ext>
            </p:extLst>
          </p:nvPr>
        </p:nvGraphicFramePr>
        <p:xfrm>
          <a:off x="107504" y="1412777"/>
          <a:ext cx="8928992" cy="5366432"/>
        </p:xfrm>
        <a:graphic>
          <a:graphicData uri="http://schemas.openxmlformats.org/drawingml/2006/table">
            <a:tbl>
              <a:tblPr firstRow="1" firstCol="1" bandRow="1">
                <a:tableStyleId>{93296810-A885-4BE3-A3E7-6D5BEEA58F35}</a:tableStyleId>
              </a:tblPr>
              <a:tblGrid>
                <a:gridCol w="486410"/>
                <a:gridCol w="1097766"/>
                <a:gridCol w="3744416"/>
                <a:gridCol w="2232248"/>
                <a:gridCol w="1368152"/>
              </a:tblGrid>
              <a:tr h="57893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t>№</a:t>
                      </a:r>
                      <a:r>
                        <a:rPr lang="ru-RU" sz="1600" baseline="0" dirty="0" smtClean="0"/>
                        <a:t>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600" baseline="0" dirty="0" smtClean="0"/>
                        <a:t>п/п</a:t>
                      </a:r>
                      <a:endParaRPr lang="ru-RU" sz="1600" dirty="0" smtClean="0">
                        <a:latin typeface="+mn-lt"/>
                        <a:cs typeface="Times New Roman" panose="02020603050405020304" pitchFamily="18" charset="0"/>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ru-RU" sz="1600" dirty="0" smtClean="0"/>
                        <a:t>Дата</a:t>
                      </a:r>
                      <a:endParaRPr lang="ru-RU" sz="1600" dirty="0" smtClean="0">
                        <a:latin typeface="+mn-lt"/>
                        <a:cs typeface="Times New Roman" panose="02020603050405020304" pitchFamily="18" charset="0"/>
                      </a:endParaRPr>
                    </a:p>
                  </a:txBody>
                  <a:tcPr marL="68580" marR="68580" marT="0" marB="0"/>
                </a:tc>
                <a:tc>
                  <a:txBody>
                    <a:bodyPr/>
                    <a:lstStyle/>
                    <a:p>
                      <a:pPr algn="ctr">
                        <a:lnSpc>
                          <a:spcPct val="115000"/>
                        </a:lnSpc>
                        <a:spcAft>
                          <a:spcPts val="0"/>
                        </a:spcAft>
                      </a:pPr>
                      <a:r>
                        <a:rPr lang="ru-RU" sz="1600" dirty="0" smtClean="0">
                          <a:effectLst/>
                        </a:rPr>
                        <a:t>Тема</a:t>
                      </a:r>
                      <a:endParaRPr lang="ru-RU" sz="1600" dirty="0">
                        <a:effectLst/>
                        <a:latin typeface="+mn-lt"/>
                        <a:ea typeface="Times New Roman"/>
                        <a:cs typeface="Times New Roman" panose="02020603050405020304" pitchFamily="18" charset="0"/>
                      </a:endParaRPr>
                    </a:p>
                  </a:txBody>
                  <a:tcPr marL="68580" marR="68580" marT="0" marB="0"/>
                </a:tc>
                <a:tc>
                  <a:txBody>
                    <a:bodyPr/>
                    <a:lstStyle/>
                    <a:p>
                      <a:pPr algn="ctr">
                        <a:lnSpc>
                          <a:spcPct val="115000"/>
                        </a:lnSpc>
                        <a:spcAft>
                          <a:spcPts val="0"/>
                        </a:spcAft>
                      </a:pPr>
                      <a:r>
                        <a:rPr lang="ru-RU" sz="1600" dirty="0" smtClean="0">
                          <a:effectLst/>
                        </a:rPr>
                        <a:t>Место проведения</a:t>
                      </a:r>
                      <a:endParaRPr lang="ru-RU" sz="1600" dirty="0">
                        <a:effectLst/>
                        <a:latin typeface="+mn-lt"/>
                        <a:ea typeface="Times New Roman"/>
                        <a:cs typeface="Times New Roman" panose="02020603050405020304" pitchFamily="18" charset="0"/>
                      </a:endParaRPr>
                    </a:p>
                  </a:txBody>
                  <a:tcPr marL="68580" marR="68580" marT="0" marB="0"/>
                </a:tc>
                <a:tc>
                  <a:txBody>
                    <a:bodyPr/>
                    <a:lstStyle/>
                    <a:p>
                      <a:pPr algn="ctr">
                        <a:lnSpc>
                          <a:spcPct val="115000"/>
                        </a:lnSpc>
                        <a:spcAft>
                          <a:spcPts val="0"/>
                        </a:spcAft>
                      </a:pPr>
                      <a:r>
                        <a:rPr lang="ru-RU" sz="1600" dirty="0" smtClean="0">
                          <a:effectLst/>
                        </a:rPr>
                        <a:t>Форма проведения</a:t>
                      </a:r>
                      <a:endParaRPr lang="ru-RU" sz="1600" dirty="0">
                        <a:effectLst/>
                        <a:latin typeface="+mn-lt"/>
                        <a:ea typeface="Times New Roman"/>
                        <a:cs typeface="Times New Roman" panose="02020603050405020304" pitchFamily="18" charset="0"/>
                      </a:endParaRPr>
                    </a:p>
                  </a:txBody>
                  <a:tcPr marL="68580" marR="68580" marT="0" marB="0"/>
                </a:tc>
              </a:tr>
              <a:tr h="852783">
                <a:tc>
                  <a:txBody>
                    <a:bodyPr/>
                    <a:lstStyle/>
                    <a:p>
                      <a:pPr algn="ctr">
                        <a:lnSpc>
                          <a:spcPct val="115000"/>
                        </a:lnSpc>
                        <a:spcAft>
                          <a:spcPts val="0"/>
                        </a:spcAft>
                      </a:pPr>
                      <a:r>
                        <a:rPr lang="ru-RU" sz="1600" dirty="0" smtClean="0">
                          <a:effectLst/>
                        </a:rPr>
                        <a:t>1</a:t>
                      </a:r>
                      <a:endParaRPr lang="ru-RU" sz="1600" b="0" dirty="0">
                        <a:effectLst/>
                        <a:latin typeface="+mn-lt"/>
                        <a:ea typeface="Times New Roman"/>
                        <a:cs typeface="Times New Roman" panose="02020603050405020304" pitchFamily="18" charset="0"/>
                      </a:endParaRPr>
                    </a:p>
                  </a:txBody>
                  <a:tcPr marL="68580" marR="68580" marT="0" marB="0" anchor="ctr"/>
                </a:tc>
                <a:tc>
                  <a:txBody>
                    <a:bodyPr/>
                    <a:lstStyle/>
                    <a:p>
                      <a:pPr algn="ctr">
                        <a:lnSpc>
                          <a:spcPct val="100000"/>
                        </a:lnSpc>
                        <a:spcAft>
                          <a:spcPts val="0"/>
                        </a:spcAft>
                      </a:pPr>
                      <a:r>
                        <a:rPr lang="ru-RU" sz="1600" dirty="0" smtClean="0">
                          <a:effectLst/>
                        </a:rPr>
                        <a:t> 23.03.2010</a:t>
                      </a:r>
                      <a:endParaRPr lang="ru-RU" sz="1600" b="0" dirty="0">
                        <a:effectLst/>
                        <a:latin typeface="+mn-lt"/>
                        <a:ea typeface="Times New Roman"/>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smtClean="0"/>
                        <a:t>Экологическое развитие дошкольников в процессе ознакомления с окружающим миром</a:t>
                      </a:r>
                      <a:endParaRPr lang="ru-RU" sz="1600" dirty="0" smtClean="0">
                        <a:latin typeface="+mn-lt"/>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smtClean="0"/>
                        <a:t>МДОУ</a:t>
                      </a:r>
                      <a:r>
                        <a:rPr lang="ru-RU" sz="1600" baseline="0" dirty="0" smtClean="0"/>
                        <a:t> д/с № 1</a:t>
                      </a:r>
                    </a:p>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err="1" smtClean="0"/>
                        <a:t>г.Рассказово</a:t>
                      </a:r>
                      <a:endParaRPr lang="ru-RU" sz="1600" dirty="0" smtClean="0"/>
                    </a:p>
                    <a:p>
                      <a:pPr algn="l">
                        <a:lnSpc>
                          <a:spcPct val="100000"/>
                        </a:lnSpc>
                        <a:spcAft>
                          <a:spcPts val="0"/>
                        </a:spcAft>
                      </a:pPr>
                      <a:endParaRPr lang="ru-RU" sz="1600" b="0" dirty="0">
                        <a:effectLst/>
                        <a:latin typeface="+mn-lt"/>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t>открытое занятие</a:t>
                      </a:r>
                    </a:p>
                    <a:p>
                      <a:pPr algn="ctr">
                        <a:lnSpc>
                          <a:spcPct val="100000"/>
                        </a:lnSpc>
                        <a:spcAft>
                          <a:spcPts val="0"/>
                        </a:spcAft>
                      </a:pPr>
                      <a:endParaRPr lang="ru-RU" sz="1600" b="0" dirty="0">
                        <a:effectLst/>
                        <a:latin typeface="+mn-lt"/>
                        <a:ea typeface="Times New Roman"/>
                        <a:cs typeface="Times New Roman" panose="02020603050405020304" pitchFamily="18" charset="0"/>
                      </a:endParaRPr>
                    </a:p>
                  </a:txBody>
                  <a:tcPr marL="68580" marR="68580" marT="0" marB="0" anchor="ctr"/>
                </a:tc>
              </a:tr>
              <a:tr h="580736">
                <a:tc>
                  <a:txBody>
                    <a:bodyPr/>
                    <a:lstStyle/>
                    <a:p>
                      <a:pPr algn="ctr">
                        <a:lnSpc>
                          <a:spcPct val="115000"/>
                        </a:lnSpc>
                        <a:spcAft>
                          <a:spcPts val="0"/>
                        </a:spcAft>
                      </a:pPr>
                      <a:r>
                        <a:rPr lang="ru-RU" sz="1600" b="1" dirty="0" smtClean="0">
                          <a:effectLst/>
                          <a:latin typeface="+mn-lt"/>
                          <a:ea typeface="+mn-ea"/>
                          <a:cs typeface="+mn-cs"/>
                        </a:rPr>
                        <a:t>2</a:t>
                      </a:r>
                      <a:endParaRPr lang="ru-RU" sz="1600" b="0" dirty="0">
                        <a:effectLst/>
                        <a:latin typeface="+mn-lt"/>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t> 07.09.2010</a:t>
                      </a:r>
                      <a:endParaRPr lang="ru-RU" sz="1600" dirty="0" smtClean="0">
                        <a:latin typeface="+mn-lt"/>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smtClean="0">
                          <a:effectLst/>
                        </a:rPr>
                        <a:t>Влияние аппликации на эстетическое развитие детей</a:t>
                      </a:r>
                      <a:endParaRPr lang="ru-RU" sz="1600" dirty="0" smtClean="0">
                        <a:effectLst/>
                        <a:latin typeface="+mn-lt"/>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smtClean="0"/>
                        <a:t>МДОУ</a:t>
                      </a:r>
                      <a:r>
                        <a:rPr lang="ru-RU" sz="1600" baseline="0" dirty="0" smtClean="0"/>
                        <a:t> д/с № 5</a:t>
                      </a:r>
                    </a:p>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err="1" smtClean="0"/>
                        <a:t>г.Рассказово</a:t>
                      </a:r>
                      <a:endParaRPr lang="ru-RU" sz="1600" dirty="0" smtClean="0">
                        <a:latin typeface="+mn-lt"/>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t>ГМО</a:t>
                      </a:r>
                      <a:endParaRPr lang="ru-RU" sz="1600" dirty="0" smtClean="0">
                        <a:solidFill>
                          <a:schemeClr val="tx1"/>
                        </a:solidFill>
                        <a:latin typeface="+mn-lt"/>
                        <a:cs typeface="Times New Roman" panose="02020603050405020304" pitchFamily="18" charset="0"/>
                      </a:endParaRPr>
                    </a:p>
                  </a:txBody>
                  <a:tcPr marL="68580" marR="68580" marT="0" marB="0" anchor="ctr"/>
                </a:tc>
              </a:tr>
              <a:tr h="765124">
                <a:tc>
                  <a:txBody>
                    <a:bodyPr/>
                    <a:lstStyle/>
                    <a:p>
                      <a:pPr algn="ctr">
                        <a:lnSpc>
                          <a:spcPct val="115000"/>
                        </a:lnSpc>
                        <a:spcAft>
                          <a:spcPts val="0"/>
                        </a:spcAft>
                      </a:pPr>
                      <a:r>
                        <a:rPr lang="ru-RU" sz="1600" b="1" dirty="0" smtClean="0">
                          <a:effectLst/>
                          <a:latin typeface="+mn-lt"/>
                          <a:ea typeface="+mn-ea"/>
                          <a:cs typeface="+mn-cs"/>
                        </a:rPr>
                        <a:t>3</a:t>
                      </a:r>
                      <a:endParaRPr lang="ru-RU" sz="1600" b="0" dirty="0">
                        <a:effectLst/>
                        <a:latin typeface="+mn-lt"/>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t>30.09.2010</a:t>
                      </a:r>
                      <a:endParaRPr lang="ru-RU" sz="1600" dirty="0" smtClean="0">
                        <a:latin typeface="+mn-lt"/>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smtClean="0"/>
                        <a:t>Интеллектуальное и личностное развитие детей дошкольного возраста</a:t>
                      </a:r>
                      <a:r>
                        <a:rPr lang="ru-RU" sz="1600" baseline="0" dirty="0" smtClean="0"/>
                        <a:t> </a:t>
                      </a:r>
                      <a:endParaRPr lang="ru-RU" sz="1600" dirty="0" smtClean="0">
                        <a:latin typeface="+mn-lt"/>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smtClean="0"/>
                        <a:t>МДОУ</a:t>
                      </a:r>
                      <a:r>
                        <a:rPr lang="ru-RU" sz="1600" baseline="0" dirty="0" smtClean="0"/>
                        <a:t> д/с № 6</a:t>
                      </a:r>
                    </a:p>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err="1" smtClean="0"/>
                        <a:t>г.Рассказово</a:t>
                      </a:r>
                      <a:endParaRPr lang="ru-RU" sz="1600" dirty="0" smtClean="0">
                        <a:latin typeface="+mn-lt"/>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t>городской семинар</a:t>
                      </a:r>
                      <a:endParaRPr lang="ru-RU" sz="1600" dirty="0" smtClean="0">
                        <a:solidFill>
                          <a:schemeClr val="tx1"/>
                        </a:solidFill>
                        <a:latin typeface="+mn-lt"/>
                        <a:cs typeface="Times New Roman" panose="02020603050405020304" pitchFamily="18" charset="0"/>
                      </a:endParaRPr>
                    </a:p>
                  </a:txBody>
                  <a:tcPr marL="68580" marR="68580" marT="0" marB="0" anchor="ctr"/>
                </a:tc>
              </a:tr>
              <a:tr h="544661">
                <a:tc>
                  <a:txBody>
                    <a:bodyPr/>
                    <a:lstStyle/>
                    <a:p>
                      <a:pPr algn="ctr">
                        <a:lnSpc>
                          <a:spcPct val="115000"/>
                        </a:lnSpc>
                        <a:spcAft>
                          <a:spcPts val="0"/>
                        </a:spcAft>
                      </a:pPr>
                      <a:r>
                        <a:rPr lang="ru-RU" sz="1600" b="1" dirty="0" smtClean="0">
                          <a:effectLst/>
                          <a:latin typeface="+mn-lt"/>
                          <a:ea typeface="+mn-ea"/>
                          <a:cs typeface="+mn-cs"/>
                        </a:rPr>
                        <a:t>4</a:t>
                      </a:r>
                      <a:endParaRPr lang="ru-RU" sz="1600" b="0" dirty="0">
                        <a:effectLst/>
                        <a:latin typeface="+mn-lt"/>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t>27.04</a:t>
                      </a:r>
                      <a:r>
                        <a:rPr lang="ru-RU" sz="1600" baseline="0" dirty="0" smtClean="0"/>
                        <a:t>.2012</a:t>
                      </a:r>
                      <a:endParaRPr lang="ru-RU" sz="1600" dirty="0" smtClean="0">
                        <a:latin typeface="+mn-lt"/>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smtClean="0"/>
                        <a:t>Финал театральных постановок</a:t>
                      </a:r>
                      <a:endParaRPr lang="ru-RU" sz="1600" dirty="0" smtClean="0">
                        <a:latin typeface="+mn-lt"/>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smtClean="0"/>
                        <a:t>МБДОУ</a:t>
                      </a:r>
                      <a:r>
                        <a:rPr lang="ru-RU" sz="1600" baseline="0" dirty="0" smtClean="0"/>
                        <a:t> д/с № 5</a:t>
                      </a:r>
                    </a:p>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err="1" smtClean="0"/>
                        <a:t>г.Рассказово</a:t>
                      </a:r>
                      <a:endParaRPr lang="ru-RU" sz="1600" dirty="0" smtClean="0">
                        <a:latin typeface="+mn-lt"/>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t>открытое</a:t>
                      </a:r>
                      <a:r>
                        <a:rPr lang="ru-RU" sz="1600" baseline="0" dirty="0" smtClean="0"/>
                        <a:t> мероприятие</a:t>
                      </a:r>
                      <a:endParaRPr lang="ru-RU" sz="1600" dirty="0" smtClean="0">
                        <a:latin typeface="+mn-lt"/>
                        <a:cs typeface="Times New Roman" panose="02020603050405020304" pitchFamily="18" charset="0"/>
                      </a:endParaRPr>
                    </a:p>
                  </a:txBody>
                  <a:tcPr marL="68580" marR="68580" marT="0" marB="0" anchor="ctr"/>
                </a:tc>
              </a:tr>
              <a:tr h="1020166">
                <a:tc>
                  <a:txBody>
                    <a:bodyPr/>
                    <a:lstStyle/>
                    <a:p>
                      <a:pPr algn="ctr">
                        <a:lnSpc>
                          <a:spcPct val="115000"/>
                        </a:lnSpc>
                        <a:spcAft>
                          <a:spcPts val="0"/>
                        </a:spcAft>
                      </a:pPr>
                      <a:r>
                        <a:rPr lang="ru-RU" sz="1600" b="1" dirty="0" smtClean="0">
                          <a:effectLst/>
                          <a:latin typeface="+mn-lt"/>
                          <a:ea typeface="+mn-ea"/>
                          <a:cs typeface="+mn-cs"/>
                        </a:rPr>
                        <a:t>5</a:t>
                      </a:r>
                      <a:endParaRPr lang="ru-RU" sz="1600" b="0" dirty="0">
                        <a:effectLst/>
                        <a:latin typeface="+mn-lt"/>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t>07.09.2012</a:t>
                      </a:r>
                      <a:endParaRPr lang="ru-RU" sz="1600" dirty="0" smtClean="0">
                        <a:latin typeface="+mn-lt"/>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smtClean="0"/>
                        <a:t>Развитие познавательного интереса детей дошкольного возраста</a:t>
                      </a:r>
                      <a:r>
                        <a:rPr lang="ru-RU" sz="1600" baseline="0" dirty="0" smtClean="0"/>
                        <a:t> в процессе </a:t>
                      </a:r>
                      <a:r>
                        <a:rPr lang="ru-RU" sz="1600" baseline="0" dirty="0" err="1" smtClean="0"/>
                        <a:t>поисково</a:t>
                      </a:r>
                      <a:r>
                        <a:rPr lang="ru-RU" sz="1600" baseline="0" dirty="0" smtClean="0"/>
                        <a:t> – исследовательского проекта</a:t>
                      </a:r>
                      <a:endParaRPr lang="ru-RU" sz="1600" dirty="0" smtClean="0">
                        <a:latin typeface="+mn-lt"/>
                        <a:cs typeface="Times New Roman" panose="02020603050405020304" pitchFamily="18" charset="0"/>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smtClean="0"/>
                        <a:t>МБДОУ</a:t>
                      </a:r>
                      <a:r>
                        <a:rPr lang="ru-RU" sz="1600" baseline="0" dirty="0" smtClean="0"/>
                        <a:t> д/с № 5</a:t>
                      </a:r>
                    </a:p>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err="1" smtClean="0"/>
                        <a:t>г.Рассказово</a:t>
                      </a:r>
                      <a:endParaRPr lang="ru-RU" sz="1600" dirty="0" smtClean="0">
                        <a:latin typeface="+mn-lt"/>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t>ГМО</a:t>
                      </a:r>
                      <a:endParaRPr lang="ru-RU" sz="1600" dirty="0" smtClean="0">
                        <a:solidFill>
                          <a:schemeClr val="tx1"/>
                        </a:solidFill>
                        <a:latin typeface="+mn-lt"/>
                        <a:cs typeface="Times New Roman" panose="02020603050405020304" pitchFamily="18" charset="0"/>
                      </a:endParaRPr>
                    </a:p>
                  </a:txBody>
                  <a:tcPr marL="68580" marR="68580" marT="0" marB="0" anchor="ctr"/>
                </a:tc>
              </a:tr>
              <a:tr h="1024025">
                <a:tc>
                  <a:txBody>
                    <a:bodyPr/>
                    <a:lstStyle/>
                    <a:p>
                      <a:pPr algn="ctr">
                        <a:lnSpc>
                          <a:spcPct val="115000"/>
                        </a:lnSpc>
                        <a:spcAft>
                          <a:spcPts val="0"/>
                        </a:spcAft>
                      </a:pPr>
                      <a:r>
                        <a:rPr lang="ru-RU" sz="1600" b="1" dirty="0" smtClean="0">
                          <a:effectLst/>
                          <a:latin typeface="+mn-lt"/>
                          <a:ea typeface="+mn-ea"/>
                          <a:cs typeface="+mn-cs"/>
                        </a:rPr>
                        <a:t>6</a:t>
                      </a:r>
                      <a:endParaRPr lang="ru-RU" sz="1600" b="0" dirty="0">
                        <a:effectLst/>
                        <a:latin typeface="+mn-lt"/>
                        <a:ea typeface="Times New Roman"/>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latin typeface="+mn-lt"/>
                          <a:cs typeface="Times New Roman" panose="02020603050405020304" pitchFamily="18" charset="0"/>
                        </a:rPr>
                        <a:t>11.04.2013</a:t>
                      </a: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600" dirty="0" smtClean="0"/>
                        <a:t>Городской Фестиваль</a:t>
                      </a:r>
                      <a:r>
                        <a:rPr lang="ru-RU" sz="1600" baseline="0" dirty="0" smtClean="0"/>
                        <a:t> </a:t>
                      </a:r>
                      <a:r>
                        <a:rPr lang="ru-RU" sz="1600" dirty="0" smtClean="0"/>
                        <a:t>педагогического мастерства и творчества работников дошкольных образовательных учреждений</a:t>
                      </a: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smtClean="0">
                          <a:latin typeface="+mn-lt"/>
                          <a:cs typeface="Times New Roman" panose="02020603050405020304" pitchFamily="18" charset="0"/>
                        </a:rPr>
                        <a:t>МЮДОУ д/с</a:t>
                      </a:r>
                      <a:r>
                        <a:rPr lang="ru-RU" sz="1600" baseline="0" dirty="0" smtClean="0">
                          <a:latin typeface="+mn-lt"/>
                          <a:cs typeface="Times New Roman" panose="02020603050405020304" pitchFamily="18" charset="0"/>
                        </a:rPr>
                        <a:t> №3</a:t>
                      </a:r>
                    </a:p>
                    <a:p>
                      <a:pPr marL="0" marR="0" indent="0" algn="l" defTabSz="914400" rtl="0" eaLnBrk="1" fontAlgn="auto" latinLnBrk="0" hangingPunct="1">
                        <a:lnSpc>
                          <a:spcPct val="100000"/>
                        </a:lnSpc>
                        <a:spcBef>
                          <a:spcPts val="0"/>
                        </a:spcBef>
                        <a:spcAft>
                          <a:spcPts val="0"/>
                        </a:spcAft>
                        <a:buClrTx/>
                        <a:buSzTx/>
                        <a:buFontTx/>
                        <a:buNone/>
                        <a:tabLst/>
                        <a:defRPr/>
                      </a:pPr>
                      <a:r>
                        <a:rPr lang="ru-RU" sz="1600" baseline="0" dirty="0" err="1" smtClean="0">
                          <a:latin typeface="+mn-lt"/>
                          <a:cs typeface="Times New Roman" panose="02020603050405020304" pitchFamily="18" charset="0"/>
                        </a:rPr>
                        <a:t>г.Рассказово</a:t>
                      </a:r>
                      <a:endParaRPr lang="ru-RU" sz="1600" dirty="0" smtClean="0">
                        <a:latin typeface="+mn-lt"/>
                        <a:cs typeface="Times New Roman" panose="02020603050405020304" pitchFamily="18" charset="0"/>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solidFill>
                            <a:schemeClr val="tx1"/>
                          </a:solidFill>
                          <a:latin typeface="+mn-lt"/>
                          <a:cs typeface="Times New Roman" panose="02020603050405020304" pitchFamily="18" charset="0"/>
                        </a:rPr>
                        <a:t>презентация проектов</a:t>
                      </a:r>
                    </a:p>
                  </a:txBody>
                  <a:tcPr marL="68580" marR="68580" marT="0" marB="0" anchor="ctr"/>
                </a:tc>
              </a:tr>
            </a:tbl>
          </a:graphicData>
        </a:graphic>
      </p:graphicFrame>
      <p:sp>
        <p:nvSpPr>
          <p:cNvPr id="11" name="Заголовок 1"/>
          <p:cNvSpPr txBox="1">
            <a:spLocks/>
          </p:cNvSpPr>
          <p:nvPr/>
        </p:nvSpPr>
        <p:spPr>
          <a:xfrm>
            <a:off x="304800" y="116632"/>
            <a:ext cx="8587680" cy="129614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3600" b="1" dirty="0" smtClean="0">
                <a:solidFill>
                  <a:srgbClr val="FF0000"/>
                </a:solidFill>
                <a:latin typeface="+mn-lt"/>
              </a:rPr>
              <a:t>Карта участия в работе городских </a:t>
            </a:r>
          </a:p>
          <a:p>
            <a:r>
              <a:rPr lang="ru-RU" sz="3600" b="1" dirty="0" smtClean="0">
                <a:solidFill>
                  <a:srgbClr val="FF0000"/>
                </a:solidFill>
                <a:latin typeface="+mn-lt"/>
              </a:rPr>
              <a:t>методических объединений </a:t>
            </a:r>
            <a:endParaRPr lang="ru-RU" sz="3600" b="1" dirty="0">
              <a:solidFill>
                <a:srgbClr val="FF0000"/>
              </a:solidFill>
              <a:latin typeface="+mn-lt"/>
            </a:endParaRPr>
          </a:p>
        </p:txBody>
      </p:sp>
    </p:spTree>
    <p:extLst>
      <p:ext uri="{BB962C8B-B14F-4D97-AF65-F5344CB8AC3E}">
        <p14:creationId xmlns:p14="http://schemas.microsoft.com/office/powerpoint/2010/main" val="900257921"/>
      </p:ext>
    </p:extLst>
  </p:cSld>
  <p:clrMapOvr>
    <a:masterClrMapping/>
  </p:clrMapOvr>
  <mc:AlternateContent xmlns:mc="http://schemas.openxmlformats.org/markup-compatibility/2006" xmlns:p14="http://schemas.microsoft.com/office/powerpoint/2010/main">
    <mc:Choice Requires="p14">
      <p:transition spd="slow" p14:dur="2000" advTm="2283"/>
    </mc:Choice>
    <mc:Fallback xmlns="">
      <p:transition spd="slow" advTm="2283"/>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16739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286000" y="889844"/>
            <a:ext cx="4572000" cy="5078313"/>
          </a:xfrm>
          <a:prstGeom prst="rect">
            <a:avLst/>
          </a:prstGeom>
        </p:spPr>
        <p:txBody>
          <a:bodyPr>
            <a:spAutoFit/>
          </a:bodyPr>
          <a:lstStyle/>
          <a:p>
            <a:r>
              <a:rPr lang="ru-RU" dirty="0"/>
              <a:t>Ф.И.О.: </a:t>
            </a:r>
            <a:r>
              <a:rPr lang="ru-RU" dirty="0" err="1"/>
              <a:t>Топанова</a:t>
            </a:r>
            <a:r>
              <a:rPr lang="ru-RU" dirty="0"/>
              <a:t> Лариса Евгеньевна</a:t>
            </a:r>
          </a:p>
          <a:p>
            <a:r>
              <a:rPr lang="ru-RU" dirty="0"/>
              <a:t>Место работы: Муниципальное дошкольное</a:t>
            </a:r>
          </a:p>
          <a:p>
            <a:r>
              <a:rPr lang="ru-RU" dirty="0"/>
              <a:t>образовательное учреждение</a:t>
            </a:r>
          </a:p>
          <a:p>
            <a:r>
              <a:rPr lang="ru-RU" dirty="0"/>
              <a:t>«Центр развития ребенка – детский сад</a:t>
            </a:r>
          </a:p>
          <a:p>
            <a:r>
              <a:rPr lang="ru-RU" dirty="0"/>
              <a:t>«Дружба» с осуществлением физического</a:t>
            </a:r>
          </a:p>
          <a:p>
            <a:r>
              <a:rPr lang="ru-RU" dirty="0"/>
              <a:t>и психического развития, коррекции и</a:t>
            </a:r>
          </a:p>
          <a:p>
            <a:r>
              <a:rPr lang="ru-RU" dirty="0"/>
              <a:t>оздоровления всех воспитанников»</a:t>
            </a:r>
          </a:p>
          <a:p>
            <a:r>
              <a:rPr lang="ru-RU" dirty="0"/>
              <a:t>Должность: воспитатель</a:t>
            </a:r>
          </a:p>
          <a:p>
            <a:r>
              <a:rPr lang="ru-RU" dirty="0"/>
              <a:t>Категория: I квалификационная категория</a:t>
            </a:r>
          </a:p>
          <a:p>
            <a:r>
              <a:rPr lang="ru-RU" dirty="0"/>
              <a:t>Общий стаж работы: 21 год</a:t>
            </a:r>
          </a:p>
          <a:p>
            <a:r>
              <a:rPr lang="ru-RU" dirty="0"/>
              <a:t>Педагогический стаж работы: 20 лет</a:t>
            </a:r>
          </a:p>
          <a:p>
            <a:r>
              <a:rPr lang="ru-RU" dirty="0"/>
              <a:t>Педагогическое кредо: «Нравится нам это или нет, но ребенок,</a:t>
            </a:r>
          </a:p>
          <a:p>
            <a:r>
              <a:rPr lang="ru-RU" dirty="0"/>
              <a:t>с которым труднее всего управиться,</a:t>
            </a:r>
          </a:p>
          <a:p>
            <a:r>
              <a:rPr lang="ru-RU" dirty="0"/>
              <a:t>- именно тот, которым впоследствии мы</a:t>
            </a:r>
          </a:p>
          <a:p>
            <a:r>
              <a:rPr lang="ru-RU" dirty="0"/>
              <a:t>больше всего гордимся».</a:t>
            </a:r>
          </a:p>
          <a:p>
            <a:r>
              <a:rPr lang="ru-RU" dirty="0"/>
              <a:t>Миньон </a:t>
            </a:r>
            <a:r>
              <a:rPr lang="ru-RU" dirty="0" err="1"/>
              <a:t>Маклофлин</a:t>
            </a:r>
            <a:endParaRPr lang="ru-RU" dirty="0"/>
          </a:p>
          <a:p>
            <a:r>
              <a:rPr lang="ru-RU" dirty="0"/>
              <a:t>О воспитании детей</a:t>
            </a:r>
          </a:p>
        </p:txBody>
      </p:sp>
    </p:spTree>
    <p:extLst>
      <p:ext uri="{BB962C8B-B14F-4D97-AF65-F5344CB8AC3E}">
        <p14:creationId xmlns:p14="http://schemas.microsoft.com/office/powerpoint/2010/main" val="10920448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CC66">
            <a:alpha val="45000"/>
          </a:srgbClr>
        </a:solidFill>
        <a:effectLst/>
      </p:bgPr>
    </p:bg>
    <p:spTree>
      <p:nvGrpSpPr>
        <p:cNvPr id="1" name=""/>
        <p:cNvGrpSpPr/>
        <p:nvPr/>
      </p:nvGrpSpPr>
      <p:grpSpPr>
        <a:xfrm>
          <a:off x="0" y="0"/>
          <a:ext cx="0" cy="0"/>
          <a:chOff x="0" y="0"/>
          <a:chExt cx="0" cy="0"/>
        </a:xfrm>
      </p:grpSpPr>
      <p:sp>
        <p:nvSpPr>
          <p:cNvPr id="6" name="Прямоугольник 5"/>
          <p:cNvSpPr/>
          <p:nvPr/>
        </p:nvSpPr>
        <p:spPr>
          <a:xfrm>
            <a:off x="251520" y="116632"/>
            <a:ext cx="8712968" cy="646331"/>
          </a:xfrm>
          <a:prstGeom prst="rect">
            <a:avLst/>
          </a:prstGeom>
        </p:spPr>
        <p:txBody>
          <a:bodyPr wrap="square">
            <a:spAutoFit/>
          </a:bodyPr>
          <a:lstStyle/>
          <a:p>
            <a:pPr algn="ctr"/>
            <a:r>
              <a:rPr lang="ru-RU" sz="3600" b="1" dirty="0">
                <a:solidFill>
                  <a:srgbClr val="FF0000"/>
                </a:solidFill>
              </a:rPr>
              <a:t>Карта </a:t>
            </a:r>
            <a:r>
              <a:rPr lang="ru-RU" sz="3600" b="1" dirty="0" smtClean="0">
                <a:solidFill>
                  <a:srgbClr val="FF0000"/>
                </a:solidFill>
              </a:rPr>
              <a:t>участия в </a:t>
            </a:r>
            <a:r>
              <a:rPr lang="ru-RU" sz="3600" b="1" dirty="0">
                <a:solidFill>
                  <a:srgbClr val="FF0000"/>
                </a:solidFill>
              </a:rPr>
              <a:t>методической работе ДОУ</a:t>
            </a:r>
          </a:p>
        </p:txBody>
      </p:sp>
      <p:graphicFrame>
        <p:nvGraphicFramePr>
          <p:cNvPr id="9" name="Таблица 8"/>
          <p:cNvGraphicFramePr>
            <a:graphicFrameLocks noGrp="1"/>
          </p:cNvGraphicFramePr>
          <p:nvPr>
            <p:extLst>
              <p:ext uri="{D42A27DB-BD31-4B8C-83A1-F6EECF244321}">
                <p14:modId xmlns:p14="http://schemas.microsoft.com/office/powerpoint/2010/main" val="580049437"/>
              </p:ext>
            </p:extLst>
          </p:nvPr>
        </p:nvGraphicFramePr>
        <p:xfrm>
          <a:off x="35496" y="772137"/>
          <a:ext cx="9073008" cy="6011458"/>
        </p:xfrm>
        <a:graphic>
          <a:graphicData uri="http://schemas.openxmlformats.org/drawingml/2006/table">
            <a:tbl>
              <a:tblPr firstRow="1" firstCol="1" bandRow="1">
                <a:tableStyleId>{93296810-A885-4BE3-A3E7-6D5BEEA58F35}</a:tableStyleId>
              </a:tblPr>
              <a:tblGrid>
                <a:gridCol w="360040"/>
                <a:gridCol w="1152128"/>
                <a:gridCol w="2016224"/>
                <a:gridCol w="1512168"/>
                <a:gridCol w="2016224"/>
                <a:gridCol w="2016224"/>
              </a:tblGrid>
              <a:tr h="219789">
                <a:tc>
                  <a:txBody>
                    <a:bodyPr/>
                    <a:lstStyle/>
                    <a:p>
                      <a:pPr algn="l">
                        <a:lnSpc>
                          <a:spcPct val="115000"/>
                        </a:lnSpc>
                        <a:spcAft>
                          <a:spcPts val="0"/>
                        </a:spcAft>
                      </a:pPr>
                      <a:r>
                        <a:rPr lang="ru-RU" sz="1200" dirty="0">
                          <a:effectLst/>
                          <a:latin typeface="Arial" panose="020B0604020202020204" pitchFamily="34" charset="0"/>
                          <a:cs typeface="Arial" panose="020B0604020202020204" pitchFamily="34" charset="0"/>
                        </a:rPr>
                        <a:t>№ п/п</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ctr">
                        <a:lnSpc>
                          <a:spcPct val="115000"/>
                        </a:lnSpc>
                        <a:spcAft>
                          <a:spcPts val="0"/>
                        </a:spcAft>
                      </a:pPr>
                      <a:r>
                        <a:rPr lang="ru-RU" sz="1200" dirty="0">
                          <a:effectLst/>
                          <a:latin typeface="Arial" panose="020B0604020202020204" pitchFamily="34" charset="0"/>
                          <a:cs typeface="Arial" panose="020B0604020202020204" pitchFamily="34" charset="0"/>
                        </a:rPr>
                        <a:t>Мероприятия</a:t>
                      </a:r>
                    </a:p>
                    <a:p>
                      <a:pPr algn="l">
                        <a:lnSpc>
                          <a:spcPct val="115000"/>
                        </a:lnSpc>
                        <a:spcAft>
                          <a:spcPts val="0"/>
                        </a:spcAft>
                      </a:pPr>
                      <a:r>
                        <a:rPr lang="ru-RU" sz="1200" dirty="0">
                          <a:effectLst/>
                          <a:latin typeface="Arial" panose="020B0604020202020204" pitchFamily="34" charset="0"/>
                          <a:cs typeface="Arial" panose="020B0604020202020204" pitchFamily="34" charset="0"/>
                        </a:rPr>
                        <a:t> </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ctr">
                        <a:lnSpc>
                          <a:spcPct val="115000"/>
                        </a:lnSpc>
                        <a:spcAft>
                          <a:spcPts val="0"/>
                        </a:spcAft>
                      </a:pPr>
                      <a:r>
                        <a:rPr lang="ru-RU" sz="1200" dirty="0">
                          <a:effectLst/>
                          <a:latin typeface="Arial" panose="020B0604020202020204" pitchFamily="34" charset="0"/>
                          <a:cs typeface="Arial" panose="020B0604020202020204" pitchFamily="34" charset="0"/>
                        </a:rPr>
                        <a:t>2010-2011  уч. год</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ctr">
                        <a:lnSpc>
                          <a:spcPct val="115000"/>
                        </a:lnSpc>
                        <a:spcAft>
                          <a:spcPts val="0"/>
                        </a:spcAft>
                      </a:pPr>
                      <a:r>
                        <a:rPr lang="ru-RU" sz="1200" dirty="0">
                          <a:effectLst/>
                          <a:latin typeface="Arial" panose="020B0604020202020204" pitchFamily="34" charset="0"/>
                          <a:cs typeface="Arial" panose="020B0604020202020204" pitchFamily="34" charset="0"/>
                        </a:rPr>
                        <a:t>2011-2012уч. год</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ctr">
                        <a:lnSpc>
                          <a:spcPct val="115000"/>
                        </a:lnSpc>
                        <a:spcAft>
                          <a:spcPts val="0"/>
                        </a:spcAft>
                      </a:pPr>
                      <a:r>
                        <a:rPr lang="ru-RU" sz="1200" b="1" dirty="0" smtClean="0">
                          <a:effectLst/>
                          <a:latin typeface="Arial" panose="020B0604020202020204" pitchFamily="34" charset="0"/>
                          <a:ea typeface="Calibri"/>
                          <a:cs typeface="Arial" panose="020B0604020202020204" pitchFamily="34" charset="0"/>
                        </a:rPr>
                        <a:t>2012-2013 уч. год</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ctr">
                        <a:lnSpc>
                          <a:spcPct val="115000"/>
                        </a:lnSpc>
                        <a:spcAft>
                          <a:spcPts val="0"/>
                        </a:spcAft>
                      </a:pPr>
                      <a:r>
                        <a:rPr lang="ru-RU" sz="1200" b="1" dirty="0" smtClean="0">
                          <a:effectLst/>
                          <a:latin typeface="Arial" panose="020B0604020202020204" pitchFamily="34" charset="0"/>
                          <a:ea typeface="Calibri"/>
                          <a:cs typeface="Arial" panose="020B0604020202020204" pitchFamily="34" charset="0"/>
                        </a:rPr>
                        <a:t>2013-2014уч. год</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r>
              <a:tr h="1169624">
                <a:tc>
                  <a:txBody>
                    <a:bodyPr/>
                    <a:lstStyle/>
                    <a:p>
                      <a:pPr algn="l">
                        <a:lnSpc>
                          <a:spcPct val="115000"/>
                        </a:lnSpc>
                        <a:spcAft>
                          <a:spcPts val="0"/>
                        </a:spcAft>
                      </a:pPr>
                      <a:r>
                        <a:rPr lang="ru-RU" sz="1200" dirty="0">
                          <a:effectLst/>
                          <a:latin typeface="Arial" panose="020B0604020202020204" pitchFamily="34" charset="0"/>
                          <a:cs typeface="Arial" panose="020B0604020202020204" pitchFamily="34" charset="0"/>
                        </a:rPr>
                        <a:t>1</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r>
                        <a:rPr lang="ru-RU" sz="1200" b="1" dirty="0">
                          <a:effectLst/>
                          <a:latin typeface="Arial" panose="020B0604020202020204" pitchFamily="34" charset="0"/>
                          <a:cs typeface="Arial" panose="020B0604020202020204" pitchFamily="34" charset="0"/>
                        </a:rPr>
                        <a:t>Выступление на педагогическом совете </a:t>
                      </a:r>
                    </a:p>
                    <a:p>
                      <a:pPr algn="l">
                        <a:lnSpc>
                          <a:spcPct val="115000"/>
                        </a:lnSpc>
                        <a:spcAft>
                          <a:spcPts val="0"/>
                        </a:spcAft>
                      </a:pPr>
                      <a:r>
                        <a:rPr lang="ru-RU" sz="1200" b="1" dirty="0">
                          <a:effectLst/>
                          <a:latin typeface="Arial" panose="020B0604020202020204" pitchFamily="34" charset="0"/>
                          <a:cs typeface="Arial" panose="020B0604020202020204" pitchFamily="34" charset="0"/>
                        </a:rPr>
                        <a:t>  </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r>
                        <a:rPr lang="ru-RU" sz="1200" dirty="0">
                          <a:effectLst/>
                          <a:latin typeface="Arial" panose="020B0604020202020204" pitchFamily="34" charset="0"/>
                          <a:cs typeface="Arial" panose="020B0604020202020204" pitchFamily="34" charset="0"/>
                        </a:rPr>
                        <a:t>Занимательные занятия интегрированного характера по </a:t>
                      </a:r>
                      <a:r>
                        <a:rPr lang="ru-RU" sz="1200" dirty="0" smtClean="0">
                          <a:effectLst/>
                          <a:latin typeface="Arial" panose="020B0604020202020204" pitchFamily="34" charset="0"/>
                          <a:cs typeface="Arial" panose="020B0604020202020204" pitchFamily="34" charset="0"/>
                        </a:rPr>
                        <a:t>аппликации</a:t>
                      </a:r>
                      <a:r>
                        <a:rPr lang="ru-RU" sz="1200" baseline="0" dirty="0" smtClean="0">
                          <a:effectLst/>
                          <a:latin typeface="Arial" panose="020B0604020202020204" pitchFamily="34" charset="0"/>
                          <a:cs typeface="Arial" panose="020B0604020202020204" pitchFamily="34" charset="0"/>
                        </a:rPr>
                        <a:t> </a:t>
                      </a:r>
                    </a:p>
                    <a:p>
                      <a:pPr algn="l">
                        <a:lnSpc>
                          <a:spcPct val="115000"/>
                        </a:lnSpc>
                        <a:spcAft>
                          <a:spcPts val="0"/>
                        </a:spcAft>
                      </a:pPr>
                      <a:r>
                        <a:rPr lang="ru-RU" sz="1200" dirty="0" smtClean="0">
                          <a:effectLst/>
                          <a:latin typeface="Arial" panose="020B0604020202020204" pitchFamily="34" charset="0"/>
                          <a:cs typeface="Arial" panose="020B0604020202020204" pitchFamily="34" charset="0"/>
                        </a:rPr>
                        <a:t>(ноябрь)</a:t>
                      </a:r>
                    </a:p>
                  </a:txBody>
                  <a:tcPr marL="33290" marR="33290" marT="0" marB="0"/>
                </a:tc>
                <a:tc>
                  <a:txBody>
                    <a:bodyPr/>
                    <a:lstStyle/>
                    <a:p>
                      <a:pPr algn="l">
                        <a:lnSpc>
                          <a:spcPct val="115000"/>
                        </a:lnSpc>
                        <a:spcAft>
                          <a:spcPts val="0"/>
                        </a:spcAft>
                      </a:pPr>
                      <a:r>
                        <a:rPr lang="ru-RU" sz="1200" dirty="0">
                          <a:effectLst/>
                          <a:latin typeface="Arial" panose="020B0604020202020204" pitchFamily="34" charset="0"/>
                          <a:cs typeface="Arial" panose="020B0604020202020204" pitchFamily="34" charset="0"/>
                        </a:rPr>
                        <a:t>Итоги работы за учебный год</a:t>
                      </a:r>
                    </a:p>
                    <a:p>
                      <a:pPr algn="l">
                        <a:lnSpc>
                          <a:spcPct val="115000"/>
                        </a:lnSpc>
                        <a:spcAft>
                          <a:spcPts val="0"/>
                        </a:spcAft>
                      </a:pPr>
                      <a:r>
                        <a:rPr lang="ru-RU" sz="1200" dirty="0">
                          <a:effectLst/>
                          <a:latin typeface="Arial" panose="020B0604020202020204" pitchFamily="34" charset="0"/>
                          <a:cs typeface="Arial" panose="020B0604020202020204" pitchFamily="34" charset="0"/>
                        </a:rPr>
                        <a:t> (август)</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r>
                        <a:rPr lang="ru-RU" sz="1200" b="0" dirty="0" smtClean="0">
                          <a:effectLst/>
                          <a:latin typeface="Arial" panose="020B0604020202020204" pitchFamily="34" charset="0"/>
                          <a:ea typeface="Calibri"/>
                          <a:cs typeface="Arial" panose="020B0604020202020204" pitchFamily="34" charset="0"/>
                        </a:rPr>
                        <a:t>Презентация педагогического проекта</a:t>
                      </a:r>
                      <a:r>
                        <a:rPr lang="ru-RU" sz="1200" b="0" baseline="0" dirty="0" smtClean="0">
                          <a:effectLst/>
                          <a:latin typeface="Arial" panose="020B0604020202020204" pitchFamily="34" charset="0"/>
                          <a:ea typeface="Calibri"/>
                          <a:cs typeface="Arial" panose="020B0604020202020204" pitchFamily="34" charset="0"/>
                        </a:rPr>
                        <a:t> «Рассказово – город, что сердцу дорог»</a:t>
                      </a:r>
                    </a:p>
                    <a:p>
                      <a:pPr algn="l">
                        <a:lnSpc>
                          <a:spcPct val="115000"/>
                        </a:lnSpc>
                        <a:spcAft>
                          <a:spcPts val="0"/>
                        </a:spcAft>
                      </a:pPr>
                      <a:r>
                        <a:rPr lang="ru-RU" sz="1200" b="0" baseline="0" dirty="0" smtClean="0">
                          <a:effectLst/>
                          <a:latin typeface="Arial" panose="020B0604020202020204" pitchFamily="34" charset="0"/>
                          <a:ea typeface="Calibri"/>
                          <a:cs typeface="Arial" panose="020B0604020202020204" pitchFamily="34" charset="0"/>
                        </a:rPr>
                        <a:t> (ноябрь)</a:t>
                      </a:r>
                    </a:p>
                  </a:txBody>
                  <a:tcPr marL="33290" marR="33290" marT="0" marB="0"/>
                </a:tc>
                <a:tc>
                  <a:txBody>
                    <a:bodyPr/>
                    <a:lstStyle/>
                    <a:p>
                      <a:pPr algn="l">
                        <a:lnSpc>
                          <a:spcPct val="115000"/>
                        </a:lnSpc>
                        <a:spcAft>
                          <a:spcPts val="0"/>
                        </a:spcAft>
                      </a:pPr>
                      <a:r>
                        <a:rPr lang="ru-RU" sz="1200" b="0" dirty="0" smtClean="0">
                          <a:effectLst/>
                          <a:latin typeface="Arial" panose="020B0604020202020204" pitchFamily="34" charset="0"/>
                          <a:ea typeface="Calibri"/>
                          <a:cs typeface="Arial" panose="020B0604020202020204" pitchFamily="34" charset="0"/>
                        </a:rPr>
                        <a:t>О результатах мониторинга усвоения детьми образовательной программы (май)</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r>
              <a:tr h="1215667">
                <a:tc>
                  <a:txBody>
                    <a:bodyPr/>
                    <a:lstStyle/>
                    <a:p>
                      <a:pPr algn="l">
                        <a:lnSpc>
                          <a:spcPct val="115000"/>
                        </a:lnSpc>
                        <a:spcAft>
                          <a:spcPts val="0"/>
                        </a:spcAft>
                      </a:pPr>
                      <a:r>
                        <a:rPr lang="ru-RU" sz="1200" dirty="0">
                          <a:effectLst/>
                          <a:latin typeface="Arial" panose="020B0604020202020204" pitchFamily="34" charset="0"/>
                          <a:cs typeface="Arial" panose="020B0604020202020204" pitchFamily="34" charset="0"/>
                        </a:rPr>
                        <a:t>2</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r>
                        <a:rPr lang="ru-RU" sz="1200" b="1" dirty="0">
                          <a:effectLst/>
                          <a:latin typeface="Arial" panose="020B0604020202020204" pitchFamily="34" charset="0"/>
                          <a:cs typeface="Arial" panose="020B0604020202020204" pitchFamily="34" charset="0"/>
                        </a:rPr>
                        <a:t>Семинары-практикумы</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sz="1200" dirty="0">
                          <a:effectLst/>
                          <a:latin typeface="Arial" panose="020B0604020202020204" pitchFamily="34" charset="0"/>
                          <a:cs typeface="Arial" panose="020B0604020202020204" pitchFamily="34" charset="0"/>
                        </a:rPr>
                        <a:t> </a:t>
                      </a:r>
                      <a:r>
                        <a:rPr lang="ru-RU" sz="1200" dirty="0" smtClean="0">
                          <a:effectLst/>
                          <a:latin typeface="Arial" panose="020B0604020202020204" pitchFamily="34" charset="0"/>
                          <a:cs typeface="Arial" panose="020B0604020202020204" pitchFamily="34" charset="0"/>
                        </a:rPr>
                        <a:t>Сказка как способ развития мышления и речи дошкольника (апрель)</a:t>
                      </a:r>
                      <a:endParaRPr lang="ru-RU" sz="1200" b="1" dirty="0" smtClean="0">
                        <a:effectLst/>
                        <a:latin typeface="Arial" panose="020B0604020202020204" pitchFamily="34" charset="0"/>
                        <a:ea typeface="Calibri"/>
                        <a:cs typeface="Arial" panose="020B0604020202020204" pitchFamily="34" charset="0"/>
                      </a:endParaRPr>
                    </a:p>
                    <a:p>
                      <a:pPr algn="l">
                        <a:lnSpc>
                          <a:spcPct val="115000"/>
                        </a:lnSpc>
                        <a:spcAft>
                          <a:spcPts val="0"/>
                        </a:spcAft>
                      </a:pP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r>
                        <a:rPr lang="ru-RU" sz="1200" dirty="0">
                          <a:effectLst/>
                          <a:latin typeface="Arial" panose="020B0604020202020204" pitchFamily="34" charset="0"/>
                          <a:cs typeface="Arial" panose="020B0604020202020204" pitchFamily="34" charset="0"/>
                        </a:rPr>
                        <a:t>Речевые игры по формированию правильного произношения для разных возрастных групп (октябрь)</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r>
                        <a:rPr lang="ru-RU" sz="1200" b="0" dirty="0" smtClean="0">
                          <a:effectLst/>
                          <a:latin typeface="Arial" panose="020B0604020202020204" pitchFamily="34" charset="0"/>
                          <a:ea typeface="Calibri"/>
                          <a:cs typeface="Arial" panose="020B0604020202020204" pitchFamily="34" charset="0"/>
                        </a:rPr>
                        <a:t>Знакомство с нетрадиционными техниками рисования и их роль в развитии детей дошкольного возраста</a:t>
                      </a:r>
                    </a:p>
                    <a:p>
                      <a:pPr algn="l">
                        <a:lnSpc>
                          <a:spcPct val="115000"/>
                        </a:lnSpc>
                        <a:spcAft>
                          <a:spcPts val="0"/>
                        </a:spcAft>
                      </a:pPr>
                      <a:r>
                        <a:rPr lang="ru-RU" sz="1200" b="0" dirty="0" smtClean="0">
                          <a:effectLst/>
                          <a:latin typeface="Arial" panose="020B0604020202020204" pitchFamily="34" charset="0"/>
                          <a:ea typeface="Calibri"/>
                          <a:cs typeface="Arial" panose="020B0604020202020204" pitchFamily="34" charset="0"/>
                        </a:rPr>
                        <a:t>(октябрь)</a:t>
                      </a:r>
                      <a:endParaRPr lang="ru-RU" sz="1200" b="0" dirty="0">
                        <a:effectLst/>
                        <a:latin typeface="Arial" panose="020B0604020202020204" pitchFamily="34" charset="0"/>
                        <a:ea typeface="Calibri"/>
                        <a:cs typeface="Arial" panose="020B0604020202020204" pitchFamily="34" charset="0"/>
                      </a:endParaRPr>
                    </a:p>
                  </a:txBody>
                  <a:tcPr marL="33290" marR="33290" marT="0" marB="0"/>
                </a:tc>
              </a:tr>
              <a:tr h="1316911">
                <a:tc>
                  <a:txBody>
                    <a:bodyPr/>
                    <a:lstStyle/>
                    <a:p>
                      <a:pPr algn="l">
                        <a:lnSpc>
                          <a:spcPct val="115000"/>
                        </a:lnSpc>
                        <a:spcAft>
                          <a:spcPts val="0"/>
                        </a:spcAft>
                      </a:pPr>
                      <a:r>
                        <a:rPr lang="ru-RU" sz="1200" dirty="0" smtClean="0">
                          <a:effectLst/>
                          <a:latin typeface="Arial" panose="020B0604020202020204" pitchFamily="34" charset="0"/>
                          <a:cs typeface="Arial" panose="020B0604020202020204" pitchFamily="34" charset="0"/>
                        </a:rPr>
                        <a:t>3</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r>
                        <a:rPr lang="ru-RU" sz="1200" b="1" dirty="0">
                          <a:effectLst/>
                          <a:latin typeface="Arial" panose="020B0604020202020204" pitchFamily="34" charset="0"/>
                          <a:cs typeface="Arial" panose="020B0604020202020204" pitchFamily="34" charset="0"/>
                        </a:rPr>
                        <a:t>Открытый показ</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r>
                        <a:rPr lang="ru-RU" sz="1200" dirty="0" smtClean="0">
                          <a:effectLst/>
                          <a:latin typeface="Arial" panose="020B0604020202020204" pitchFamily="34" charset="0"/>
                          <a:cs typeface="Arial" panose="020B0604020202020204" pitchFamily="34" charset="0"/>
                        </a:rPr>
                        <a:t>Занятие по развитию речи</a:t>
                      </a:r>
                    </a:p>
                    <a:p>
                      <a:pPr algn="l">
                        <a:lnSpc>
                          <a:spcPct val="115000"/>
                        </a:lnSpc>
                        <a:spcAft>
                          <a:spcPts val="0"/>
                        </a:spcAft>
                      </a:pPr>
                      <a:r>
                        <a:rPr lang="ru-RU" sz="1200" dirty="0" smtClean="0">
                          <a:effectLst/>
                          <a:latin typeface="Arial" panose="020B0604020202020204" pitchFamily="34" charset="0"/>
                          <a:cs typeface="Arial" panose="020B0604020202020204" pitchFamily="34" charset="0"/>
                        </a:rPr>
                        <a:t> «В гости к бабушке»</a:t>
                      </a:r>
                    </a:p>
                    <a:p>
                      <a:pPr algn="l">
                        <a:lnSpc>
                          <a:spcPct val="115000"/>
                        </a:lnSpc>
                        <a:spcAft>
                          <a:spcPts val="0"/>
                        </a:spcAft>
                      </a:pPr>
                      <a:r>
                        <a:rPr lang="ru-RU" sz="1200" dirty="0" smtClean="0">
                          <a:effectLst/>
                          <a:latin typeface="Arial" panose="020B0604020202020204" pitchFamily="34" charset="0"/>
                          <a:cs typeface="Arial" panose="020B0604020202020204" pitchFamily="34" charset="0"/>
                        </a:rPr>
                        <a:t>(январь)</a:t>
                      </a:r>
                    </a:p>
                  </a:txBody>
                  <a:tcPr marL="33290" marR="33290" marT="0" marB="0"/>
                </a:tc>
                <a:tc>
                  <a:txBody>
                    <a:bodyPr/>
                    <a:lstStyle/>
                    <a:p>
                      <a:pPr algn="l">
                        <a:lnSpc>
                          <a:spcPct val="115000"/>
                        </a:lnSpc>
                        <a:spcAft>
                          <a:spcPts val="0"/>
                        </a:spcAft>
                      </a:pPr>
                      <a:r>
                        <a:rPr lang="ru-RU" sz="1200" dirty="0" smtClean="0">
                          <a:effectLst/>
                          <a:latin typeface="Arial" panose="020B0604020202020204" pitchFamily="34" charset="0"/>
                          <a:cs typeface="Arial" panose="020B0604020202020204" pitchFamily="34" charset="0"/>
                        </a:rPr>
                        <a:t>Занятие</a:t>
                      </a:r>
                      <a:r>
                        <a:rPr lang="ru-RU" sz="1200" baseline="0" dirty="0" smtClean="0">
                          <a:effectLst/>
                          <a:latin typeface="Arial" panose="020B0604020202020204" pitchFamily="34" charset="0"/>
                          <a:cs typeface="Arial" panose="020B0604020202020204" pitchFamily="34" charset="0"/>
                        </a:rPr>
                        <a:t> </a:t>
                      </a:r>
                      <a:r>
                        <a:rPr lang="ru-RU" sz="1200" dirty="0" smtClean="0">
                          <a:effectLst/>
                          <a:latin typeface="Arial" panose="020B0604020202020204" pitchFamily="34" charset="0"/>
                          <a:cs typeface="Arial" panose="020B0604020202020204" pitchFamily="34" charset="0"/>
                        </a:rPr>
                        <a:t>мастер-класс</a:t>
                      </a:r>
                    </a:p>
                    <a:p>
                      <a:pPr algn="l">
                        <a:lnSpc>
                          <a:spcPct val="115000"/>
                        </a:lnSpc>
                        <a:spcAft>
                          <a:spcPts val="0"/>
                        </a:spcAft>
                      </a:pPr>
                      <a:r>
                        <a:rPr lang="ru-RU" sz="1200" dirty="0" smtClean="0">
                          <a:effectLst/>
                          <a:latin typeface="Arial" panose="020B0604020202020204" pitchFamily="34" charset="0"/>
                          <a:cs typeface="Arial" panose="020B0604020202020204" pitchFamily="34" charset="0"/>
                        </a:rPr>
                        <a:t> по аппликации</a:t>
                      </a:r>
                    </a:p>
                    <a:p>
                      <a:pPr algn="l">
                        <a:lnSpc>
                          <a:spcPct val="115000"/>
                        </a:lnSpc>
                        <a:spcAft>
                          <a:spcPts val="0"/>
                        </a:spcAft>
                      </a:pPr>
                      <a:r>
                        <a:rPr lang="ru-RU" sz="1200" dirty="0" smtClean="0">
                          <a:effectLst/>
                          <a:latin typeface="Arial" panose="020B0604020202020204" pitchFamily="34" charset="0"/>
                          <a:cs typeface="Arial" panose="020B0604020202020204" pitchFamily="34" charset="0"/>
                        </a:rPr>
                        <a:t>«Тележка для ежика»</a:t>
                      </a:r>
                    </a:p>
                    <a:p>
                      <a:pPr algn="l">
                        <a:lnSpc>
                          <a:spcPct val="115000"/>
                        </a:lnSpc>
                        <a:spcAft>
                          <a:spcPts val="0"/>
                        </a:spcAft>
                      </a:pPr>
                      <a:r>
                        <a:rPr lang="ru-RU" sz="1200" dirty="0" smtClean="0">
                          <a:effectLst/>
                          <a:latin typeface="Arial" panose="020B0604020202020204" pitchFamily="34" charset="0"/>
                          <a:cs typeface="Arial" panose="020B0604020202020204" pitchFamily="34" charset="0"/>
                        </a:rPr>
                        <a:t>(январь)</a:t>
                      </a:r>
                    </a:p>
                  </a:txBody>
                  <a:tcPr marL="33290" marR="33290" marT="0" marB="0"/>
                </a:tc>
                <a:tc>
                  <a:txBody>
                    <a:bodyPr/>
                    <a:lstStyle/>
                    <a:p>
                      <a:pPr algn="l">
                        <a:lnSpc>
                          <a:spcPct val="115000"/>
                        </a:lnSpc>
                        <a:spcAft>
                          <a:spcPts val="0"/>
                        </a:spcAft>
                      </a:pPr>
                      <a:r>
                        <a:rPr lang="ru-RU" sz="1200" dirty="0" smtClean="0">
                          <a:effectLst/>
                          <a:latin typeface="Arial" panose="020B0604020202020204" pitchFamily="34" charset="0"/>
                          <a:cs typeface="Arial" panose="020B0604020202020204" pitchFamily="34" charset="0"/>
                        </a:rPr>
                        <a:t>Организация целевой прогулки в детскую библиотеку для ознакомления детей с родным городом</a:t>
                      </a:r>
                    </a:p>
                    <a:p>
                      <a:pPr algn="l">
                        <a:lnSpc>
                          <a:spcPct val="115000"/>
                        </a:lnSpc>
                        <a:spcAft>
                          <a:spcPts val="0"/>
                        </a:spcAft>
                      </a:pPr>
                      <a:r>
                        <a:rPr lang="ru-RU" sz="1200" dirty="0" smtClean="0">
                          <a:effectLst/>
                          <a:latin typeface="Arial" panose="020B0604020202020204" pitchFamily="34" charset="0"/>
                          <a:cs typeface="Arial" panose="020B0604020202020204" pitchFamily="34" charset="0"/>
                        </a:rPr>
                        <a:t>(апрель)</a:t>
                      </a:r>
                      <a:endParaRPr lang="ru-RU" sz="1200" b="1" dirty="0" smtClean="0">
                        <a:effectLst/>
                        <a:latin typeface="Arial" panose="020B0604020202020204" pitchFamily="34" charset="0"/>
                        <a:ea typeface="Calibri"/>
                        <a:cs typeface="Arial" panose="020B0604020202020204" pitchFamily="34" charset="0"/>
                      </a:endParaRPr>
                    </a:p>
                    <a:p>
                      <a:pPr algn="l">
                        <a:lnSpc>
                          <a:spcPct val="115000"/>
                        </a:lnSpc>
                        <a:spcAft>
                          <a:spcPts val="0"/>
                        </a:spcAft>
                      </a:pP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endParaRPr lang="ru-RU" sz="1200" b="1" dirty="0">
                        <a:effectLst/>
                        <a:latin typeface="Arial" panose="020B0604020202020204" pitchFamily="34" charset="0"/>
                        <a:ea typeface="Calibri"/>
                        <a:cs typeface="Arial" panose="020B0604020202020204" pitchFamily="34" charset="0"/>
                      </a:endParaRPr>
                    </a:p>
                  </a:txBody>
                  <a:tcPr marL="33290" marR="33290" marT="0" marB="0"/>
                </a:tc>
              </a:tr>
              <a:tr h="1687154">
                <a:tc>
                  <a:txBody>
                    <a:bodyPr/>
                    <a:lstStyle/>
                    <a:p>
                      <a:pPr algn="l">
                        <a:lnSpc>
                          <a:spcPct val="115000"/>
                        </a:lnSpc>
                        <a:spcAft>
                          <a:spcPts val="0"/>
                        </a:spcAft>
                      </a:pPr>
                      <a:r>
                        <a:rPr lang="ru-RU" sz="1200" b="1" dirty="0">
                          <a:effectLst/>
                          <a:latin typeface="Arial" panose="020B0604020202020204" pitchFamily="34" charset="0"/>
                          <a:ea typeface="+mn-ea"/>
                          <a:cs typeface="Arial" panose="020B0604020202020204" pitchFamily="34" charset="0"/>
                        </a:rPr>
                        <a:t>4</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r>
                        <a:rPr lang="ru-RU" sz="1200" b="1" dirty="0">
                          <a:effectLst/>
                          <a:latin typeface="Arial" panose="020B0604020202020204" pitchFamily="34" charset="0"/>
                          <a:cs typeface="Arial" panose="020B0604020202020204" pitchFamily="34" charset="0"/>
                        </a:rPr>
                        <a:t>Творческие группы</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r>
                        <a:rPr lang="ru-RU" sz="1200" dirty="0" smtClean="0">
                          <a:effectLst/>
                          <a:latin typeface="Arial" panose="020B0604020202020204" pitchFamily="34" charset="0"/>
                          <a:cs typeface="Arial" panose="020B0604020202020204" pitchFamily="34" charset="0"/>
                        </a:rPr>
                        <a:t>Организация деятельности взрослых и детей по реализации и усвоению основной и общеобразовательной программы дошкольного образования</a:t>
                      </a:r>
                    </a:p>
                    <a:p>
                      <a:pPr algn="l">
                        <a:lnSpc>
                          <a:spcPct val="115000"/>
                        </a:lnSpc>
                        <a:spcAft>
                          <a:spcPts val="0"/>
                        </a:spcAft>
                      </a:pPr>
                      <a:r>
                        <a:rPr lang="ru-RU" sz="1200" dirty="0" smtClean="0">
                          <a:effectLst/>
                          <a:latin typeface="Arial" panose="020B0604020202020204" pitchFamily="34" charset="0"/>
                          <a:cs typeface="Arial" panose="020B0604020202020204" pitchFamily="34" charset="0"/>
                        </a:rPr>
                        <a:t>(апрель)</a:t>
                      </a:r>
                      <a:endParaRPr lang="ru-RU" sz="1200" b="1" dirty="0" smtClean="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r>
                        <a:rPr lang="ru-RU" sz="1200" dirty="0" smtClean="0">
                          <a:effectLst/>
                          <a:latin typeface="Arial" panose="020B0604020202020204" pitchFamily="34" charset="0"/>
                          <a:cs typeface="Arial" panose="020B0604020202020204" pitchFamily="34" charset="0"/>
                        </a:rPr>
                        <a:t>Развитие у детей проектных умений</a:t>
                      </a:r>
                    </a:p>
                    <a:p>
                      <a:pPr algn="l">
                        <a:lnSpc>
                          <a:spcPct val="115000"/>
                        </a:lnSpc>
                        <a:spcAft>
                          <a:spcPts val="0"/>
                        </a:spcAft>
                      </a:pPr>
                      <a:r>
                        <a:rPr lang="ru-RU" sz="1200" dirty="0" smtClean="0">
                          <a:effectLst/>
                          <a:latin typeface="Arial" panose="020B0604020202020204" pitchFamily="34" charset="0"/>
                          <a:cs typeface="Arial" panose="020B0604020202020204" pitchFamily="34" charset="0"/>
                        </a:rPr>
                        <a:t>(май) </a:t>
                      </a:r>
                      <a:endParaRPr lang="ru-RU" sz="1200" b="1"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r>
                        <a:rPr lang="ru-RU" sz="1200" b="0" dirty="0" smtClean="0">
                          <a:effectLst/>
                          <a:latin typeface="Arial" panose="020B0604020202020204" pitchFamily="34" charset="0"/>
                          <a:ea typeface="Calibri"/>
                          <a:cs typeface="Arial" panose="020B0604020202020204" pitchFamily="34" charset="0"/>
                        </a:rPr>
                        <a:t>Организация образовательного процесса в условиях введения ФГТ</a:t>
                      </a:r>
                    </a:p>
                    <a:p>
                      <a:pPr algn="l">
                        <a:lnSpc>
                          <a:spcPct val="115000"/>
                        </a:lnSpc>
                        <a:spcAft>
                          <a:spcPts val="0"/>
                        </a:spcAft>
                      </a:pPr>
                      <a:r>
                        <a:rPr lang="ru-RU" sz="1200" b="0" dirty="0" smtClean="0">
                          <a:effectLst/>
                          <a:latin typeface="Arial" panose="020B0604020202020204" pitchFamily="34" charset="0"/>
                          <a:ea typeface="Calibri"/>
                          <a:cs typeface="Arial" panose="020B0604020202020204" pitchFamily="34" charset="0"/>
                        </a:rPr>
                        <a:t>(февраль)</a:t>
                      </a:r>
                      <a:endParaRPr lang="ru-RU" sz="1200" b="0" dirty="0">
                        <a:effectLst/>
                        <a:latin typeface="Arial" panose="020B0604020202020204" pitchFamily="34" charset="0"/>
                        <a:ea typeface="Calibri"/>
                        <a:cs typeface="Arial" panose="020B0604020202020204" pitchFamily="34" charset="0"/>
                      </a:endParaRPr>
                    </a:p>
                  </a:txBody>
                  <a:tcPr marL="33290" marR="33290" marT="0" marB="0"/>
                </a:tc>
                <a:tc>
                  <a:txBody>
                    <a:bodyPr/>
                    <a:lstStyle/>
                    <a:p>
                      <a:pPr algn="l">
                        <a:lnSpc>
                          <a:spcPct val="115000"/>
                        </a:lnSpc>
                        <a:spcAft>
                          <a:spcPts val="0"/>
                        </a:spcAft>
                      </a:pPr>
                      <a:r>
                        <a:rPr lang="ru-RU" sz="1200" dirty="0" smtClean="0">
                          <a:effectLst/>
                          <a:latin typeface="Arial" panose="020B0604020202020204" pitchFamily="34" charset="0"/>
                          <a:cs typeface="Arial" panose="020B0604020202020204" pitchFamily="34" charset="0"/>
                        </a:rPr>
                        <a:t>Формирование у детей навыков безопасного поведения на дороге</a:t>
                      </a:r>
                    </a:p>
                    <a:p>
                      <a:pPr algn="l">
                        <a:lnSpc>
                          <a:spcPct val="115000"/>
                        </a:lnSpc>
                        <a:spcAft>
                          <a:spcPts val="0"/>
                        </a:spcAft>
                      </a:pPr>
                      <a:r>
                        <a:rPr lang="ru-RU" sz="1200" dirty="0" smtClean="0">
                          <a:effectLst/>
                          <a:latin typeface="Arial" panose="020B0604020202020204" pitchFamily="34" charset="0"/>
                          <a:cs typeface="Arial" panose="020B0604020202020204" pitchFamily="34" charset="0"/>
                        </a:rPr>
                        <a:t>(декабрь)</a:t>
                      </a:r>
                      <a:endParaRPr lang="ru-RU" sz="1200" b="1" dirty="0" smtClean="0">
                        <a:effectLst/>
                        <a:latin typeface="Arial" panose="020B0604020202020204" pitchFamily="34" charset="0"/>
                        <a:ea typeface="Calibri"/>
                        <a:cs typeface="Arial" panose="020B0604020202020204" pitchFamily="34" charset="0"/>
                      </a:endParaRPr>
                    </a:p>
                    <a:p>
                      <a:pPr algn="l">
                        <a:lnSpc>
                          <a:spcPct val="115000"/>
                        </a:lnSpc>
                        <a:spcAft>
                          <a:spcPts val="0"/>
                        </a:spcAft>
                      </a:pPr>
                      <a:endParaRPr lang="ru-RU" sz="1200" b="1" dirty="0">
                        <a:effectLst/>
                        <a:latin typeface="Arial" panose="020B0604020202020204" pitchFamily="34" charset="0"/>
                        <a:ea typeface="Calibri"/>
                        <a:cs typeface="Arial" panose="020B0604020202020204" pitchFamily="34" charset="0"/>
                      </a:endParaRPr>
                    </a:p>
                  </a:txBody>
                  <a:tcPr marL="33290" marR="33290" marT="0" marB="0"/>
                </a:tc>
              </a:tr>
            </a:tbl>
          </a:graphicData>
        </a:graphic>
      </p:graphicFrame>
    </p:spTree>
    <p:extLst>
      <p:ext uri="{BB962C8B-B14F-4D97-AF65-F5344CB8AC3E}">
        <p14:creationId xmlns:p14="http://schemas.microsoft.com/office/powerpoint/2010/main" val="3551010010"/>
      </p:ext>
    </p:extLst>
  </p:cSld>
  <p:clrMapOvr>
    <a:masterClrMapping/>
  </p:clrMapOvr>
  <mc:AlternateContent xmlns:mc="http://schemas.openxmlformats.org/markup-compatibility/2006" xmlns:p14="http://schemas.microsoft.com/office/powerpoint/2010/main">
    <mc:Choice Requires="p14">
      <p:transition spd="slow" p14:dur="2000" advTm="2283"/>
    </mc:Choice>
    <mc:Fallback xmlns="">
      <p:transition spd="slow" advTm="2283"/>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57200" y="1600200"/>
            <a:ext cx="8229600" cy="4525963"/>
          </a:xfrm>
        </p:spPr>
        <p:txBody>
          <a:bodyPr/>
          <a:lstStyle/>
          <a:p>
            <a:endParaRPr lang="ru-RU" dirty="0"/>
          </a:p>
        </p:txBody>
      </p:sp>
      <p:pic>
        <p:nvPicPr>
          <p:cNvPr id="4" name="Рисунок 3" descr="vospitatel.png"/>
          <p:cNvPicPr/>
          <p:nvPr/>
        </p:nvPicPr>
        <p:blipFill>
          <a:blip r:embed="rId2"/>
          <a:stretch>
            <a:fillRect/>
          </a:stretch>
        </p:blipFill>
        <p:spPr>
          <a:xfrm>
            <a:off x="2262187" y="1119187"/>
            <a:ext cx="4619625" cy="4619625"/>
          </a:xfrm>
          <a:prstGeom prst="rect">
            <a:avLst/>
          </a:prstGeom>
        </p:spPr>
      </p:pic>
    </p:spTree>
    <p:extLst>
      <p:ext uri="{BB962C8B-B14F-4D97-AF65-F5344CB8AC3E}">
        <p14:creationId xmlns:p14="http://schemas.microsoft.com/office/powerpoint/2010/main" val="39020625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CC66">
            <a:alpha val="45000"/>
          </a:srgbClr>
        </a:solidFill>
        <a:effectLst/>
      </p:bgPr>
    </p:bg>
    <p:spTree>
      <p:nvGrpSpPr>
        <p:cNvPr id="1" name=""/>
        <p:cNvGrpSpPr/>
        <p:nvPr/>
      </p:nvGrpSpPr>
      <p:grpSpPr>
        <a:xfrm>
          <a:off x="0" y="0"/>
          <a:ext cx="0" cy="0"/>
          <a:chOff x="0" y="0"/>
          <a:chExt cx="0" cy="0"/>
        </a:xfrm>
      </p:grpSpPr>
      <p:sp>
        <p:nvSpPr>
          <p:cNvPr id="6" name="Заголовок 1"/>
          <p:cNvSpPr txBox="1">
            <a:spLocks/>
          </p:cNvSpPr>
          <p:nvPr/>
        </p:nvSpPr>
        <p:spPr>
          <a:xfrm>
            <a:off x="301752" y="228600"/>
            <a:ext cx="8534400" cy="75895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sz="900" dirty="0">
              <a:ea typeface="Calibri"/>
              <a:cs typeface="Times New Roman"/>
            </a:endParaRPr>
          </a:p>
        </p:txBody>
      </p:sp>
      <p:graphicFrame>
        <p:nvGraphicFramePr>
          <p:cNvPr id="5" name="Таблица 4"/>
          <p:cNvGraphicFramePr>
            <a:graphicFrameLocks noGrp="1"/>
          </p:cNvGraphicFramePr>
          <p:nvPr>
            <p:extLst>
              <p:ext uri="{D42A27DB-BD31-4B8C-83A1-F6EECF244321}">
                <p14:modId xmlns:p14="http://schemas.microsoft.com/office/powerpoint/2010/main" val="931921439"/>
              </p:ext>
            </p:extLst>
          </p:nvPr>
        </p:nvGraphicFramePr>
        <p:xfrm>
          <a:off x="107504" y="1233428"/>
          <a:ext cx="8928992" cy="5507940"/>
        </p:xfrm>
        <a:graphic>
          <a:graphicData uri="http://schemas.openxmlformats.org/drawingml/2006/table">
            <a:tbl>
              <a:tblPr firstRow="1" firstCol="1" bandRow="1">
                <a:tableStyleId>{93296810-A885-4BE3-A3E7-6D5BEEA58F35}</a:tableStyleId>
              </a:tblPr>
              <a:tblGrid>
                <a:gridCol w="1138102"/>
                <a:gridCol w="4790163"/>
                <a:gridCol w="3000727"/>
              </a:tblGrid>
              <a:tr h="789388">
                <a:tc>
                  <a:txBody>
                    <a:bodyPr/>
                    <a:lstStyle/>
                    <a:p>
                      <a:pPr algn="ctr">
                        <a:lnSpc>
                          <a:spcPct val="115000"/>
                        </a:lnSpc>
                        <a:spcAft>
                          <a:spcPts val="1000"/>
                        </a:spcAft>
                      </a:pPr>
                      <a:r>
                        <a:rPr lang="ru-RU" sz="1800" dirty="0" smtClean="0">
                          <a:effectLst/>
                          <a:latin typeface="+mn-lt"/>
                          <a:cs typeface="Arial" panose="020B0604020202020204" pitchFamily="34" charset="0"/>
                        </a:rPr>
                        <a:t>Годы</a:t>
                      </a:r>
                      <a:endParaRPr lang="ru-RU" sz="1800" dirty="0">
                        <a:effectLst/>
                        <a:latin typeface="+mn-lt"/>
                        <a:ea typeface="Calibri"/>
                        <a:cs typeface="Arial" panose="020B0604020202020204" pitchFamily="34" charset="0"/>
                      </a:endParaRPr>
                    </a:p>
                  </a:txBody>
                  <a:tcPr marL="53470" marR="53470" marT="0" marB="0" anchor="ctr"/>
                </a:tc>
                <a:tc>
                  <a:txBody>
                    <a:bodyPr/>
                    <a:lstStyle/>
                    <a:p>
                      <a:pPr algn="ctr">
                        <a:lnSpc>
                          <a:spcPct val="115000"/>
                        </a:lnSpc>
                        <a:spcAft>
                          <a:spcPts val="1000"/>
                        </a:spcAft>
                      </a:pPr>
                      <a:r>
                        <a:rPr lang="ru-RU" sz="1800" dirty="0">
                          <a:effectLst/>
                          <a:latin typeface="+mn-lt"/>
                          <a:cs typeface="Arial" panose="020B0604020202020204" pitchFamily="34" charset="0"/>
                        </a:rPr>
                        <a:t> </a:t>
                      </a:r>
                      <a:r>
                        <a:rPr lang="ru-RU" sz="1800" dirty="0" smtClean="0">
                          <a:effectLst/>
                          <a:latin typeface="+mn-lt"/>
                          <a:cs typeface="Arial" panose="020B0604020202020204" pitchFamily="34" charset="0"/>
                        </a:rPr>
                        <a:t>Тема </a:t>
                      </a:r>
                      <a:r>
                        <a:rPr lang="ru-RU" sz="1800" dirty="0">
                          <a:effectLst/>
                          <a:latin typeface="+mn-lt"/>
                          <a:cs typeface="Arial" panose="020B0604020202020204" pitchFamily="34" charset="0"/>
                        </a:rPr>
                        <a:t>для </a:t>
                      </a:r>
                      <a:r>
                        <a:rPr lang="ru-RU" sz="1800" dirty="0" smtClean="0">
                          <a:effectLst/>
                          <a:latin typeface="+mn-lt"/>
                          <a:cs typeface="Arial" panose="020B0604020202020204" pitchFamily="34" charset="0"/>
                        </a:rPr>
                        <a:t>изучения</a:t>
                      </a:r>
                      <a:endParaRPr lang="ru-RU" sz="1800" dirty="0">
                        <a:effectLst/>
                        <a:latin typeface="+mn-lt"/>
                        <a:cs typeface="Arial" panose="020B0604020202020204" pitchFamily="34" charset="0"/>
                      </a:endParaRPr>
                    </a:p>
                  </a:txBody>
                  <a:tcPr marL="53470" marR="53470" marT="0" marB="0" anchor="ctr"/>
                </a:tc>
                <a:tc>
                  <a:txBody>
                    <a:bodyPr/>
                    <a:lstStyle/>
                    <a:p>
                      <a:pPr algn="ctr">
                        <a:lnSpc>
                          <a:spcPct val="115000"/>
                        </a:lnSpc>
                        <a:spcAft>
                          <a:spcPts val="1000"/>
                        </a:spcAft>
                      </a:pPr>
                      <a:r>
                        <a:rPr lang="ru-RU" sz="1800" dirty="0">
                          <a:effectLst/>
                          <a:latin typeface="+mn-lt"/>
                          <a:cs typeface="Arial" panose="020B0604020202020204" pitchFamily="34" charset="0"/>
                        </a:rPr>
                        <a:t> </a:t>
                      </a:r>
                      <a:r>
                        <a:rPr lang="ru-RU" sz="1800" dirty="0" smtClean="0">
                          <a:effectLst/>
                          <a:latin typeface="+mn-lt"/>
                          <a:cs typeface="Arial" panose="020B0604020202020204" pitchFamily="34" charset="0"/>
                        </a:rPr>
                        <a:t>Форма </a:t>
                      </a:r>
                      <a:r>
                        <a:rPr lang="ru-RU" sz="1800" dirty="0">
                          <a:effectLst/>
                          <a:latin typeface="+mn-lt"/>
                          <a:cs typeface="Arial" panose="020B0604020202020204" pitchFamily="34" charset="0"/>
                        </a:rPr>
                        <a:t>отчета</a:t>
                      </a:r>
                      <a:endParaRPr lang="ru-RU" sz="1800" dirty="0">
                        <a:effectLst/>
                        <a:latin typeface="+mn-lt"/>
                        <a:ea typeface="Calibri"/>
                        <a:cs typeface="Arial" panose="020B0604020202020204" pitchFamily="34" charset="0"/>
                      </a:endParaRPr>
                    </a:p>
                  </a:txBody>
                  <a:tcPr marL="53470" marR="53470" marT="0" marB="0" anchor="ctr"/>
                </a:tc>
              </a:tr>
              <a:tr h="905916">
                <a:tc>
                  <a:txBody>
                    <a:bodyPr/>
                    <a:lstStyle/>
                    <a:p>
                      <a:pPr algn="ctr">
                        <a:lnSpc>
                          <a:spcPct val="115000"/>
                        </a:lnSpc>
                        <a:spcAft>
                          <a:spcPts val="1000"/>
                        </a:spcAft>
                      </a:pPr>
                      <a:r>
                        <a:rPr lang="ru-RU" sz="1800" dirty="0" smtClean="0">
                          <a:effectLst/>
                          <a:latin typeface="+mn-lt"/>
                          <a:cs typeface="Arial" panose="020B0604020202020204" pitchFamily="34" charset="0"/>
                        </a:rPr>
                        <a:t>2013-2014</a:t>
                      </a:r>
                      <a:endParaRPr lang="ru-RU" sz="1800" dirty="0">
                        <a:effectLst/>
                        <a:latin typeface="+mn-lt"/>
                        <a:ea typeface="Calibri"/>
                        <a:cs typeface="Arial" panose="020B0604020202020204" pitchFamily="34" charset="0"/>
                      </a:endParaRPr>
                    </a:p>
                  </a:txBody>
                  <a:tcPr marL="53470" marR="53470" marT="0" marB="0" anchor="ctr"/>
                </a:tc>
                <a:tc>
                  <a:txBody>
                    <a:bodyPr/>
                    <a:lstStyle/>
                    <a:p>
                      <a:pPr algn="l">
                        <a:lnSpc>
                          <a:spcPct val="115000"/>
                        </a:lnSpc>
                        <a:spcAft>
                          <a:spcPts val="1000"/>
                        </a:spcAft>
                      </a:pPr>
                      <a:r>
                        <a:rPr lang="ru-RU" sz="1800" dirty="0" smtClean="0">
                          <a:effectLst/>
                          <a:latin typeface="+mn-lt"/>
                          <a:cs typeface="Arial" panose="020B0604020202020204" pitchFamily="34" charset="0"/>
                        </a:rPr>
                        <a:t>Познавательно-исследовательская </a:t>
                      </a:r>
                      <a:r>
                        <a:rPr lang="ru-RU" sz="1800" dirty="0">
                          <a:effectLst/>
                          <a:latin typeface="+mn-lt"/>
                          <a:cs typeface="Arial" panose="020B0604020202020204" pitchFamily="34" charset="0"/>
                        </a:rPr>
                        <a:t>деятельность </a:t>
                      </a:r>
                      <a:r>
                        <a:rPr lang="ru-RU" sz="1800" dirty="0" smtClean="0">
                          <a:effectLst/>
                          <a:latin typeface="+mn-lt"/>
                          <a:cs typeface="Arial" panose="020B0604020202020204" pitchFamily="34" charset="0"/>
                        </a:rPr>
                        <a:t>детей</a:t>
                      </a:r>
                      <a:endParaRPr lang="ru-RU" sz="1800" dirty="0">
                        <a:effectLst/>
                        <a:latin typeface="+mn-lt"/>
                        <a:cs typeface="Arial" panose="020B0604020202020204" pitchFamily="34" charset="0"/>
                      </a:endParaRPr>
                    </a:p>
                  </a:txBody>
                  <a:tcPr marL="53470" marR="53470" marT="0" marB="0" anchor="ctr"/>
                </a:tc>
                <a:tc>
                  <a:txBody>
                    <a:bodyPr/>
                    <a:lstStyle/>
                    <a:p>
                      <a:pPr algn="l">
                        <a:lnSpc>
                          <a:spcPct val="115000"/>
                        </a:lnSpc>
                        <a:spcAft>
                          <a:spcPts val="1000"/>
                        </a:spcAft>
                      </a:pPr>
                      <a:r>
                        <a:rPr lang="ru-RU" sz="1800" dirty="0">
                          <a:effectLst/>
                          <a:latin typeface="+mn-lt"/>
                          <a:cs typeface="Arial" panose="020B0604020202020204" pitchFamily="34" charset="0"/>
                        </a:rPr>
                        <a:t> </a:t>
                      </a:r>
                      <a:r>
                        <a:rPr lang="ru-RU" sz="1800" dirty="0" smtClean="0">
                          <a:effectLst/>
                          <a:latin typeface="+mn-lt"/>
                          <a:cs typeface="Arial" panose="020B0604020202020204" pitchFamily="34" charset="0"/>
                        </a:rPr>
                        <a:t>Выступление </a:t>
                      </a:r>
                      <a:r>
                        <a:rPr lang="ru-RU" sz="1800" dirty="0">
                          <a:effectLst/>
                          <a:latin typeface="+mn-lt"/>
                          <a:cs typeface="Arial" panose="020B0604020202020204" pitchFamily="34" charset="0"/>
                        </a:rPr>
                        <a:t>в творческой группе</a:t>
                      </a:r>
                      <a:endParaRPr lang="ru-RU" sz="1800" dirty="0">
                        <a:effectLst/>
                        <a:latin typeface="+mn-lt"/>
                        <a:ea typeface="Calibri"/>
                        <a:cs typeface="Arial" panose="020B0604020202020204" pitchFamily="34" charset="0"/>
                      </a:endParaRPr>
                    </a:p>
                  </a:txBody>
                  <a:tcPr marL="53470" marR="53470" marT="0" marB="0" anchor="ctr"/>
                </a:tc>
              </a:tr>
              <a:tr h="795412">
                <a:tc>
                  <a:txBody>
                    <a:bodyPr/>
                    <a:lstStyle/>
                    <a:p>
                      <a:pPr algn="ctr">
                        <a:lnSpc>
                          <a:spcPct val="115000"/>
                        </a:lnSpc>
                        <a:spcAft>
                          <a:spcPts val="1000"/>
                        </a:spcAft>
                      </a:pPr>
                      <a:r>
                        <a:rPr lang="ru-RU" sz="1800" dirty="0" smtClean="0">
                          <a:effectLst/>
                          <a:latin typeface="+mn-lt"/>
                          <a:cs typeface="Arial" panose="020B0604020202020204" pitchFamily="34" charset="0"/>
                        </a:rPr>
                        <a:t>2014-2015</a:t>
                      </a:r>
                      <a:endParaRPr lang="ru-RU" sz="1800" dirty="0">
                        <a:effectLst/>
                        <a:latin typeface="+mn-lt"/>
                        <a:ea typeface="Calibri"/>
                        <a:cs typeface="Arial" panose="020B0604020202020204" pitchFamily="34" charset="0"/>
                      </a:endParaRPr>
                    </a:p>
                  </a:txBody>
                  <a:tcPr marL="53470" marR="53470" marT="0" marB="0" anchor="ctr"/>
                </a:tc>
                <a:tc>
                  <a:txBody>
                    <a:bodyPr/>
                    <a:lstStyle/>
                    <a:p>
                      <a:pPr algn="l">
                        <a:lnSpc>
                          <a:spcPct val="115000"/>
                        </a:lnSpc>
                        <a:spcAft>
                          <a:spcPts val="1000"/>
                        </a:spcAft>
                      </a:pPr>
                      <a:r>
                        <a:rPr lang="ru-RU" sz="1800" dirty="0">
                          <a:effectLst/>
                          <a:latin typeface="+mn-lt"/>
                          <a:cs typeface="Arial" panose="020B0604020202020204" pitchFamily="34" charset="0"/>
                        </a:rPr>
                        <a:t> </a:t>
                      </a:r>
                      <a:r>
                        <a:rPr lang="ru-RU" sz="1800" dirty="0" smtClean="0">
                          <a:effectLst/>
                          <a:latin typeface="+mn-lt"/>
                          <a:cs typeface="Arial" panose="020B0604020202020204" pitchFamily="34" charset="0"/>
                        </a:rPr>
                        <a:t>Влияние </a:t>
                      </a:r>
                      <a:r>
                        <a:rPr lang="ru-RU" sz="1800" dirty="0">
                          <a:effectLst/>
                          <a:latin typeface="+mn-lt"/>
                          <a:cs typeface="Arial" panose="020B0604020202020204" pitchFamily="34" charset="0"/>
                        </a:rPr>
                        <a:t>аппликации на эстетическое воспитание детей дошкольного возраста</a:t>
                      </a:r>
                      <a:endParaRPr lang="ru-RU" sz="1800" dirty="0">
                        <a:effectLst/>
                        <a:latin typeface="+mn-lt"/>
                        <a:ea typeface="Calibri"/>
                        <a:cs typeface="Arial" panose="020B0604020202020204" pitchFamily="34" charset="0"/>
                      </a:endParaRPr>
                    </a:p>
                  </a:txBody>
                  <a:tcPr marL="53470" marR="53470" marT="0" marB="0"/>
                </a:tc>
                <a:tc>
                  <a:txBody>
                    <a:bodyPr/>
                    <a:lstStyle/>
                    <a:p>
                      <a:pPr algn="l">
                        <a:lnSpc>
                          <a:spcPct val="115000"/>
                        </a:lnSpc>
                        <a:spcAft>
                          <a:spcPts val="1000"/>
                        </a:spcAft>
                      </a:pPr>
                      <a:r>
                        <a:rPr lang="ru-RU" sz="1800" dirty="0">
                          <a:effectLst/>
                          <a:latin typeface="+mn-lt"/>
                          <a:cs typeface="Arial" panose="020B0604020202020204" pitchFamily="34" charset="0"/>
                        </a:rPr>
                        <a:t> </a:t>
                      </a:r>
                      <a:r>
                        <a:rPr lang="ru-RU" sz="1800" dirty="0" smtClean="0">
                          <a:effectLst/>
                          <a:latin typeface="+mn-lt"/>
                          <a:cs typeface="Arial" panose="020B0604020202020204" pitchFamily="34" charset="0"/>
                        </a:rPr>
                        <a:t>Показ </a:t>
                      </a:r>
                      <a:r>
                        <a:rPr lang="ru-RU" sz="1800" dirty="0">
                          <a:effectLst/>
                          <a:latin typeface="+mn-lt"/>
                          <a:cs typeface="Arial" panose="020B0604020202020204" pitchFamily="34" charset="0"/>
                        </a:rPr>
                        <a:t>занятия мастер-класс</a:t>
                      </a:r>
                    </a:p>
                    <a:p>
                      <a:pPr algn="l">
                        <a:lnSpc>
                          <a:spcPct val="115000"/>
                        </a:lnSpc>
                        <a:spcAft>
                          <a:spcPts val="1000"/>
                        </a:spcAft>
                      </a:pPr>
                      <a:r>
                        <a:rPr lang="ru-RU" sz="1800" dirty="0">
                          <a:effectLst/>
                          <a:latin typeface="+mn-lt"/>
                          <a:cs typeface="Arial" panose="020B0604020202020204" pitchFamily="34" charset="0"/>
                        </a:rPr>
                        <a:t> </a:t>
                      </a:r>
                      <a:endParaRPr lang="ru-RU" sz="1800" dirty="0">
                        <a:effectLst/>
                        <a:latin typeface="+mn-lt"/>
                        <a:ea typeface="Calibri"/>
                        <a:cs typeface="Arial" panose="020B0604020202020204" pitchFamily="34" charset="0"/>
                      </a:endParaRPr>
                    </a:p>
                  </a:txBody>
                  <a:tcPr marL="53470" marR="53470" marT="0" marB="0"/>
                </a:tc>
              </a:tr>
              <a:tr h="884285">
                <a:tc>
                  <a:txBody>
                    <a:bodyPr/>
                    <a:lstStyle/>
                    <a:p>
                      <a:pPr algn="ctr">
                        <a:lnSpc>
                          <a:spcPct val="115000"/>
                        </a:lnSpc>
                        <a:spcAft>
                          <a:spcPts val="1000"/>
                        </a:spcAft>
                      </a:pPr>
                      <a:r>
                        <a:rPr lang="ru-RU" sz="1800" dirty="0" smtClean="0">
                          <a:effectLst/>
                          <a:latin typeface="+mn-lt"/>
                          <a:cs typeface="Arial" panose="020B0604020202020204" pitchFamily="34" charset="0"/>
                        </a:rPr>
                        <a:t>2015-2016</a:t>
                      </a:r>
                      <a:endParaRPr lang="ru-RU" sz="1800" dirty="0">
                        <a:effectLst/>
                        <a:latin typeface="+mn-lt"/>
                        <a:ea typeface="Calibri"/>
                        <a:cs typeface="Arial" panose="020B0604020202020204" pitchFamily="34" charset="0"/>
                      </a:endParaRPr>
                    </a:p>
                  </a:txBody>
                  <a:tcPr marL="53470" marR="53470" marT="0" marB="0" anchor="ctr"/>
                </a:tc>
                <a:tc>
                  <a:txBody>
                    <a:bodyPr/>
                    <a:lstStyle/>
                    <a:p>
                      <a:pPr algn="l">
                        <a:lnSpc>
                          <a:spcPct val="115000"/>
                        </a:lnSpc>
                        <a:spcAft>
                          <a:spcPts val="1000"/>
                        </a:spcAft>
                      </a:pPr>
                      <a:r>
                        <a:rPr lang="ru-RU" sz="1800" dirty="0" smtClean="0">
                          <a:effectLst/>
                          <a:latin typeface="+mn-lt"/>
                          <a:cs typeface="Arial" panose="020B0604020202020204" pitchFamily="34" charset="0"/>
                        </a:rPr>
                        <a:t>Патриотическое </a:t>
                      </a:r>
                      <a:r>
                        <a:rPr lang="ru-RU" sz="1800" dirty="0">
                          <a:effectLst/>
                          <a:latin typeface="+mn-lt"/>
                          <a:cs typeface="Arial" panose="020B0604020202020204" pitchFamily="34" charset="0"/>
                        </a:rPr>
                        <a:t>воспитание детей через формирование любви к малой </a:t>
                      </a:r>
                      <a:r>
                        <a:rPr lang="ru-RU" sz="1800" dirty="0" smtClean="0">
                          <a:effectLst/>
                          <a:latin typeface="+mn-lt"/>
                          <a:cs typeface="Arial" panose="020B0604020202020204" pitchFamily="34" charset="0"/>
                        </a:rPr>
                        <a:t>родине</a:t>
                      </a:r>
                      <a:endParaRPr lang="ru-RU" sz="1800" dirty="0">
                        <a:effectLst/>
                        <a:latin typeface="+mn-lt"/>
                        <a:cs typeface="Arial" panose="020B0604020202020204" pitchFamily="34" charset="0"/>
                      </a:endParaRPr>
                    </a:p>
                  </a:txBody>
                  <a:tcPr marL="53470" marR="53470" marT="0" marB="0"/>
                </a:tc>
                <a:tc>
                  <a:txBody>
                    <a:bodyPr/>
                    <a:lstStyle/>
                    <a:p>
                      <a:pPr algn="l">
                        <a:lnSpc>
                          <a:spcPct val="115000"/>
                        </a:lnSpc>
                        <a:spcAft>
                          <a:spcPts val="1000"/>
                        </a:spcAft>
                      </a:pPr>
                      <a:r>
                        <a:rPr lang="ru-RU" sz="1800" dirty="0">
                          <a:effectLst/>
                          <a:latin typeface="+mn-lt"/>
                          <a:cs typeface="Arial" panose="020B0604020202020204" pitchFamily="34" charset="0"/>
                        </a:rPr>
                        <a:t> </a:t>
                      </a:r>
                    </a:p>
                    <a:p>
                      <a:pPr algn="l">
                        <a:lnSpc>
                          <a:spcPct val="115000"/>
                        </a:lnSpc>
                        <a:spcAft>
                          <a:spcPts val="1000"/>
                        </a:spcAft>
                      </a:pPr>
                      <a:r>
                        <a:rPr lang="ru-RU" sz="1800" dirty="0">
                          <a:effectLst/>
                          <a:latin typeface="+mn-lt"/>
                          <a:cs typeface="Arial" panose="020B0604020202020204" pitchFamily="34" charset="0"/>
                        </a:rPr>
                        <a:t>Выступление на семинаре</a:t>
                      </a:r>
                      <a:endParaRPr lang="ru-RU" sz="1800" dirty="0">
                        <a:effectLst/>
                        <a:latin typeface="+mn-lt"/>
                        <a:ea typeface="Calibri"/>
                        <a:cs typeface="Arial" panose="020B0604020202020204" pitchFamily="34" charset="0"/>
                      </a:endParaRPr>
                    </a:p>
                  </a:txBody>
                  <a:tcPr marL="53470" marR="53470" marT="0" marB="0"/>
                </a:tc>
              </a:tr>
              <a:tr h="1134781">
                <a:tc>
                  <a:txBody>
                    <a:bodyPr/>
                    <a:lstStyle/>
                    <a:p>
                      <a:pPr algn="ctr">
                        <a:lnSpc>
                          <a:spcPct val="115000"/>
                        </a:lnSpc>
                        <a:spcAft>
                          <a:spcPts val="1000"/>
                        </a:spcAft>
                      </a:pPr>
                      <a:r>
                        <a:rPr lang="ru-RU" sz="1800" dirty="0" smtClean="0">
                          <a:effectLst/>
                          <a:latin typeface="+mn-lt"/>
                          <a:ea typeface="Calibri"/>
                          <a:cs typeface="Arial" panose="020B0604020202020204" pitchFamily="34" charset="0"/>
                        </a:rPr>
                        <a:t>2016-2017</a:t>
                      </a:r>
                      <a:endParaRPr lang="ru-RU" sz="1800" dirty="0">
                        <a:effectLst/>
                        <a:latin typeface="+mn-lt"/>
                        <a:ea typeface="Calibri"/>
                        <a:cs typeface="Arial" panose="020B0604020202020204" pitchFamily="34" charset="0"/>
                      </a:endParaRPr>
                    </a:p>
                  </a:txBody>
                  <a:tcPr marL="53470" marR="53470" marT="0" marB="0" anchor="ctr"/>
                </a:tc>
                <a:tc>
                  <a:txBody>
                    <a:bodyPr/>
                    <a:lstStyle/>
                    <a:p>
                      <a:pPr algn="l">
                        <a:lnSpc>
                          <a:spcPct val="115000"/>
                        </a:lnSpc>
                        <a:spcAft>
                          <a:spcPts val="1000"/>
                        </a:spcAft>
                      </a:pPr>
                      <a:r>
                        <a:rPr lang="ru-RU" sz="1800" dirty="0" smtClean="0">
                          <a:effectLst/>
                          <a:latin typeface="+mn-lt"/>
                          <a:ea typeface="Calibri"/>
                          <a:cs typeface="Arial" panose="020B0604020202020204" pitchFamily="34" charset="0"/>
                        </a:rPr>
                        <a:t>Развивающие игры как средство формирования познавательных способностей у детей старшего дошкольного возраста</a:t>
                      </a:r>
                      <a:endParaRPr lang="ru-RU" sz="1800" dirty="0">
                        <a:effectLst/>
                        <a:latin typeface="+mn-lt"/>
                        <a:ea typeface="Calibri"/>
                        <a:cs typeface="Arial" panose="020B0604020202020204" pitchFamily="34" charset="0"/>
                      </a:endParaRPr>
                    </a:p>
                  </a:txBody>
                  <a:tcPr marL="53470" marR="5347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ru-RU" sz="1800" dirty="0" smtClean="0">
                          <a:effectLst/>
                          <a:latin typeface="+mn-lt"/>
                          <a:cs typeface="Arial" panose="020B0604020202020204" pitchFamily="34" charset="0"/>
                        </a:rPr>
                        <a:t>Выступление на педагогическом совете.</a:t>
                      </a:r>
                    </a:p>
                    <a:p>
                      <a:pPr algn="l">
                        <a:lnSpc>
                          <a:spcPct val="115000"/>
                        </a:lnSpc>
                        <a:spcAft>
                          <a:spcPts val="1000"/>
                        </a:spcAft>
                      </a:pPr>
                      <a:endParaRPr lang="ru-RU" sz="1800" dirty="0">
                        <a:effectLst/>
                        <a:latin typeface="+mn-lt"/>
                        <a:ea typeface="Calibri"/>
                        <a:cs typeface="Arial" panose="020B0604020202020204" pitchFamily="34" charset="0"/>
                      </a:endParaRPr>
                    </a:p>
                  </a:txBody>
                  <a:tcPr marL="53470" marR="53470" marT="0" marB="0"/>
                </a:tc>
              </a:tr>
              <a:tr h="998158">
                <a:tc>
                  <a:txBody>
                    <a:bodyPr/>
                    <a:lstStyle/>
                    <a:p>
                      <a:pPr algn="ctr">
                        <a:lnSpc>
                          <a:spcPct val="115000"/>
                        </a:lnSpc>
                        <a:spcAft>
                          <a:spcPts val="1000"/>
                        </a:spcAft>
                      </a:pPr>
                      <a:r>
                        <a:rPr lang="ru-RU" sz="1800" dirty="0" smtClean="0">
                          <a:effectLst/>
                          <a:latin typeface="+mn-lt"/>
                          <a:ea typeface="Calibri"/>
                          <a:cs typeface="Arial" panose="020B0604020202020204" pitchFamily="34" charset="0"/>
                        </a:rPr>
                        <a:t>2017-2018</a:t>
                      </a:r>
                      <a:endParaRPr lang="ru-RU" sz="1800" dirty="0">
                        <a:effectLst/>
                        <a:latin typeface="+mn-lt"/>
                        <a:ea typeface="Calibri"/>
                        <a:cs typeface="Arial" panose="020B0604020202020204" pitchFamily="34" charset="0"/>
                      </a:endParaRPr>
                    </a:p>
                  </a:txBody>
                  <a:tcPr marL="53470" marR="53470" marT="0" marB="0" anchor="ctr"/>
                </a:tc>
                <a:tc>
                  <a:txBody>
                    <a:bodyPr/>
                    <a:lstStyle/>
                    <a:p>
                      <a:pPr algn="l">
                        <a:lnSpc>
                          <a:spcPct val="115000"/>
                        </a:lnSpc>
                        <a:spcAft>
                          <a:spcPts val="1000"/>
                        </a:spcAft>
                      </a:pPr>
                      <a:r>
                        <a:rPr lang="ru-RU" sz="1800" dirty="0" smtClean="0">
                          <a:effectLst/>
                          <a:latin typeface="+mn-lt"/>
                          <a:ea typeface="Calibri"/>
                          <a:cs typeface="Arial" panose="020B0604020202020204" pitchFamily="34" charset="0"/>
                        </a:rPr>
                        <a:t>Нетрадиционные техники рисования как средства развития творческих способностей у детей 3-4 лет</a:t>
                      </a:r>
                      <a:endParaRPr lang="ru-RU" sz="1800" dirty="0">
                        <a:effectLst/>
                        <a:latin typeface="+mn-lt"/>
                        <a:ea typeface="Calibri"/>
                        <a:cs typeface="Arial" panose="020B0604020202020204" pitchFamily="34" charset="0"/>
                      </a:endParaRPr>
                    </a:p>
                  </a:txBody>
                  <a:tcPr marL="53470" marR="53470" marT="0" marB="0"/>
                </a:tc>
                <a:tc>
                  <a:txBody>
                    <a:bodyPr/>
                    <a:lstStyle/>
                    <a:p>
                      <a:pPr algn="l">
                        <a:lnSpc>
                          <a:spcPct val="115000"/>
                        </a:lnSpc>
                        <a:spcAft>
                          <a:spcPts val="1000"/>
                        </a:spcAft>
                      </a:pPr>
                      <a:r>
                        <a:rPr lang="ru-RU" sz="1800" dirty="0" smtClean="0">
                          <a:effectLst/>
                          <a:latin typeface="+mn-lt"/>
                          <a:ea typeface="Calibri"/>
                          <a:cs typeface="Arial" panose="020B0604020202020204" pitchFamily="34" charset="0"/>
                        </a:rPr>
                        <a:t>Презентация для воспитателей </a:t>
                      </a:r>
                      <a:endParaRPr lang="ru-RU" sz="1800" dirty="0">
                        <a:effectLst/>
                        <a:latin typeface="+mn-lt"/>
                        <a:ea typeface="Calibri"/>
                        <a:cs typeface="Arial" panose="020B0604020202020204" pitchFamily="34" charset="0"/>
                      </a:endParaRPr>
                    </a:p>
                  </a:txBody>
                  <a:tcPr marL="53470" marR="53470" marT="0" marB="0"/>
                </a:tc>
              </a:tr>
            </a:tbl>
          </a:graphicData>
        </a:graphic>
      </p:graphicFrame>
      <p:sp>
        <p:nvSpPr>
          <p:cNvPr id="7" name="Rectangle 1"/>
          <p:cNvSpPr>
            <a:spLocks noChangeArrowheads="1"/>
          </p:cNvSpPr>
          <p:nvPr/>
        </p:nvSpPr>
        <p:spPr bwMode="auto">
          <a:xfrm>
            <a:off x="467544" y="310098"/>
            <a:ext cx="792088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49263"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ru-RU" altLang="ru-RU" sz="3600" b="1" i="0" u="none" strike="noStrike" cap="none" normalizeH="0" baseline="0" dirty="0" smtClean="0">
                <a:ln>
                  <a:noFill/>
                </a:ln>
                <a:solidFill>
                  <a:srgbClr val="FF0000"/>
                </a:solidFill>
                <a:effectLst/>
                <a:latin typeface="+mn-lt"/>
                <a:ea typeface="Calibri" pitchFamily="34" charset="0"/>
              </a:rPr>
              <a:t>Сведения о самообразовании</a:t>
            </a:r>
            <a:endParaRPr kumimoji="0" lang="ru-RU" altLang="ru-RU" sz="3600" b="0" i="0" u="none" strike="noStrike" cap="none" normalizeH="0" baseline="0" dirty="0" smtClean="0">
              <a:ln>
                <a:noFill/>
              </a:ln>
              <a:solidFill>
                <a:srgbClr val="FF0000"/>
              </a:solidFill>
              <a:effectLst/>
              <a:latin typeface="+mn-lt"/>
            </a:endParaRPr>
          </a:p>
        </p:txBody>
      </p:sp>
    </p:spTree>
    <p:extLst>
      <p:ext uri="{BB962C8B-B14F-4D97-AF65-F5344CB8AC3E}">
        <p14:creationId xmlns:p14="http://schemas.microsoft.com/office/powerpoint/2010/main" val="1983569152"/>
      </p:ext>
    </p:extLst>
  </p:cSld>
  <p:clrMapOvr>
    <a:masterClrMapping/>
  </p:clrMapOvr>
  <mc:AlternateContent xmlns:mc="http://schemas.openxmlformats.org/markup-compatibility/2006" xmlns:p14="http://schemas.microsoft.com/office/powerpoint/2010/main">
    <mc:Choice Requires="p14">
      <p:transition spd="slow" p14:dur="2000" advTm="2283"/>
    </mc:Choice>
    <mc:Fallback xmlns="">
      <p:transition spd="slow" advTm="2283"/>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CC66">
            <a:alpha val="45000"/>
          </a:srgbClr>
        </a:solidFill>
        <a:effectLst/>
      </p:bgPr>
    </p:bg>
    <p:spTree>
      <p:nvGrpSpPr>
        <p:cNvPr id="1" name=""/>
        <p:cNvGrpSpPr/>
        <p:nvPr/>
      </p:nvGrpSpPr>
      <p:grpSpPr>
        <a:xfrm>
          <a:off x="0" y="0"/>
          <a:ext cx="0" cy="0"/>
          <a:chOff x="0" y="0"/>
          <a:chExt cx="0" cy="0"/>
        </a:xfrm>
      </p:grpSpPr>
      <p:sp>
        <p:nvSpPr>
          <p:cNvPr id="4" name="Прямоугольник 3"/>
          <p:cNvSpPr/>
          <p:nvPr/>
        </p:nvSpPr>
        <p:spPr>
          <a:xfrm>
            <a:off x="251520" y="-25643"/>
            <a:ext cx="8712968" cy="646331"/>
          </a:xfrm>
          <a:prstGeom prst="rect">
            <a:avLst/>
          </a:prstGeom>
        </p:spPr>
        <p:txBody>
          <a:bodyPr wrap="square">
            <a:spAutoFit/>
          </a:bodyPr>
          <a:lstStyle/>
          <a:p>
            <a:pPr algn="ctr"/>
            <a:r>
              <a:rPr lang="ru-RU" sz="3600" b="1" dirty="0" smtClean="0">
                <a:solidFill>
                  <a:srgbClr val="FF0000"/>
                </a:solidFill>
              </a:rPr>
              <a:t>Карта участия в конкурсах</a:t>
            </a:r>
            <a:endParaRPr lang="ru-RU" sz="3600" b="1" dirty="0">
              <a:solidFill>
                <a:srgbClr val="FF000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955370434"/>
              </p:ext>
            </p:extLst>
          </p:nvPr>
        </p:nvGraphicFramePr>
        <p:xfrm>
          <a:off x="106122" y="692696"/>
          <a:ext cx="8977119" cy="5984737"/>
        </p:xfrm>
        <a:graphic>
          <a:graphicData uri="http://schemas.openxmlformats.org/drawingml/2006/table">
            <a:tbl>
              <a:tblPr firstRow="1" firstCol="1" bandRow="1">
                <a:tableStyleId>{93296810-A885-4BE3-A3E7-6D5BEEA58F35}</a:tableStyleId>
              </a:tblPr>
              <a:tblGrid>
                <a:gridCol w="645458"/>
                <a:gridCol w="4733365"/>
                <a:gridCol w="1290918"/>
                <a:gridCol w="2307378"/>
              </a:tblGrid>
              <a:tr h="560642">
                <a:tc>
                  <a:txBody>
                    <a:bodyPr/>
                    <a:lstStyle/>
                    <a:p>
                      <a:pPr algn="ctr"/>
                      <a:r>
                        <a:rPr lang="ru-RU" sz="1400" b="1" dirty="0" smtClean="0">
                          <a:solidFill>
                            <a:schemeClr val="bg1"/>
                          </a:solidFill>
                          <a:latin typeface="+mn-lt"/>
                          <a:cs typeface="Times New Roman" panose="02020603050405020304" pitchFamily="18" charset="0"/>
                        </a:rPr>
                        <a:t>№</a:t>
                      </a:r>
                      <a:r>
                        <a:rPr lang="ru-RU" sz="1400" b="1" baseline="0" dirty="0" smtClean="0">
                          <a:solidFill>
                            <a:schemeClr val="bg1"/>
                          </a:solidFill>
                          <a:latin typeface="+mn-lt"/>
                          <a:cs typeface="Times New Roman" panose="02020603050405020304" pitchFamily="18" charset="0"/>
                        </a:rPr>
                        <a:t> </a:t>
                      </a:r>
                      <a:r>
                        <a:rPr lang="ru-RU" sz="1400" b="1" dirty="0" smtClean="0">
                          <a:solidFill>
                            <a:schemeClr val="bg1"/>
                          </a:solidFill>
                          <a:latin typeface="+mn-lt"/>
                          <a:cs typeface="Times New Roman" panose="02020603050405020304" pitchFamily="18" charset="0"/>
                        </a:rPr>
                        <a:t>п/п</a:t>
                      </a:r>
                      <a:endParaRPr lang="ru-RU" sz="1400" b="1" dirty="0">
                        <a:solidFill>
                          <a:schemeClr val="bg1"/>
                        </a:solidFill>
                        <a:latin typeface="+mn-lt"/>
                        <a:cs typeface="Times New Roman" panose="02020603050405020304" pitchFamily="18" charset="0"/>
                      </a:endParaRPr>
                    </a:p>
                  </a:txBody>
                  <a:tcPr/>
                </a:tc>
                <a:tc>
                  <a:txBody>
                    <a:bodyPr/>
                    <a:lstStyle/>
                    <a:p>
                      <a:pPr algn="ctr"/>
                      <a:r>
                        <a:rPr lang="ru-RU" sz="1400" dirty="0" smtClean="0">
                          <a:latin typeface="+mn-lt"/>
                        </a:rPr>
                        <a:t>Вид конкурса</a:t>
                      </a:r>
                      <a:endParaRPr lang="ru-RU" sz="1400" b="1" dirty="0">
                        <a:solidFill>
                          <a:srgbClr val="C00000"/>
                        </a:solidFill>
                        <a:latin typeface="+mn-lt"/>
                        <a:cs typeface="Times New Roman" panose="02020603050405020304" pitchFamily="18" charset="0"/>
                      </a:endParaRPr>
                    </a:p>
                  </a:txBody>
                  <a:tcPr/>
                </a:tc>
                <a:tc>
                  <a:txBody>
                    <a:bodyPr/>
                    <a:lstStyle/>
                    <a:p>
                      <a:pPr algn="ctr"/>
                      <a:r>
                        <a:rPr lang="ru-RU" sz="1400" dirty="0" smtClean="0">
                          <a:latin typeface="+mn-lt"/>
                        </a:rPr>
                        <a:t>Дата</a:t>
                      </a:r>
                      <a:endParaRPr lang="ru-RU" sz="1400" b="1" dirty="0">
                        <a:solidFill>
                          <a:srgbClr val="C00000"/>
                        </a:solidFill>
                        <a:latin typeface="+mn-lt"/>
                        <a:cs typeface="Times New Roman" panose="02020603050405020304" pitchFamily="18" charset="0"/>
                      </a:endParaRPr>
                    </a:p>
                  </a:txBody>
                  <a:tcPr/>
                </a:tc>
                <a:tc>
                  <a:txBody>
                    <a:bodyPr/>
                    <a:lstStyle/>
                    <a:p>
                      <a:pPr algn="ctr"/>
                      <a:r>
                        <a:rPr lang="ru-RU" sz="1400" dirty="0" smtClean="0"/>
                        <a:t>Результаты</a:t>
                      </a:r>
                      <a:endParaRPr lang="ru-RU" sz="1400" b="1" dirty="0">
                        <a:solidFill>
                          <a:schemeClr val="bg1"/>
                        </a:solidFill>
                        <a:latin typeface="+mn-lt"/>
                        <a:cs typeface="Times New Roman" panose="02020603050405020304" pitchFamily="18" charset="0"/>
                      </a:endParaRPr>
                    </a:p>
                  </a:txBody>
                  <a:tcPr/>
                </a:tc>
              </a:tr>
              <a:tr h="629898">
                <a:tc>
                  <a:txBody>
                    <a:bodyPr/>
                    <a:lstStyle/>
                    <a:p>
                      <a:pPr algn="ctr">
                        <a:lnSpc>
                          <a:spcPct val="115000"/>
                        </a:lnSpc>
                        <a:spcAft>
                          <a:spcPts val="0"/>
                        </a:spcAft>
                      </a:pPr>
                      <a:r>
                        <a:rPr lang="ru-RU" sz="1400" b="1" dirty="0" smtClean="0">
                          <a:effectLst/>
                          <a:latin typeface="+mn-lt"/>
                          <a:cs typeface="Times New Roman" panose="02020603050405020304" pitchFamily="18" charset="0"/>
                        </a:rPr>
                        <a:t>1</a:t>
                      </a:r>
                    </a:p>
                  </a:txBody>
                  <a:tcPr anchor="ctr"/>
                </a:tc>
                <a:tc>
                  <a:txBody>
                    <a:bodyPr/>
                    <a:lstStyle/>
                    <a:p>
                      <a:pPr algn="l">
                        <a:lnSpc>
                          <a:spcPct val="115000"/>
                        </a:lnSpc>
                        <a:spcAft>
                          <a:spcPts val="0"/>
                        </a:spcAft>
                      </a:pPr>
                      <a:r>
                        <a:rPr lang="ru-RU" sz="1400" dirty="0" smtClean="0">
                          <a:effectLst/>
                          <a:latin typeface="+mn-lt"/>
                        </a:rPr>
                        <a:t>Областной конкурс «Лучший воспитатель дошкольного образовательного</a:t>
                      </a:r>
                      <a:r>
                        <a:rPr lang="ru-RU" sz="1400" baseline="0" dirty="0" smtClean="0">
                          <a:effectLst/>
                          <a:latin typeface="+mn-lt"/>
                        </a:rPr>
                        <a:t> учреждения»</a:t>
                      </a:r>
                      <a:endParaRPr lang="ru-RU" sz="1400" b="0" dirty="0" smtClean="0">
                        <a:effectLst/>
                        <a:latin typeface="+mn-lt"/>
                        <a:cs typeface="Times New Roman" panose="02020603050405020304" pitchFamily="18" charset="0"/>
                      </a:endParaRPr>
                    </a:p>
                  </a:txBody>
                  <a:tcPr anchor="ctr"/>
                </a:tc>
                <a:tc>
                  <a:txBody>
                    <a:bodyPr/>
                    <a:lstStyle/>
                    <a:p>
                      <a:pPr algn="ctr"/>
                      <a:r>
                        <a:rPr lang="ru-RU" sz="1400" dirty="0" smtClean="0">
                          <a:latin typeface="+mn-lt"/>
                        </a:rPr>
                        <a:t>2010 г.</a:t>
                      </a:r>
                      <a:endParaRPr lang="ru-RU" sz="1400" b="0" dirty="0">
                        <a:latin typeface="+mn-lt"/>
                        <a:cs typeface="Times New Roman" panose="02020603050405020304" pitchFamily="18" charset="0"/>
                      </a:endParaRPr>
                    </a:p>
                  </a:txBody>
                  <a:tcPr anchor="ctr"/>
                </a:tc>
                <a:tc>
                  <a:txBody>
                    <a:bodyPr/>
                    <a:lstStyle/>
                    <a:p>
                      <a:pPr algn="ctr"/>
                      <a:r>
                        <a:rPr lang="ru-RU" sz="1400" dirty="0" smtClean="0"/>
                        <a:t>победитель</a:t>
                      </a:r>
                      <a:endParaRPr lang="ru-RU" sz="1400" b="0" dirty="0">
                        <a:latin typeface="+mn-lt"/>
                        <a:cs typeface="Times New Roman" panose="02020603050405020304" pitchFamily="18" charset="0"/>
                      </a:endParaRPr>
                    </a:p>
                  </a:txBody>
                  <a:tcPr anchor="ctr"/>
                </a:tc>
              </a:tr>
              <a:tr h="637624">
                <a:tc>
                  <a:txBody>
                    <a:bodyPr/>
                    <a:lstStyle/>
                    <a:p>
                      <a:pPr algn="ctr">
                        <a:lnSpc>
                          <a:spcPct val="115000"/>
                        </a:lnSpc>
                        <a:spcAft>
                          <a:spcPts val="0"/>
                        </a:spcAft>
                      </a:pPr>
                      <a:r>
                        <a:rPr lang="ru-RU" sz="1400" b="1" dirty="0" smtClean="0">
                          <a:effectLst/>
                          <a:latin typeface="+mn-lt"/>
                          <a:cs typeface="Times New Roman" panose="02020603050405020304" pitchFamily="18" charset="0"/>
                        </a:rPr>
                        <a:t>2</a:t>
                      </a:r>
                    </a:p>
                  </a:txBody>
                  <a:tcPr anchor="ctr"/>
                </a:tc>
                <a:tc>
                  <a:txBody>
                    <a:bodyPr/>
                    <a:lstStyle/>
                    <a:p>
                      <a:pPr algn="l">
                        <a:lnSpc>
                          <a:spcPct val="115000"/>
                        </a:lnSpc>
                        <a:spcAft>
                          <a:spcPts val="0"/>
                        </a:spcAft>
                      </a:pPr>
                      <a:r>
                        <a:rPr lang="ru-RU" sz="1400" dirty="0" smtClean="0">
                          <a:effectLst/>
                          <a:latin typeface="+mn-lt"/>
                        </a:rPr>
                        <a:t>Конкурс на лучшую стенгазету, посвященную 65-летию Победы в ВОВ</a:t>
                      </a:r>
                      <a:endParaRPr lang="ru-RU" sz="1400" b="0" dirty="0" smtClean="0">
                        <a:effectLst/>
                        <a:latin typeface="+mn-lt"/>
                        <a:cs typeface="Times New Roman" panose="02020603050405020304" pitchFamily="18" charset="0"/>
                      </a:endParaRPr>
                    </a:p>
                  </a:txBody>
                  <a:tcPr anchor="ctr"/>
                </a:tc>
                <a:tc>
                  <a:txBody>
                    <a:bodyPr/>
                    <a:lstStyle/>
                    <a:p>
                      <a:pPr algn="ctr"/>
                      <a:r>
                        <a:rPr lang="ru-RU" sz="1400" dirty="0" smtClean="0">
                          <a:latin typeface="+mn-lt"/>
                        </a:rPr>
                        <a:t>2010 г.</a:t>
                      </a:r>
                      <a:endParaRPr lang="ru-RU" sz="1400" b="0" dirty="0">
                        <a:latin typeface="+mn-lt"/>
                        <a:cs typeface="Times New Roman" panose="02020603050405020304" pitchFamily="18" charset="0"/>
                      </a:endParaRPr>
                    </a:p>
                  </a:txBody>
                  <a:tcPr anchor="ctr"/>
                </a:tc>
                <a:tc>
                  <a:txBody>
                    <a:bodyPr/>
                    <a:lstStyle/>
                    <a:p>
                      <a:pPr algn="ctr"/>
                      <a:r>
                        <a:rPr lang="ru-RU" sz="1400" dirty="0" smtClean="0"/>
                        <a:t>победитель в номинации «Оригинальность»</a:t>
                      </a:r>
                      <a:endParaRPr lang="ru-RU" sz="1400" b="0" dirty="0">
                        <a:latin typeface="+mn-lt"/>
                        <a:cs typeface="Times New Roman" panose="02020603050405020304" pitchFamily="18" charset="0"/>
                      </a:endParaRPr>
                    </a:p>
                  </a:txBody>
                  <a:tcPr anchor="ctr"/>
                </a:tc>
              </a:tr>
              <a:tr h="62140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mn-lt"/>
                          <a:cs typeface="Times New Roman" panose="02020603050405020304" pitchFamily="18" charset="0"/>
                        </a:rPr>
                        <a:t>3</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latin typeface="+mn-lt"/>
                        </a:rPr>
                        <a:t>Смотр –</a:t>
                      </a:r>
                      <a:r>
                        <a:rPr lang="ru-RU" sz="1400" baseline="0" dirty="0" smtClean="0">
                          <a:latin typeface="+mn-lt"/>
                        </a:rPr>
                        <a:t> конкурс </a:t>
                      </a:r>
                      <a:r>
                        <a:rPr lang="ru-RU" sz="1400" dirty="0" smtClean="0">
                          <a:latin typeface="+mn-lt"/>
                        </a:rPr>
                        <a:t>« Новогоднее оформление группы»</a:t>
                      </a:r>
                      <a:endParaRPr lang="ru-RU" sz="1400" b="0" dirty="0" smtClean="0">
                        <a:latin typeface="+mn-lt"/>
                        <a:cs typeface="Times New Roman" panose="02020603050405020304" pitchFamily="18"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latin typeface="+mn-lt"/>
                        </a:rPr>
                        <a:t>2010 г.</a:t>
                      </a:r>
                      <a:endParaRPr lang="ru-RU" sz="1400" b="0" dirty="0" smtClean="0">
                        <a:latin typeface="+mn-lt"/>
                        <a:cs typeface="Times New Roman" panose="02020603050405020304" pitchFamily="18"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t>победитель в номинации «Мастерство»</a:t>
                      </a:r>
                      <a:endParaRPr lang="ru-RU" sz="1400" b="0" dirty="0" smtClean="0">
                        <a:latin typeface="+mn-lt"/>
                        <a:cs typeface="Times New Roman" panose="02020603050405020304" pitchFamily="18" charset="0"/>
                      </a:endParaRPr>
                    </a:p>
                  </a:txBody>
                  <a:tcPr anchor="ctr"/>
                </a:tc>
              </a:tr>
              <a:tr h="5237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mn-lt"/>
                          <a:cs typeface="Times New Roman" panose="02020603050405020304" pitchFamily="18" charset="0"/>
                        </a:rPr>
                        <a:t>4</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latin typeface="+mn-lt"/>
                        </a:rPr>
                        <a:t>Смотр – конкурс «Лучший уголок по безопасности</a:t>
                      </a:r>
                      <a:r>
                        <a:rPr lang="ru-RU" sz="1400" baseline="0" dirty="0" smtClean="0">
                          <a:latin typeface="+mn-lt"/>
                        </a:rPr>
                        <a:t> дорожного движения»</a:t>
                      </a:r>
                      <a:endParaRPr lang="ru-RU" sz="1400" b="0" dirty="0" smtClean="0">
                        <a:latin typeface="+mn-lt"/>
                        <a:cs typeface="Times New Roman" panose="02020603050405020304" pitchFamily="18"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latin typeface="+mn-lt"/>
                        </a:rPr>
                        <a:t>2011 г.</a:t>
                      </a:r>
                      <a:endParaRPr lang="ru-RU" sz="1400" b="0" dirty="0" smtClean="0">
                        <a:latin typeface="+mn-lt"/>
                        <a:cs typeface="Times New Roman" panose="02020603050405020304" pitchFamily="18"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II</a:t>
                      </a:r>
                      <a:r>
                        <a:rPr lang="ru-RU" sz="1400" baseline="0" dirty="0" smtClean="0"/>
                        <a:t> – </a:t>
                      </a:r>
                      <a:r>
                        <a:rPr lang="ru-RU" sz="1400" dirty="0" smtClean="0"/>
                        <a:t>место </a:t>
                      </a:r>
                      <a:endParaRPr lang="ru-RU" sz="1400" b="0" dirty="0" smtClean="0">
                        <a:latin typeface="+mn-lt"/>
                        <a:cs typeface="Times New Roman" panose="02020603050405020304" pitchFamily="18" charset="0"/>
                      </a:endParaRPr>
                    </a:p>
                  </a:txBody>
                  <a:tcPr anchor="ctr"/>
                </a:tc>
              </a:tr>
              <a:tr h="4625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effectLst/>
                          <a:latin typeface="+mn-lt"/>
                          <a:cs typeface="Times New Roman" panose="02020603050405020304" pitchFamily="18" charset="0"/>
                        </a:rPr>
                        <a:t>5</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effectLst/>
                          <a:latin typeface="+mn-lt"/>
                        </a:rPr>
                        <a:t>Смотр-конкурс «Лучший цветник»</a:t>
                      </a:r>
                      <a:endParaRPr lang="ru-RU" sz="1400" b="0" dirty="0" smtClean="0">
                        <a:effectLst/>
                        <a:latin typeface="+mn-lt"/>
                        <a:cs typeface="Times New Roman" panose="02020603050405020304" pitchFamily="18"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latin typeface="+mn-lt"/>
                        </a:rPr>
                        <a:t>2011 г.</a:t>
                      </a:r>
                      <a:endParaRPr lang="ru-RU" sz="1400" b="0" dirty="0" smtClean="0">
                        <a:latin typeface="+mn-lt"/>
                        <a:cs typeface="Times New Roman" panose="02020603050405020304" pitchFamily="18"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t>участник</a:t>
                      </a:r>
                      <a:endParaRPr lang="ru-RU" sz="1400" b="0" dirty="0" smtClean="0">
                        <a:latin typeface="+mn-lt"/>
                        <a:cs typeface="Times New Roman" panose="02020603050405020304" pitchFamily="18" charset="0"/>
                      </a:endParaRPr>
                    </a:p>
                  </a:txBody>
                  <a:tcPr anchor="ctr"/>
                </a:tc>
              </a:tr>
              <a:tr h="5237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mn-lt"/>
                          <a:cs typeface="Times New Roman" panose="02020603050405020304" pitchFamily="18" charset="0"/>
                        </a:rPr>
                        <a:t>6</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effectLst/>
                          <a:latin typeface="+mn-lt"/>
                        </a:rPr>
                        <a:t>Смотр-конкурс </a:t>
                      </a:r>
                      <a:r>
                        <a:rPr lang="ru-RU" sz="1400" dirty="0" smtClean="0">
                          <a:latin typeface="+mn-lt"/>
                        </a:rPr>
                        <a:t>«Готовность</a:t>
                      </a:r>
                      <a:r>
                        <a:rPr lang="ru-RU" sz="1400" baseline="0" dirty="0" smtClean="0">
                          <a:latin typeface="+mn-lt"/>
                        </a:rPr>
                        <a:t> группы к началу учебного года»</a:t>
                      </a:r>
                      <a:endParaRPr lang="ru-RU" sz="1400" b="0" dirty="0" smtClean="0">
                        <a:latin typeface="+mn-lt"/>
                        <a:cs typeface="Times New Roman" panose="02020603050405020304" pitchFamily="18" charset="0"/>
                      </a:endParaRPr>
                    </a:p>
                  </a:txBody>
                  <a:tcPr anchor="ctr"/>
                </a:tc>
                <a:tc>
                  <a:txBody>
                    <a:bodyPr/>
                    <a:lstStyle/>
                    <a:p>
                      <a:pPr algn="ctr"/>
                      <a:r>
                        <a:rPr lang="ru-RU" sz="1400" dirty="0" smtClean="0">
                          <a:latin typeface="+mn-lt"/>
                        </a:rPr>
                        <a:t>2012 г.</a:t>
                      </a:r>
                      <a:endParaRPr lang="ru-RU" sz="1400" b="0" dirty="0">
                        <a:latin typeface="+mn-lt"/>
                        <a:cs typeface="Times New Roman" panose="02020603050405020304" pitchFamily="18" charset="0"/>
                      </a:endParaRPr>
                    </a:p>
                  </a:txBody>
                  <a:tcPr anchor="ctr"/>
                </a:tc>
                <a:tc>
                  <a:txBody>
                    <a:bodyPr/>
                    <a:lstStyle/>
                    <a:p>
                      <a:pPr algn="ctr"/>
                      <a:r>
                        <a:rPr lang="ru-RU" sz="1400" dirty="0" smtClean="0"/>
                        <a:t>участник</a:t>
                      </a:r>
                      <a:endParaRPr lang="ru-RU" sz="1400" b="0" dirty="0">
                        <a:latin typeface="+mn-lt"/>
                        <a:cs typeface="Times New Roman" panose="02020603050405020304" pitchFamily="18" charset="0"/>
                      </a:endParaRPr>
                    </a:p>
                  </a:txBody>
                  <a:tcPr anchor="ctr"/>
                </a:tc>
              </a:tr>
              <a:tr h="79149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mn-lt"/>
                          <a:cs typeface="Times New Roman" panose="02020603050405020304" pitchFamily="18" charset="0"/>
                        </a:rPr>
                        <a:t>7</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latin typeface="+mn-lt"/>
                        </a:rPr>
                        <a:t>Областной фестиваль самодеятельного творчества работников учреждения образования «Вперед,</a:t>
                      </a:r>
                      <a:r>
                        <a:rPr lang="ru-RU" sz="1400" baseline="0" dirty="0" smtClean="0">
                          <a:latin typeface="+mn-lt"/>
                        </a:rPr>
                        <a:t> наш родной профсоюз»</a:t>
                      </a:r>
                      <a:endParaRPr lang="ru-RU" sz="1400"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latin typeface="+mn-lt"/>
                        </a:rPr>
                        <a:t>2012 г.</a:t>
                      </a:r>
                    </a:p>
                    <a:p>
                      <a:pPr algn="ctr"/>
                      <a:endParaRPr lang="ru-RU" sz="1400" b="0" dirty="0">
                        <a:latin typeface="+mn-lt"/>
                        <a:cs typeface="Times New Roman" panose="02020603050405020304" pitchFamily="18"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t>участник</a:t>
                      </a:r>
                    </a:p>
                    <a:p>
                      <a:pPr algn="ctr"/>
                      <a:endParaRPr lang="ru-RU" sz="1400" b="0" dirty="0">
                        <a:latin typeface="+mn-lt"/>
                        <a:cs typeface="Times New Roman" panose="02020603050405020304" pitchFamily="18" charset="0"/>
                      </a:endParaRPr>
                    </a:p>
                  </a:txBody>
                  <a:tcPr anchor="ctr"/>
                </a:tc>
              </a:tr>
              <a:tr h="4422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latin typeface="+mn-lt"/>
                          <a:cs typeface="Times New Roman" panose="02020603050405020304" pitchFamily="18" charset="0"/>
                        </a:rPr>
                        <a:t>8</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effectLst/>
                          <a:latin typeface="+mn-lt"/>
                        </a:rPr>
                        <a:t>Смотр-конкурс </a:t>
                      </a:r>
                      <a:r>
                        <a:rPr lang="ru-RU" sz="1400" dirty="0" smtClean="0">
                          <a:latin typeface="+mn-lt"/>
                        </a:rPr>
                        <a:t>«Визитная карточка возрастной группы»</a:t>
                      </a:r>
                      <a:endParaRPr lang="ru-RU" sz="1400" b="0" dirty="0" smtClean="0">
                        <a:latin typeface="+mn-lt"/>
                        <a:cs typeface="Times New Roman" panose="02020603050405020304" pitchFamily="18" charset="0"/>
                      </a:endParaRPr>
                    </a:p>
                  </a:txBody>
                  <a:tcPr anchor="ctr"/>
                </a:tc>
                <a:tc>
                  <a:txBody>
                    <a:bodyPr/>
                    <a:lstStyle/>
                    <a:p>
                      <a:pPr algn="ctr"/>
                      <a:r>
                        <a:rPr lang="ru-RU" sz="1400" dirty="0" smtClean="0">
                          <a:latin typeface="+mn-lt"/>
                        </a:rPr>
                        <a:t>2013 г.</a:t>
                      </a:r>
                      <a:endParaRPr lang="ru-RU" sz="1400" b="0" dirty="0">
                        <a:latin typeface="+mn-lt"/>
                        <a:cs typeface="Times New Roman" panose="02020603050405020304" pitchFamily="18" charset="0"/>
                      </a:endParaRPr>
                    </a:p>
                  </a:txBody>
                  <a:tcPr anchor="ctr"/>
                </a:tc>
                <a:tc>
                  <a:txBody>
                    <a:bodyPr/>
                    <a:lstStyle/>
                    <a:p>
                      <a:pPr algn="ctr"/>
                      <a:r>
                        <a:rPr lang="en-US" sz="1400" dirty="0" smtClean="0"/>
                        <a:t>I</a:t>
                      </a:r>
                      <a:r>
                        <a:rPr lang="en-US" sz="1400" baseline="0" dirty="0" smtClean="0"/>
                        <a:t> - </a:t>
                      </a:r>
                      <a:r>
                        <a:rPr lang="ru-RU" sz="1400" baseline="0" dirty="0" smtClean="0"/>
                        <a:t>место</a:t>
                      </a:r>
                      <a:endParaRPr lang="ru-RU" sz="1400" b="0" dirty="0">
                        <a:latin typeface="+mn-lt"/>
                        <a:cs typeface="Times New Roman" panose="02020603050405020304" pitchFamily="18" charset="0"/>
                      </a:endParaRPr>
                    </a:p>
                  </a:txBody>
                  <a:tcPr anchor="ctr"/>
                </a:tc>
              </a:tr>
              <a:tr h="791495">
                <a:tc>
                  <a:txBody>
                    <a:bodyPr/>
                    <a:lstStyle/>
                    <a:p>
                      <a:pPr algn="ctr"/>
                      <a:r>
                        <a:rPr lang="ru-RU" sz="1400" b="1" dirty="0" smtClean="0">
                          <a:latin typeface="+mn-lt"/>
                          <a:cs typeface="Times New Roman" panose="02020603050405020304" pitchFamily="18" charset="0"/>
                        </a:rPr>
                        <a:t>9</a:t>
                      </a:r>
                    </a:p>
                  </a:txBody>
                  <a:tcPr anchor="ctr"/>
                </a:tc>
                <a:tc>
                  <a:txBody>
                    <a:bodyPr/>
                    <a:lstStyle/>
                    <a:p>
                      <a:r>
                        <a:rPr lang="ru-RU" sz="1400" dirty="0" smtClean="0">
                          <a:latin typeface="+mn-lt"/>
                        </a:rPr>
                        <a:t>Городской фестиваль педагогического мастерства и творчества работников ДОУ</a:t>
                      </a:r>
                      <a:endParaRPr lang="ru-RU" sz="1400" b="0" dirty="0" smtClean="0">
                        <a:latin typeface="+mn-lt"/>
                        <a:cs typeface="Times New Roman" panose="02020603050405020304" pitchFamily="18" charset="0"/>
                      </a:endParaRPr>
                    </a:p>
                  </a:txBody>
                  <a:tcPr anchor="ctr"/>
                </a:tc>
                <a:tc>
                  <a:txBody>
                    <a:bodyPr/>
                    <a:lstStyle/>
                    <a:p>
                      <a:pPr algn="ctr"/>
                      <a:r>
                        <a:rPr lang="ru-RU" sz="1400" dirty="0" smtClean="0">
                          <a:latin typeface="+mn-lt"/>
                        </a:rPr>
                        <a:t>2013 г.</a:t>
                      </a:r>
                      <a:endParaRPr lang="ru-RU" sz="1400" b="0" dirty="0">
                        <a:latin typeface="+mn-lt"/>
                        <a:cs typeface="Times New Roman" panose="02020603050405020304" pitchFamily="18"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II</a:t>
                      </a:r>
                      <a:r>
                        <a:rPr lang="ru-RU" sz="1400" baseline="0" dirty="0" smtClean="0"/>
                        <a:t> – </a:t>
                      </a:r>
                      <a:r>
                        <a:rPr lang="ru-RU" sz="1400" dirty="0" smtClean="0"/>
                        <a:t>место </a:t>
                      </a:r>
                    </a:p>
                    <a:p>
                      <a:pPr algn="ctr"/>
                      <a:r>
                        <a:rPr lang="ru-RU" sz="1400" dirty="0" smtClean="0"/>
                        <a:t>в номинации «Педагогический</a:t>
                      </a:r>
                      <a:r>
                        <a:rPr lang="ru-RU" sz="1400" baseline="0" dirty="0" smtClean="0"/>
                        <a:t> проект»</a:t>
                      </a:r>
                      <a:endParaRPr lang="ru-RU" sz="1400" b="0" dirty="0">
                        <a:latin typeface="+mn-lt"/>
                        <a:cs typeface="Times New Roman" panose="02020603050405020304" pitchFamily="18" charset="0"/>
                      </a:endParaRPr>
                    </a:p>
                  </a:txBody>
                  <a:tcPr anchor="ctr"/>
                </a:tc>
              </a:tr>
            </a:tbl>
          </a:graphicData>
        </a:graphic>
      </p:graphicFrame>
    </p:spTree>
    <p:extLst>
      <p:ext uri="{BB962C8B-B14F-4D97-AF65-F5344CB8AC3E}">
        <p14:creationId xmlns:p14="http://schemas.microsoft.com/office/powerpoint/2010/main" val="2004415777"/>
      </p:ext>
    </p:extLst>
  </p:cSld>
  <p:clrMapOvr>
    <a:masterClrMapping/>
  </p:clrMapOvr>
  <mc:AlternateContent xmlns:mc="http://schemas.openxmlformats.org/markup-compatibility/2006" xmlns:p14="http://schemas.microsoft.com/office/powerpoint/2010/main">
    <mc:Choice Requires="p14">
      <p:transition spd="slow" p14:dur="2000" advTm="2283"/>
    </mc:Choice>
    <mc:Fallback xmlns="">
      <p:transition spd="slow" advTm="2283"/>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CC66">
            <a:alpha val="45000"/>
          </a:srgbClr>
        </a:solidFill>
        <a:effectLst/>
      </p:bgPr>
    </p:bg>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731521728"/>
              </p:ext>
            </p:extLst>
          </p:nvPr>
        </p:nvGraphicFramePr>
        <p:xfrm>
          <a:off x="71500" y="836712"/>
          <a:ext cx="8928992" cy="5899328"/>
        </p:xfrm>
        <a:graphic>
          <a:graphicData uri="http://schemas.openxmlformats.org/drawingml/2006/table">
            <a:tbl>
              <a:tblPr firstRow="1" firstCol="1" bandRow="1">
                <a:tableStyleId>{93296810-A885-4BE3-A3E7-6D5BEEA58F35}</a:tableStyleId>
              </a:tblPr>
              <a:tblGrid>
                <a:gridCol w="541398"/>
                <a:gridCol w="1117390"/>
                <a:gridCol w="5395894"/>
                <a:gridCol w="937155"/>
                <a:gridCol w="937155"/>
              </a:tblGrid>
              <a:tr h="426720">
                <a:tc>
                  <a:txBody>
                    <a:bodyPr/>
                    <a:lstStyle/>
                    <a:p>
                      <a:pPr algn="ctr">
                        <a:lnSpc>
                          <a:spcPct val="100000"/>
                        </a:lnSpc>
                        <a:spcAft>
                          <a:spcPts val="0"/>
                        </a:spcAft>
                      </a:pPr>
                      <a:r>
                        <a:rPr lang="ru-RU" sz="1400" dirty="0" smtClean="0">
                          <a:effectLst/>
                          <a:latin typeface="Arial" panose="020B0604020202020204" pitchFamily="34" charset="0"/>
                          <a:ea typeface="Calibri"/>
                          <a:cs typeface="Arial" panose="020B0604020202020204" pitchFamily="34" charset="0"/>
                        </a:rPr>
                        <a:t>№</a:t>
                      </a:r>
                    </a:p>
                    <a:p>
                      <a:pPr algn="ctr">
                        <a:lnSpc>
                          <a:spcPct val="100000"/>
                        </a:lnSpc>
                        <a:spcAft>
                          <a:spcPts val="1000"/>
                        </a:spcAft>
                      </a:pPr>
                      <a:r>
                        <a:rPr lang="ru-RU" sz="1400" dirty="0" smtClean="0">
                          <a:effectLst/>
                          <a:latin typeface="Arial" panose="020B0604020202020204" pitchFamily="34" charset="0"/>
                          <a:ea typeface="Calibri"/>
                          <a:cs typeface="Arial" panose="020B0604020202020204" pitchFamily="34" charset="0"/>
                        </a:rPr>
                        <a:t>п/п</a:t>
                      </a:r>
                    </a:p>
                  </a:txBody>
                  <a:tcPr marL="68580" marR="68580" marT="0" marB="0" anchor="ctr"/>
                </a:tc>
                <a:tc>
                  <a:txBody>
                    <a:bodyPr/>
                    <a:lstStyle/>
                    <a:p>
                      <a:pPr algn="ctr">
                        <a:lnSpc>
                          <a:spcPct val="100000"/>
                        </a:lnSpc>
                        <a:spcAft>
                          <a:spcPts val="1000"/>
                        </a:spcAft>
                      </a:pPr>
                      <a:r>
                        <a:rPr lang="ru-RU" sz="1400" dirty="0">
                          <a:effectLst/>
                        </a:rPr>
                        <a:t>Уровень </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a:effectLst/>
                        </a:rPr>
                        <a:t>Название конкурса</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a:effectLst/>
                        </a:rPr>
                        <a:t>Год </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a:effectLst/>
                        </a:rPr>
                        <a:t>Результат</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r>
              <a:tr h="364271">
                <a:tc>
                  <a:txBody>
                    <a:bodyPr/>
                    <a:lstStyle/>
                    <a:p>
                      <a:pPr algn="ctr">
                        <a:lnSpc>
                          <a:spcPct val="100000"/>
                        </a:lnSpc>
                        <a:spcAft>
                          <a:spcPts val="1000"/>
                        </a:spcAft>
                      </a:pPr>
                      <a:r>
                        <a:rPr lang="ru-RU" sz="1400" b="1" dirty="0" smtClean="0">
                          <a:effectLst/>
                          <a:latin typeface="Arial" panose="020B0604020202020204" pitchFamily="34" charset="0"/>
                          <a:ea typeface="Calibri"/>
                          <a:cs typeface="Arial" panose="020B0604020202020204" pitchFamily="34" charset="0"/>
                        </a:rPr>
                        <a:t>1</a:t>
                      </a:r>
                      <a:endParaRPr lang="ru-RU" sz="14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Городской</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l">
                        <a:lnSpc>
                          <a:spcPct val="100000"/>
                        </a:lnSpc>
                        <a:spcAft>
                          <a:spcPts val="1000"/>
                        </a:spcAft>
                      </a:pPr>
                      <a:r>
                        <a:rPr lang="ru-RU" sz="1400" kern="1200" dirty="0" smtClean="0">
                          <a:effectLst/>
                        </a:rPr>
                        <a:t>Конкурс детских рисунков «Огонь - опасная игра»</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2009</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Участие</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r>
              <a:tr h="641250">
                <a:tc>
                  <a:txBody>
                    <a:bodyPr/>
                    <a:lstStyle/>
                    <a:p>
                      <a:pPr algn="ctr">
                        <a:lnSpc>
                          <a:spcPct val="100000"/>
                        </a:lnSpc>
                        <a:spcAft>
                          <a:spcPts val="1000"/>
                        </a:spcAft>
                      </a:pPr>
                      <a:r>
                        <a:rPr lang="ru-RU" sz="1400" b="1" dirty="0" smtClean="0">
                          <a:effectLst/>
                          <a:latin typeface="Arial" panose="020B0604020202020204" pitchFamily="34" charset="0"/>
                          <a:ea typeface="Calibri"/>
                          <a:cs typeface="Arial" panose="020B0604020202020204" pitchFamily="34" charset="0"/>
                        </a:rPr>
                        <a:t>2</a:t>
                      </a:r>
                      <a:endParaRPr lang="ru-RU" sz="14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Областной </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l">
                        <a:lnSpc>
                          <a:spcPct val="100000"/>
                        </a:lnSpc>
                      </a:pPr>
                      <a:r>
                        <a:rPr lang="ru-RU" sz="1400" kern="1200" dirty="0" smtClean="0">
                          <a:effectLst/>
                        </a:rPr>
                        <a:t>Конкурс детского творчества по безопасности дорожного движения «Дорога глазами детей» </a:t>
                      </a:r>
                    </a:p>
                    <a:p>
                      <a:pPr algn="l">
                        <a:lnSpc>
                          <a:spcPct val="100000"/>
                        </a:lnSpc>
                      </a:pPr>
                      <a:r>
                        <a:rPr lang="ru-RU" sz="1400" kern="1200" dirty="0" smtClean="0">
                          <a:effectLst/>
                        </a:rPr>
                        <a:t>Номинация «Умелые руки» </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2010</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Участие</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r>
              <a:tr h="641250">
                <a:tc>
                  <a:txBody>
                    <a:bodyPr/>
                    <a:lstStyle/>
                    <a:p>
                      <a:pPr algn="ctr">
                        <a:lnSpc>
                          <a:spcPct val="100000"/>
                        </a:lnSpc>
                        <a:spcAft>
                          <a:spcPts val="1000"/>
                        </a:spcAft>
                      </a:pPr>
                      <a:r>
                        <a:rPr lang="ru-RU" sz="1400" b="1" dirty="0" smtClean="0">
                          <a:effectLst/>
                          <a:latin typeface="Arial" panose="020B0604020202020204" pitchFamily="34" charset="0"/>
                          <a:ea typeface="Calibri"/>
                          <a:cs typeface="Arial" panose="020B0604020202020204" pitchFamily="34" charset="0"/>
                        </a:rPr>
                        <a:t>3</a:t>
                      </a:r>
                      <a:endParaRPr lang="ru-RU" sz="14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Областной</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l">
                        <a:lnSpc>
                          <a:spcPct val="100000"/>
                        </a:lnSpc>
                      </a:pPr>
                      <a:r>
                        <a:rPr lang="ru-RU" sz="1400" kern="1200" dirty="0" smtClean="0">
                          <a:effectLst/>
                        </a:rPr>
                        <a:t>Конкурс детского творчества по безопасности дорожного движения «Дорога глазами детей» </a:t>
                      </a:r>
                    </a:p>
                    <a:p>
                      <a:pPr algn="l">
                        <a:lnSpc>
                          <a:spcPct val="100000"/>
                        </a:lnSpc>
                      </a:pPr>
                      <a:r>
                        <a:rPr lang="ru-RU" sz="1400" kern="1200" dirty="0" smtClean="0">
                          <a:effectLst/>
                        </a:rPr>
                        <a:t>Номинация «Волшебная кисть»</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2011</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Участие</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r>
              <a:tr h="475687">
                <a:tc>
                  <a:txBody>
                    <a:bodyPr/>
                    <a:lstStyle/>
                    <a:p>
                      <a:pPr algn="ctr">
                        <a:lnSpc>
                          <a:spcPct val="100000"/>
                        </a:lnSpc>
                        <a:spcAft>
                          <a:spcPts val="1000"/>
                        </a:spcAft>
                      </a:pPr>
                      <a:r>
                        <a:rPr lang="ru-RU" sz="1400" b="1" dirty="0" smtClean="0">
                          <a:effectLst/>
                          <a:latin typeface="Arial" panose="020B0604020202020204" pitchFamily="34" charset="0"/>
                          <a:ea typeface="Calibri"/>
                          <a:cs typeface="Arial" panose="020B0604020202020204" pitchFamily="34" charset="0"/>
                        </a:rPr>
                        <a:t>4</a:t>
                      </a:r>
                      <a:endParaRPr lang="ru-RU" sz="14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ДОУ</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l">
                        <a:lnSpc>
                          <a:spcPct val="100000"/>
                        </a:lnSpc>
                        <a:spcAft>
                          <a:spcPts val="1000"/>
                        </a:spcAft>
                      </a:pPr>
                      <a:r>
                        <a:rPr lang="ru-RU" sz="1400" kern="1200" dirty="0" smtClean="0">
                          <a:effectLst/>
                        </a:rPr>
                        <a:t>Интернет – викторина по правилам дорожного движения «Безопасность движения»</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2011</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2 место</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r>
              <a:tr h="482509">
                <a:tc>
                  <a:txBody>
                    <a:bodyPr/>
                    <a:lstStyle/>
                    <a:p>
                      <a:pPr algn="ctr">
                        <a:lnSpc>
                          <a:spcPct val="100000"/>
                        </a:lnSpc>
                        <a:spcAft>
                          <a:spcPts val="1000"/>
                        </a:spcAft>
                      </a:pPr>
                      <a:r>
                        <a:rPr lang="ru-RU" sz="1400" b="1" dirty="0" smtClean="0">
                          <a:effectLst/>
                          <a:latin typeface="Arial" panose="020B0604020202020204" pitchFamily="34" charset="0"/>
                          <a:ea typeface="Calibri"/>
                          <a:cs typeface="Arial" panose="020B0604020202020204" pitchFamily="34" charset="0"/>
                        </a:rPr>
                        <a:t>5</a:t>
                      </a:r>
                      <a:endParaRPr lang="ru-RU" sz="14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Городской</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l">
                        <a:lnSpc>
                          <a:spcPct val="100000"/>
                        </a:lnSpc>
                        <a:spcAft>
                          <a:spcPts val="1000"/>
                        </a:spcAft>
                      </a:pPr>
                      <a:r>
                        <a:rPr lang="ru-RU" sz="1400" dirty="0" smtClean="0">
                          <a:effectLst/>
                        </a:rPr>
                        <a:t>Конкурс </a:t>
                      </a:r>
                      <a:r>
                        <a:rPr lang="ru-RU" sz="1400" dirty="0" err="1" smtClean="0">
                          <a:effectLst/>
                        </a:rPr>
                        <a:t>детско</a:t>
                      </a:r>
                      <a:r>
                        <a:rPr lang="ru-RU" sz="1400" dirty="0" smtClean="0">
                          <a:effectLst/>
                        </a:rPr>
                        <a:t> – юношеского творчества по пожарной безопасности</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2013</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0"/>
                        </a:spcAft>
                      </a:pPr>
                      <a:r>
                        <a:rPr lang="ru-RU" sz="1400" dirty="0" smtClean="0">
                          <a:effectLst/>
                        </a:rPr>
                        <a:t>1 место</a:t>
                      </a:r>
                    </a:p>
                    <a:p>
                      <a:pPr algn="ctr">
                        <a:lnSpc>
                          <a:spcPct val="100000"/>
                        </a:lnSpc>
                        <a:spcAft>
                          <a:spcPts val="1000"/>
                        </a:spcAft>
                      </a:pPr>
                      <a:r>
                        <a:rPr lang="ru-RU" sz="1400" dirty="0" smtClean="0">
                          <a:effectLst/>
                        </a:rPr>
                        <a:t>2 место</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r>
              <a:tr h="768934">
                <a:tc>
                  <a:txBody>
                    <a:bodyPr/>
                    <a:lstStyle/>
                    <a:p>
                      <a:pPr algn="ctr">
                        <a:lnSpc>
                          <a:spcPct val="100000"/>
                        </a:lnSpc>
                        <a:spcAft>
                          <a:spcPts val="1000"/>
                        </a:spcAft>
                      </a:pPr>
                      <a:r>
                        <a:rPr lang="ru-RU" sz="1400" b="1" dirty="0" smtClean="0">
                          <a:effectLst/>
                          <a:latin typeface="Arial" panose="020B0604020202020204" pitchFamily="34" charset="0"/>
                          <a:ea typeface="Calibri"/>
                          <a:cs typeface="Arial" panose="020B0604020202020204" pitchFamily="34" charset="0"/>
                        </a:rPr>
                        <a:t>6</a:t>
                      </a:r>
                      <a:endParaRPr lang="ru-RU" sz="14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Областной</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l">
                        <a:lnSpc>
                          <a:spcPct val="100000"/>
                        </a:lnSpc>
                        <a:spcAft>
                          <a:spcPts val="0"/>
                        </a:spcAft>
                      </a:pPr>
                      <a:r>
                        <a:rPr lang="ru-RU" sz="1400" dirty="0" smtClean="0">
                          <a:effectLst/>
                        </a:rPr>
                        <a:t>Конкурс одаренных детей «Искорки </a:t>
                      </a:r>
                      <a:r>
                        <a:rPr lang="ru-RU" sz="1400" dirty="0" err="1" smtClean="0">
                          <a:effectLst/>
                        </a:rPr>
                        <a:t>Тамбовщины</a:t>
                      </a:r>
                      <a:r>
                        <a:rPr lang="ru-RU" sz="1400" dirty="0" smtClean="0">
                          <a:effectLst/>
                        </a:rPr>
                        <a:t>»</a:t>
                      </a:r>
                    </a:p>
                    <a:p>
                      <a:pPr algn="l">
                        <a:lnSpc>
                          <a:spcPct val="100000"/>
                        </a:lnSpc>
                        <a:spcAft>
                          <a:spcPts val="0"/>
                        </a:spcAft>
                      </a:pPr>
                      <a:r>
                        <a:rPr lang="ru-RU" sz="1400" dirty="0" smtClean="0">
                          <a:effectLst/>
                        </a:rPr>
                        <a:t>Номинация «Выразительное  чтение»      </a:t>
                      </a:r>
                    </a:p>
                    <a:p>
                      <a:pPr algn="l">
                        <a:lnSpc>
                          <a:spcPct val="100000"/>
                        </a:lnSpc>
                        <a:spcAft>
                          <a:spcPts val="0"/>
                        </a:spcAft>
                      </a:pPr>
                      <a:r>
                        <a:rPr lang="ru-RU" sz="1400" dirty="0" smtClean="0">
                          <a:effectLst/>
                        </a:rPr>
                        <a:t>Номинация «Умелые руки», «Юный художник»                                                                         </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2013</a:t>
                      </a:r>
                      <a:endParaRPr lang="ru-RU" sz="1400" b="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0"/>
                        </a:spcAft>
                      </a:pPr>
                      <a:endParaRPr lang="ru-RU" sz="1400" dirty="0" smtClean="0">
                        <a:effectLst/>
                      </a:endParaRPr>
                    </a:p>
                    <a:p>
                      <a:pPr algn="ctr">
                        <a:lnSpc>
                          <a:spcPct val="100000"/>
                        </a:lnSpc>
                        <a:spcAft>
                          <a:spcPts val="0"/>
                        </a:spcAft>
                      </a:pPr>
                      <a:r>
                        <a:rPr lang="ru-RU" sz="1400" dirty="0" smtClean="0">
                          <a:effectLst/>
                        </a:rPr>
                        <a:t>3 место</a:t>
                      </a:r>
                    </a:p>
                    <a:p>
                      <a:pPr marL="0" marR="0" indent="0" algn="ctr" defTabSz="914400" rtl="0" eaLnBrk="1" fontAlgn="auto" latinLnBrk="0" hangingPunct="1">
                        <a:lnSpc>
                          <a:spcPct val="100000"/>
                        </a:lnSpc>
                        <a:spcBef>
                          <a:spcPts val="0"/>
                        </a:spcBef>
                        <a:spcAft>
                          <a:spcPts val="0"/>
                        </a:spcAft>
                        <a:buClrTx/>
                        <a:buSzTx/>
                        <a:buFontTx/>
                        <a:buNone/>
                        <a:tabLst/>
                        <a:defRPr/>
                      </a:pPr>
                      <a:r>
                        <a:rPr lang="ru-RU" sz="1400" dirty="0" smtClean="0">
                          <a:effectLst/>
                        </a:rPr>
                        <a:t>Участие</a:t>
                      </a:r>
                      <a:endParaRPr lang="ru-RU" sz="1400" dirty="0" smtClean="0">
                        <a:effectLst/>
                        <a:latin typeface="Arial" panose="020B0604020202020204" pitchFamily="34" charset="0"/>
                        <a:cs typeface="Arial" panose="020B0604020202020204" pitchFamily="34" charset="0"/>
                      </a:endParaRPr>
                    </a:p>
                  </a:txBody>
                  <a:tcPr marL="68580" marR="68580" marT="0" marB="0" anchor="ctr"/>
                </a:tc>
              </a:tr>
              <a:tr h="657352">
                <a:tc>
                  <a:txBody>
                    <a:bodyPr/>
                    <a:lstStyle/>
                    <a:p>
                      <a:pPr algn="ctr">
                        <a:lnSpc>
                          <a:spcPct val="100000"/>
                        </a:lnSpc>
                        <a:spcAft>
                          <a:spcPts val="1000"/>
                        </a:spcAft>
                      </a:pPr>
                      <a:r>
                        <a:rPr lang="ru-RU" sz="1400" b="1" dirty="0" smtClean="0">
                          <a:effectLst/>
                          <a:latin typeface="Arial" panose="020B0604020202020204" pitchFamily="34" charset="0"/>
                          <a:ea typeface="Calibri"/>
                          <a:cs typeface="Arial" panose="020B0604020202020204" pitchFamily="34" charset="0"/>
                        </a:rPr>
                        <a:t>7</a:t>
                      </a:r>
                      <a:endParaRPr lang="ru-RU" sz="14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Городской</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l">
                        <a:lnSpc>
                          <a:spcPct val="100000"/>
                        </a:lnSpc>
                      </a:pPr>
                      <a:r>
                        <a:rPr lang="ru-RU" sz="1400" kern="1200" dirty="0" smtClean="0">
                          <a:effectLst/>
                        </a:rPr>
                        <a:t>Конкурс детского творчества по безопасности дорожного движения «Дорога глазами детей» </a:t>
                      </a:r>
                    </a:p>
                    <a:p>
                      <a:pPr algn="l">
                        <a:lnSpc>
                          <a:spcPct val="100000"/>
                        </a:lnSpc>
                      </a:pPr>
                      <a:r>
                        <a:rPr lang="ru-RU" sz="1400" kern="1200" dirty="0" smtClean="0">
                          <a:effectLst/>
                        </a:rPr>
                        <a:t>Номинация «Умелые руки» </a:t>
                      </a:r>
                      <a:endParaRPr lang="ru-RU" sz="1400" b="0" dirty="0" smtClean="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2012</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Участие</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r>
              <a:tr h="504056">
                <a:tc>
                  <a:txBody>
                    <a:bodyPr/>
                    <a:lstStyle/>
                    <a:p>
                      <a:pPr marL="0" marR="0" indent="0" algn="ctr" defTabSz="914400" rtl="0" eaLnBrk="1" fontAlgn="auto" latinLnBrk="0" hangingPunct="1">
                        <a:lnSpc>
                          <a:spcPct val="100000"/>
                        </a:lnSpc>
                        <a:spcBef>
                          <a:spcPts val="0"/>
                        </a:spcBef>
                        <a:spcAft>
                          <a:spcPts val="1000"/>
                        </a:spcAft>
                        <a:buClrTx/>
                        <a:buSzTx/>
                        <a:buFontTx/>
                        <a:buNone/>
                        <a:tabLst/>
                        <a:defRPr/>
                      </a:pPr>
                      <a:r>
                        <a:rPr lang="ru-RU" sz="1400" b="1" dirty="0" smtClean="0">
                          <a:effectLst/>
                          <a:latin typeface="Arial" panose="020B0604020202020204" pitchFamily="34" charset="0"/>
                          <a:ea typeface="Calibri"/>
                          <a:cs typeface="Arial" panose="020B0604020202020204" pitchFamily="34" charset="0"/>
                        </a:rPr>
                        <a:t>8</a:t>
                      </a:r>
                    </a:p>
                  </a:txBody>
                  <a:tcPr marL="68580" marR="68580" marT="0" marB="0" anchor="ctr"/>
                </a:tc>
                <a:tc>
                  <a:txBody>
                    <a:bodyPr/>
                    <a:lstStyle/>
                    <a:p>
                      <a:pPr marL="0" marR="0" indent="0" algn="ctr" defTabSz="914400" rtl="0" eaLnBrk="1" fontAlgn="auto" latinLnBrk="0" hangingPunct="1">
                        <a:lnSpc>
                          <a:spcPct val="100000"/>
                        </a:lnSpc>
                        <a:spcBef>
                          <a:spcPts val="0"/>
                        </a:spcBef>
                        <a:spcAft>
                          <a:spcPts val="1000"/>
                        </a:spcAft>
                        <a:buClrTx/>
                        <a:buSzTx/>
                        <a:buFontTx/>
                        <a:buNone/>
                        <a:tabLst/>
                        <a:defRPr/>
                      </a:pPr>
                      <a:r>
                        <a:rPr lang="ru-RU" sz="1400" dirty="0" smtClean="0">
                          <a:effectLst/>
                        </a:rPr>
                        <a:t>Областной</a:t>
                      </a:r>
                      <a:endParaRPr lang="ru-RU" sz="1400" b="0" dirty="0" smtClean="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l">
                        <a:lnSpc>
                          <a:spcPct val="100000"/>
                        </a:lnSpc>
                        <a:spcAft>
                          <a:spcPts val="1000"/>
                        </a:spcAft>
                      </a:pPr>
                      <a:r>
                        <a:rPr lang="ru-RU" sz="1400" dirty="0" smtClean="0">
                          <a:effectLst/>
                        </a:rPr>
                        <a:t>Областные соревнования в рамках областного дня здоровья и спорта</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2012</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5 место</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r>
              <a:tr h="289227">
                <a:tc>
                  <a:txBody>
                    <a:bodyPr/>
                    <a:lstStyle/>
                    <a:p>
                      <a:pPr marL="0" marR="0" indent="0" algn="ctr" defTabSz="914400" rtl="0" eaLnBrk="1" fontAlgn="auto" latinLnBrk="0" hangingPunct="1">
                        <a:lnSpc>
                          <a:spcPct val="100000"/>
                        </a:lnSpc>
                        <a:spcBef>
                          <a:spcPts val="0"/>
                        </a:spcBef>
                        <a:spcAft>
                          <a:spcPts val="1000"/>
                        </a:spcAft>
                        <a:buClrTx/>
                        <a:buSzTx/>
                        <a:buFontTx/>
                        <a:buNone/>
                        <a:tabLst/>
                        <a:defRPr/>
                      </a:pPr>
                      <a:r>
                        <a:rPr lang="ru-RU" sz="1400" b="1" dirty="0" smtClean="0">
                          <a:effectLst/>
                          <a:latin typeface="Arial" panose="020B0604020202020204" pitchFamily="34" charset="0"/>
                          <a:ea typeface="Calibri"/>
                          <a:cs typeface="Arial" panose="020B0604020202020204" pitchFamily="34" charset="0"/>
                        </a:rPr>
                        <a:t>9</a:t>
                      </a:r>
                    </a:p>
                  </a:txBody>
                  <a:tcPr marL="68580" marR="68580" marT="0" marB="0" anchor="ctr"/>
                </a:tc>
                <a:tc>
                  <a:txBody>
                    <a:bodyPr/>
                    <a:lstStyle/>
                    <a:p>
                      <a:pPr marL="0" marR="0" indent="0" algn="ctr" defTabSz="914400" rtl="0" eaLnBrk="1" fontAlgn="auto" latinLnBrk="0" hangingPunct="1">
                        <a:lnSpc>
                          <a:spcPct val="100000"/>
                        </a:lnSpc>
                        <a:spcBef>
                          <a:spcPts val="0"/>
                        </a:spcBef>
                        <a:spcAft>
                          <a:spcPts val="1000"/>
                        </a:spcAft>
                        <a:buClrTx/>
                        <a:buSzTx/>
                        <a:buFontTx/>
                        <a:buNone/>
                        <a:tabLst/>
                        <a:defRPr/>
                      </a:pPr>
                      <a:r>
                        <a:rPr lang="ru-RU" sz="1400" dirty="0" smtClean="0">
                          <a:effectLst/>
                        </a:rPr>
                        <a:t>Областной</a:t>
                      </a:r>
                      <a:endParaRPr lang="ru-RU" sz="1400" b="0" dirty="0" smtClean="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l">
                        <a:lnSpc>
                          <a:spcPct val="100000"/>
                        </a:lnSpc>
                        <a:spcAft>
                          <a:spcPts val="1000"/>
                        </a:spcAft>
                      </a:pPr>
                      <a:r>
                        <a:rPr lang="ru-RU" sz="1400" dirty="0" smtClean="0">
                          <a:effectLst/>
                        </a:rPr>
                        <a:t>Областная спартакиада «Маленькие люди на большой планете»</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2013</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2 место</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r>
              <a:tr h="216024">
                <a:tc>
                  <a:txBody>
                    <a:bodyPr/>
                    <a:lstStyle/>
                    <a:p>
                      <a:pPr algn="ctr">
                        <a:lnSpc>
                          <a:spcPct val="100000"/>
                        </a:lnSpc>
                        <a:spcAft>
                          <a:spcPts val="1000"/>
                        </a:spcAft>
                      </a:pPr>
                      <a:r>
                        <a:rPr lang="ru-RU" sz="1400" b="1" dirty="0" smtClean="0">
                          <a:effectLst/>
                          <a:latin typeface="Arial" panose="020B0604020202020204" pitchFamily="34" charset="0"/>
                          <a:ea typeface="Calibri"/>
                          <a:cs typeface="Arial" panose="020B0604020202020204" pitchFamily="34" charset="0"/>
                        </a:rPr>
                        <a:t>10</a:t>
                      </a:r>
                      <a:endParaRPr lang="ru-RU" sz="14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Городской</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l">
                        <a:lnSpc>
                          <a:spcPct val="100000"/>
                        </a:lnSpc>
                        <a:spcAft>
                          <a:spcPts val="1000"/>
                        </a:spcAft>
                      </a:pPr>
                      <a:r>
                        <a:rPr lang="ru-RU" sz="1400" dirty="0" smtClean="0">
                          <a:effectLst/>
                        </a:rPr>
                        <a:t>Конкурс</a:t>
                      </a:r>
                      <a:r>
                        <a:rPr lang="ru-RU" sz="1400" baseline="0" dirty="0" smtClean="0">
                          <a:effectLst/>
                        </a:rPr>
                        <a:t> детского творчества «Новогодняя игрушка»</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rPr>
                        <a:t>2014</a:t>
                      </a:r>
                      <a:endParaRPr lang="ru-RU" sz="14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latin typeface="+mn-lt"/>
                          <a:ea typeface="Calibri"/>
                          <a:cs typeface="Arial" panose="020B0604020202020204" pitchFamily="34" charset="0"/>
                        </a:rPr>
                        <a:t>1 место</a:t>
                      </a:r>
                      <a:endParaRPr lang="ru-RU" sz="1400" dirty="0">
                        <a:effectLst/>
                        <a:latin typeface="+mn-lt"/>
                        <a:ea typeface="Calibri"/>
                        <a:cs typeface="Arial" panose="020B0604020202020204" pitchFamily="34" charset="0"/>
                      </a:endParaRPr>
                    </a:p>
                  </a:txBody>
                  <a:tcPr marL="68580" marR="68580" marT="0" marB="0" anchor="ctr"/>
                </a:tc>
              </a:tr>
              <a:tr h="432048">
                <a:tc>
                  <a:txBody>
                    <a:bodyPr/>
                    <a:lstStyle/>
                    <a:p>
                      <a:pPr algn="ctr">
                        <a:lnSpc>
                          <a:spcPct val="100000"/>
                        </a:lnSpc>
                        <a:spcAft>
                          <a:spcPts val="1000"/>
                        </a:spcAft>
                      </a:pPr>
                      <a:r>
                        <a:rPr lang="ru-RU" sz="1400" b="1" dirty="0" smtClean="0">
                          <a:effectLst/>
                          <a:latin typeface="Arial" panose="020B0604020202020204" pitchFamily="34" charset="0"/>
                          <a:ea typeface="Calibri"/>
                          <a:cs typeface="Arial" panose="020B0604020202020204" pitchFamily="34" charset="0"/>
                        </a:rPr>
                        <a:t>11</a:t>
                      </a:r>
                      <a:endParaRPr lang="ru-RU" sz="1400" b="1"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latin typeface="+mn-lt"/>
                          <a:ea typeface="Calibri"/>
                          <a:cs typeface="Arial" panose="020B0604020202020204" pitchFamily="34" charset="0"/>
                        </a:rPr>
                        <a:t>Областной</a:t>
                      </a:r>
                      <a:endParaRPr lang="ru-RU" sz="1400" dirty="0">
                        <a:effectLst/>
                        <a:latin typeface="+mn-lt"/>
                        <a:ea typeface="Calibri"/>
                        <a:cs typeface="Arial" panose="020B0604020202020204" pitchFamily="34" charset="0"/>
                      </a:endParaRPr>
                    </a:p>
                  </a:txBody>
                  <a:tcPr marL="68580" marR="68580" marT="0" marB="0" anchor="ctr"/>
                </a:tc>
                <a:tc>
                  <a:txBody>
                    <a:bodyPr/>
                    <a:lstStyle/>
                    <a:p>
                      <a:pPr marL="0" marR="0" lvl="0" indent="0" algn="l" defTabSz="914400" rtl="0" eaLnBrk="1" fontAlgn="auto" latinLnBrk="0" hangingPunct="1">
                        <a:lnSpc>
                          <a:spcPct val="100000"/>
                        </a:lnSpc>
                        <a:spcBef>
                          <a:spcPts val="0"/>
                        </a:spcBef>
                        <a:spcAft>
                          <a:spcPts val="1000"/>
                        </a:spcAft>
                        <a:buClrTx/>
                        <a:buSzTx/>
                        <a:buFontTx/>
                        <a:buNone/>
                        <a:tabLst/>
                        <a:defRPr/>
                      </a:pPr>
                      <a:r>
                        <a:rPr lang="en-US" sz="1400" baseline="0" dirty="0" smtClean="0"/>
                        <a:t>X </a:t>
                      </a:r>
                      <a:r>
                        <a:rPr lang="ru-RU" sz="1400" baseline="0" dirty="0" smtClean="0"/>
                        <a:t>Областной конкурс </a:t>
                      </a:r>
                      <a:r>
                        <a:rPr lang="ru-RU" sz="1400" baseline="0" dirty="0" err="1" smtClean="0"/>
                        <a:t>детско</a:t>
                      </a:r>
                      <a:r>
                        <a:rPr lang="ru-RU" sz="1400" baseline="0" dirty="0" smtClean="0"/>
                        <a:t> – юношеского творчества по пожарной безопасности</a:t>
                      </a:r>
                      <a:endParaRPr lang="ru-RU" sz="1400" dirty="0" smtClean="0"/>
                    </a:p>
                  </a:txBody>
                  <a:tcPr marL="68580" marR="68580" marT="0" marB="0" anchor="ctr"/>
                </a:tc>
                <a:tc>
                  <a:txBody>
                    <a:bodyPr/>
                    <a:lstStyle/>
                    <a:p>
                      <a:pPr algn="ctr">
                        <a:lnSpc>
                          <a:spcPct val="100000"/>
                        </a:lnSpc>
                        <a:spcAft>
                          <a:spcPts val="1000"/>
                        </a:spcAft>
                      </a:pPr>
                      <a:r>
                        <a:rPr lang="ru-RU" sz="1400" dirty="0" smtClean="0">
                          <a:effectLst/>
                          <a:latin typeface="+mn-lt"/>
                          <a:ea typeface="Calibri"/>
                          <a:cs typeface="Arial" panose="020B0604020202020204" pitchFamily="34" charset="0"/>
                        </a:rPr>
                        <a:t>2014</a:t>
                      </a:r>
                      <a:endParaRPr lang="ru-RU" sz="1400" dirty="0">
                        <a:effectLst/>
                        <a:latin typeface="+mn-lt"/>
                        <a:ea typeface="Calibri"/>
                        <a:cs typeface="Arial" panose="020B0604020202020204" pitchFamily="34" charset="0"/>
                      </a:endParaRPr>
                    </a:p>
                  </a:txBody>
                  <a:tcPr marL="68580" marR="68580" marT="0" marB="0" anchor="ctr"/>
                </a:tc>
                <a:tc>
                  <a:txBody>
                    <a:bodyPr/>
                    <a:lstStyle/>
                    <a:p>
                      <a:pPr algn="ctr">
                        <a:lnSpc>
                          <a:spcPct val="100000"/>
                        </a:lnSpc>
                        <a:spcAft>
                          <a:spcPts val="1000"/>
                        </a:spcAft>
                      </a:pPr>
                      <a:r>
                        <a:rPr lang="ru-RU" sz="1400" dirty="0" smtClean="0">
                          <a:effectLst/>
                          <a:latin typeface="+mn-lt"/>
                          <a:ea typeface="Calibri"/>
                          <a:cs typeface="Arial" panose="020B0604020202020204" pitchFamily="34" charset="0"/>
                        </a:rPr>
                        <a:t>3 место</a:t>
                      </a:r>
                      <a:endParaRPr lang="ru-RU" sz="1400" dirty="0">
                        <a:effectLst/>
                        <a:latin typeface="+mn-lt"/>
                        <a:ea typeface="Calibri"/>
                        <a:cs typeface="Arial" panose="020B0604020202020204" pitchFamily="34" charset="0"/>
                      </a:endParaRPr>
                    </a:p>
                  </a:txBody>
                  <a:tcPr marL="68580" marR="68580" marT="0" marB="0" anchor="ctr"/>
                </a:tc>
              </a:tr>
            </a:tbl>
          </a:graphicData>
        </a:graphic>
      </p:graphicFrame>
      <p:sp>
        <p:nvSpPr>
          <p:cNvPr id="5" name="Прямоугольник 4"/>
          <p:cNvSpPr/>
          <p:nvPr/>
        </p:nvSpPr>
        <p:spPr>
          <a:xfrm>
            <a:off x="179512" y="44624"/>
            <a:ext cx="8712968" cy="646331"/>
          </a:xfrm>
          <a:prstGeom prst="rect">
            <a:avLst/>
          </a:prstGeom>
        </p:spPr>
        <p:txBody>
          <a:bodyPr wrap="square">
            <a:spAutoFit/>
          </a:bodyPr>
          <a:lstStyle/>
          <a:p>
            <a:pPr algn="ctr"/>
            <a:r>
              <a:rPr lang="ru-RU" sz="3600" b="1" dirty="0" smtClean="0">
                <a:solidFill>
                  <a:srgbClr val="FF0000"/>
                </a:solidFill>
                <a:cs typeface="Aharoni" panose="02010803020104030203" pitchFamily="2" charset="-79"/>
              </a:rPr>
              <a:t>Карта </a:t>
            </a:r>
            <a:r>
              <a:rPr lang="ru-RU" sz="3600" b="1" dirty="0">
                <a:solidFill>
                  <a:srgbClr val="FF0000"/>
                </a:solidFill>
                <a:cs typeface="Aharoni" panose="02010803020104030203" pitchFamily="2" charset="-79"/>
              </a:rPr>
              <a:t>участия </a:t>
            </a:r>
            <a:r>
              <a:rPr lang="ru-RU" sz="3600" b="1" dirty="0" smtClean="0">
                <a:solidFill>
                  <a:srgbClr val="FF0000"/>
                </a:solidFill>
                <a:cs typeface="Aharoni" panose="02010803020104030203" pitchFamily="2" charset="-79"/>
              </a:rPr>
              <a:t>воспитанников </a:t>
            </a:r>
            <a:r>
              <a:rPr lang="ru-RU" sz="3600" b="1" dirty="0">
                <a:solidFill>
                  <a:srgbClr val="FF0000"/>
                </a:solidFill>
                <a:cs typeface="Aharoni" panose="02010803020104030203" pitchFamily="2" charset="-79"/>
              </a:rPr>
              <a:t>в </a:t>
            </a:r>
            <a:r>
              <a:rPr lang="ru-RU" sz="3600" b="1" dirty="0" smtClean="0">
                <a:solidFill>
                  <a:srgbClr val="FF0000"/>
                </a:solidFill>
                <a:cs typeface="Aharoni" panose="02010803020104030203" pitchFamily="2" charset="-79"/>
              </a:rPr>
              <a:t>конкурсах</a:t>
            </a:r>
            <a:endParaRPr lang="ru-RU" sz="3600" b="1" dirty="0">
              <a:solidFill>
                <a:srgbClr val="FF0000"/>
              </a:solidFill>
              <a:cs typeface="Aharoni" panose="02010803020104030203" pitchFamily="2" charset="-79"/>
            </a:endParaRPr>
          </a:p>
        </p:txBody>
      </p:sp>
    </p:spTree>
    <p:extLst>
      <p:ext uri="{BB962C8B-B14F-4D97-AF65-F5344CB8AC3E}">
        <p14:creationId xmlns:p14="http://schemas.microsoft.com/office/powerpoint/2010/main" val="3075322554"/>
      </p:ext>
    </p:extLst>
  </p:cSld>
  <p:clrMapOvr>
    <a:masterClrMapping/>
  </p:clrMapOvr>
  <mc:AlternateContent xmlns:mc="http://schemas.openxmlformats.org/markup-compatibility/2006" xmlns:p14="http://schemas.microsoft.com/office/powerpoint/2010/main">
    <mc:Choice Requires="p14">
      <p:transition spd="slow" p14:dur="2000" advTm="2283"/>
    </mc:Choice>
    <mc:Fallback xmlns="">
      <p:transition spd="slow" advTm="2283"/>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CC66">
            <a:alpha val="45000"/>
          </a:srgbClr>
        </a:solidFill>
        <a:effectLst/>
      </p:bgPr>
    </p:bg>
    <p:spTree>
      <p:nvGrpSpPr>
        <p:cNvPr id="1" name=""/>
        <p:cNvGrpSpPr/>
        <p:nvPr/>
      </p:nvGrpSpPr>
      <p:grpSpPr>
        <a:xfrm>
          <a:off x="0" y="0"/>
          <a:ext cx="0" cy="0"/>
          <a:chOff x="0" y="0"/>
          <a:chExt cx="0" cy="0"/>
        </a:xfrm>
      </p:grpSpPr>
      <p:sp>
        <p:nvSpPr>
          <p:cNvPr id="3" name="Прямоугольник 2"/>
          <p:cNvSpPr/>
          <p:nvPr/>
        </p:nvSpPr>
        <p:spPr>
          <a:xfrm>
            <a:off x="323528" y="1052736"/>
            <a:ext cx="8640960" cy="5093702"/>
          </a:xfrm>
          <a:prstGeom prst="rect">
            <a:avLst/>
          </a:prstGeom>
        </p:spPr>
        <p:txBody>
          <a:bodyPr wrap="square">
            <a:spAutoFit/>
          </a:bodyPr>
          <a:lstStyle/>
          <a:p>
            <a:pPr marL="342900" indent="-342900">
              <a:spcAft>
                <a:spcPts val="600"/>
              </a:spcAft>
              <a:buClr>
                <a:srgbClr val="FF0000"/>
              </a:buClr>
              <a:buFont typeface="Wingdings"/>
              <a:buChar char=""/>
              <a:tabLst>
                <a:tab pos="457200" algn="l"/>
              </a:tabLst>
            </a:pPr>
            <a:r>
              <a:rPr lang="ru-RU" dirty="0" smtClean="0">
                <a:ea typeface="Calibri"/>
                <a:cs typeface="Arial" panose="020B0604020202020204" pitchFamily="34" charset="0"/>
              </a:rPr>
              <a:t>Применение ИКТ в </a:t>
            </a:r>
            <a:r>
              <a:rPr lang="ru-RU" dirty="0">
                <a:ea typeface="Calibri"/>
                <a:cs typeface="Arial" panose="020B0604020202020204" pitchFamily="34" charset="0"/>
              </a:rPr>
              <a:t>образовательном </a:t>
            </a:r>
            <a:r>
              <a:rPr lang="ru-RU" dirty="0" smtClean="0">
                <a:ea typeface="Calibri"/>
                <a:cs typeface="Arial" panose="020B0604020202020204" pitchFamily="34" charset="0"/>
              </a:rPr>
              <a:t>процессе.</a:t>
            </a:r>
            <a:r>
              <a:rPr lang="ru-RU" dirty="0">
                <a:cs typeface="Arial" panose="020B0604020202020204" pitchFamily="34" charset="0"/>
              </a:rPr>
              <a:t> </a:t>
            </a:r>
            <a:endParaRPr lang="ru-RU" dirty="0" smtClean="0">
              <a:cs typeface="Arial" panose="020B0604020202020204" pitchFamily="34" charset="0"/>
            </a:endParaRPr>
          </a:p>
          <a:p>
            <a:pPr marL="342900" indent="-342900">
              <a:spcAft>
                <a:spcPts val="600"/>
              </a:spcAft>
              <a:buClr>
                <a:srgbClr val="FF0000"/>
              </a:buClr>
              <a:buFont typeface="Wingdings"/>
              <a:buChar char=""/>
              <a:tabLst>
                <a:tab pos="457200" algn="l"/>
              </a:tabLst>
            </a:pPr>
            <a:r>
              <a:rPr lang="ru-RU" dirty="0" smtClean="0">
                <a:cs typeface="Arial" panose="020B0604020202020204" pitchFamily="34" charset="0"/>
              </a:rPr>
              <a:t>Создание </a:t>
            </a:r>
            <a:r>
              <a:rPr lang="ru-RU" dirty="0">
                <a:cs typeface="Arial" panose="020B0604020202020204" pitchFamily="34" charset="0"/>
              </a:rPr>
              <a:t>личного сайта в социальной сети работников образования </a:t>
            </a:r>
            <a:r>
              <a:rPr lang="en-US" b="1" dirty="0">
                <a:cs typeface="Arial" panose="020B0604020202020204" pitchFamily="34" charset="0"/>
              </a:rPr>
              <a:t>n</a:t>
            </a:r>
            <a:r>
              <a:rPr lang="ru-RU" b="1" dirty="0">
                <a:cs typeface="Arial" panose="020B0604020202020204" pitchFamily="34" charset="0"/>
              </a:rPr>
              <a:t>s</a:t>
            </a:r>
            <a:r>
              <a:rPr lang="en-US" b="1" dirty="0">
                <a:cs typeface="Arial" panose="020B0604020202020204" pitchFamily="34" charset="0"/>
              </a:rPr>
              <a:t>portal.</a:t>
            </a:r>
            <a:r>
              <a:rPr lang="ru-RU" b="1" dirty="0" err="1">
                <a:cs typeface="Arial" panose="020B0604020202020204" pitchFamily="34" charset="0"/>
              </a:rPr>
              <a:t>ru</a:t>
            </a:r>
            <a:r>
              <a:rPr lang="en-US" b="1" dirty="0">
                <a:solidFill>
                  <a:srgbClr val="00B050"/>
                </a:solidFill>
              </a:rPr>
              <a:t> </a:t>
            </a:r>
            <a:r>
              <a:rPr lang="en-US" dirty="0">
                <a:hlinkClick r:id="rId2"/>
              </a:rPr>
              <a:t>http://nsportal</a:t>
            </a:r>
            <a:r>
              <a:rPr lang="ru-RU" dirty="0">
                <a:hlinkClick r:id="rId2"/>
              </a:rPr>
              <a:t>.</a:t>
            </a:r>
            <a:r>
              <a:rPr lang="en-US" dirty="0" err="1">
                <a:hlinkClick r:id="rId2"/>
              </a:rPr>
              <a:t>ru</a:t>
            </a:r>
            <a:r>
              <a:rPr lang="en-US" dirty="0">
                <a:hlinkClick r:id="rId2"/>
              </a:rPr>
              <a:t>/</a:t>
            </a:r>
            <a:r>
              <a:rPr lang="en-US" dirty="0" err="1">
                <a:hlinkClick r:id="rId2"/>
              </a:rPr>
              <a:t>nlena</a:t>
            </a:r>
            <a:r>
              <a:rPr lang="en-US" dirty="0"/>
              <a:t> </a:t>
            </a:r>
            <a:endParaRPr lang="ru-RU" dirty="0">
              <a:solidFill>
                <a:srgbClr val="0070C0"/>
              </a:solidFill>
              <a:cs typeface="Arial" panose="020B0604020202020204" pitchFamily="34" charset="0"/>
            </a:endParaRPr>
          </a:p>
          <a:p>
            <a:pPr marL="342900" indent="-342900">
              <a:spcAft>
                <a:spcPts val="600"/>
              </a:spcAft>
              <a:buClr>
                <a:srgbClr val="FF0000"/>
              </a:buClr>
              <a:buFont typeface="Wingdings"/>
              <a:buChar char=""/>
              <a:tabLst>
                <a:tab pos="457200" algn="l"/>
              </a:tabLst>
            </a:pPr>
            <a:r>
              <a:rPr lang="ru-RU" dirty="0">
                <a:cs typeface="Arial" panose="020B0604020202020204" pitchFamily="34" charset="0"/>
              </a:rPr>
              <a:t>Зарегистрирована личная веб-страница </a:t>
            </a:r>
            <a:r>
              <a:rPr lang="ru-RU" dirty="0" smtClean="0">
                <a:cs typeface="Arial" panose="020B0604020202020204" pitchFamily="34" charset="0"/>
              </a:rPr>
              <a:t>на </a:t>
            </a:r>
            <a:r>
              <a:rPr lang="ru-RU" dirty="0">
                <a:cs typeface="Arial" panose="020B0604020202020204" pitchFamily="34" charset="0"/>
              </a:rPr>
              <a:t>сайте </a:t>
            </a:r>
            <a:r>
              <a:rPr lang="ru-RU" b="1" dirty="0"/>
              <a:t>Maaam.ru</a:t>
            </a:r>
            <a:r>
              <a:rPr lang="ru-RU" dirty="0"/>
              <a:t> (Международный русскоязычный социальный образовательный интернет-проект)</a:t>
            </a:r>
            <a:r>
              <a:rPr lang="ru-RU" b="1" dirty="0"/>
              <a:t> </a:t>
            </a:r>
            <a:endParaRPr lang="ru-RU" b="1" dirty="0" smtClean="0"/>
          </a:p>
          <a:p>
            <a:pPr marL="342900" indent="-342900">
              <a:spcAft>
                <a:spcPts val="600"/>
              </a:spcAft>
              <a:buClr>
                <a:srgbClr val="FF0000"/>
              </a:buClr>
              <a:buFont typeface="Wingdings"/>
              <a:buChar char=""/>
              <a:tabLst>
                <a:tab pos="457200" algn="l"/>
              </a:tabLst>
            </a:pPr>
            <a:r>
              <a:rPr lang="ru-RU" dirty="0" smtClean="0">
                <a:ea typeface="Calibri"/>
                <a:cs typeface="Arial" panose="020B0604020202020204" pitchFamily="34" charset="0"/>
              </a:rPr>
              <a:t>творческих педагогических конкурсах, семинарах. </a:t>
            </a:r>
          </a:p>
          <a:p>
            <a:pPr marL="342900" lvl="0" indent="-342900">
              <a:spcAft>
                <a:spcPts val="600"/>
              </a:spcAft>
              <a:buClr>
                <a:srgbClr val="FF0000"/>
              </a:buClr>
              <a:buFont typeface="Wingdings"/>
              <a:buChar char=""/>
              <a:tabLst>
                <a:tab pos="457200" algn="l"/>
              </a:tabLst>
            </a:pPr>
            <a:r>
              <a:rPr lang="ru-RU" dirty="0" smtClean="0">
                <a:ea typeface="Calibri"/>
                <a:cs typeface="Arial" panose="020B0604020202020204" pitchFamily="34" charset="0"/>
              </a:rPr>
              <a:t>Разработка и реализация педагогических проектов.</a:t>
            </a:r>
          </a:p>
          <a:p>
            <a:pPr marL="342900" indent="-342900">
              <a:spcAft>
                <a:spcPts val="600"/>
              </a:spcAft>
              <a:buClr>
                <a:srgbClr val="FF0000"/>
              </a:buClr>
              <a:buFont typeface="Wingdings"/>
              <a:buChar char=""/>
              <a:tabLst>
                <a:tab pos="457200" algn="l"/>
              </a:tabLst>
            </a:pPr>
            <a:r>
              <a:rPr lang="ru-RU" dirty="0" smtClean="0">
                <a:cs typeface="Arial" panose="020B0604020202020204" pitchFamily="34" charset="0"/>
              </a:rPr>
              <a:t>Разработка и реализация индивидуальных маршрутов </a:t>
            </a:r>
            <a:r>
              <a:rPr lang="ru-RU" dirty="0">
                <a:cs typeface="Arial" panose="020B0604020202020204" pitchFamily="34" charset="0"/>
              </a:rPr>
              <a:t>развития </a:t>
            </a:r>
            <a:r>
              <a:rPr lang="ru-RU" dirty="0" smtClean="0">
                <a:cs typeface="Arial" panose="020B0604020202020204" pitchFamily="34" charset="0"/>
              </a:rPr>
              <a:t>детей.</a:t>
            </a:r>
          </a:p>
          <a:p>
            <a:pPr marL="342900" indent="-342900">
              <a:spcAft>
                <a:spcPts val="600"/>
              </a:spcAft>
              <a:buClr>
                <a:srgbClr val="FF0000"/>
              </a:buClr>
              <a:buFont typeface="Wingdings"/>
              <a:buChar char=""/>
              <a:tabLst>
                <a:tab pos="457200" algn="l"/>
              </a:tabLst>
            </a:pPr>
            <a:r>
              <a:rPr lang="ru-RU" dirty="0" smtClean="0">
                <a:cs typeface="Arial" panose="020B0604020202020204" pitchFamily="34" charset="0"/>
              </a:rPr>
              <a:t>Открытые показы педагогической деятельности, целевых  прогулок.</a:t>
            </a:r>
          </a:p>
          <a:p>
            <a:pPr marL="342900" indent="-342900">
              <a:spcAft>
                <a:spcPts val="600"/>
              </a:spcAft>
              <a:buClr>
                <a:srgbClr val="FF0000"/>
              </a:buClr>
              <a:buFont typeface="Wingdings"/>
              <a:buChar char=""/>
              <a:tabLst>
                <a:tab pos="457200" algn="l"/>
              </a:tabLst>
            </a:pPr>
            <a:r>
              <a:rPr lang="ru-RU" dirty="0">
                <a:cs typeface="Arial" panose="020B0604020202020204" pitchFamily="34" charset="0"/>
              </a:rPr>
              <a:t>У</a:t>
            </a:r>
            <a:r>
              <a:rPr lang="ru-RU" dirty="0" smtClean="0">
                <a:cs typeface="Arial" panose="020B0604020202020204" pitchFamily="34" charset="0"/>
              </a:rPr>
              <a:t>частие </a:t>
            </a:r>
            <a:r>
              <a:rPr lang="ru-RU" dirty="0">
                <a:cs typeface="Arial" panose="020B0604020202020204" pitchFamily="34" charset="0"/>
              </a:rPr>
              <a:t>в разработке основной общеобразовательной программы дошкольного образования ДОУ в соответствии с </a:t>
            </a:r>
            <a:r>
              <a:rPr lang="ru-RU" dirty="0" smtClean="0">
                <a:cs typeface="Arial" panose="020B0604020202020204" pitchFamily="34" charset="0"/>
              </a:rPr>
              <a:t>ФГТ и ФГОС</a:t>
            </a:r>
            <a:endParaRPr lang="ru-RU" dirty="0">
              <a:cs typeface="Arial" panose="020B0604020202020204" pitchFamily="34" charset="0"/>
            </a:endParaRPr>
          </a:p>
          <a:p>
            <a:pPr marL="342900" indent="-342900">
              <a:spcAft>
                <a:spcPts val="600"/>
              </a:spcAft>
              <a:buClr>
                <a:srgbClr val="FF0000"/>
              </a:buClr>
              <a:buFont typeface="Wingdings"/>
              <a:buChar char=""/>
              <a:tabLst>
                <a:tab pos="457200" algn="l"/>
              </a:tabLst>
            </a:pPr>
            <a:r>
              <a:rPr lang="ru-RU" dirty="0" smtClean="0">
                <a:cs typeface="Arial" panose="020B0604020202020204" pitchFamily="34" charset="0"/>
              </a:rPr>
              <a:t>Участие в творческой группе. </a:t>
            </a:r>
          </a:p>
          <a:p>
            <a:pPr marL="342900" indent="-342900">
              <a:spcAft>
                <a:spcPts val="600"/>
              </a:spcAft>
              <a:buClr>
                <a:srgbClr val="FF0000"/>
              </a:buClr>
              <a:buFont typeface="Wingdings"/>
              <a:buChar char=""/>
              <a:tabLst>
                <a:tab pos="457200" algn="l"/>
              </a:tabLst>
            </a:pPr>
            <a:r>
              <a:rPr lang="ru-RU" dirty="0" smtClean="0">
                <a:cs typeface="Arial" panose="020B0604020202020204" pitchFamily="34" charset="0"/>
              </a:rPr>
              <a:t>Самообразование.</a:t>
            </a:r>
          </a:p>
          <a:p>
            <a:pPr marL="342900" indent="-342900">
              <a:spcAft>
                <a:spcPts val="600"/>
              </a:spcAft>
              <a:buClr>
                <a:srgbClr val="FF0000"/>
              </a:buClr>
              <a:buFont typeface="Wingdings"/>
              <a:buChar char=""/>
              <a:tabLst>
                <a:tab pos="457200" algn="l"/>
              </a:tabLst>
            </a:pPr>
            <a:r>
              <a:rPr lang="ru-RU" dirty="0">
                <a:cs typeface="Arial" panose="020B0604020202020204" pitchFamily="34" charset="0"/>
              </a:rPr>
              <a:t>Нетрадиционные формы работы с родителями</a:t>
            </a:r>
            <a:r>
              <a:rPr lang="ru-RU" dirty="0" smtClean="0">
                <a:cs typeface="Arial" panose="020B0604020202020204" pitchFamily="34" charset="0"/>
              </a:rPr>
              <a:t>.</a:t>
            </a:r>
          </a:p>
          <a:p>
            <a:pPr>
              <a:spcAft>
                <a:spcPts val="600"/>
              </a:spcAft>
              <a:buClr>
                <a:srgbClr val="FF0000"/>
              </a:buClr>
              <a:tabLst>
                <a:tab pos="457200" algn="l"/>
              </a:tabLst>
            </a:pPr>
            <a:r>
              <a:rPr lang="ru-RU" dirty="0" smtClean="0">
                <a:cs typeface="Arial" panose="020B0604020202020204" pitchFamily="34" charset="0"/>
              </a:rPr>
              <a:t> </a:t>
            </a:r>
          </a:p>
        </p:txBody>
      </p:sp>
      <p:sp>
        <p:nvSpPr>
          <p:cNvPr id="4" name="Заголовок 1"/>
          <p:cNvSpPr txBox="1">
            <a:spLocks/>
          </p:cNvSpPr>
          <p:nvPr/>
        </p:nvSpPr>
        <p:spPr>
          <a:xfrm>
            <a:off x="457200" y="194312"/>
            <a:ext cx="8229600" cy="786416"/>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3600" b="1" dirty="0" smtClean="0">
                <a:solidFill>
                  <a:srgbClr val="FF0000"/>
                </a:solidFill>
                <a:latin typeface="+mn-lt"/>
                <a:ea typeface="Times New Roman"/>
              </a:rPr>
              <a:t>Участие в инновационной деятельности</a:t>
            </a:r>
            <a:endParaRPr lang="ru-RU" sz="3600" dirty="0">
              <a:solidFill>
                <a:srgbClr val="FF0000"/>
              </a:solidFill>
              <a:latin typeface="+mn-lt"/>
            </a:endParaRPr>
          </a:p>
        </p:txBody>
      </p:sp>
    </p:spTree>
    <p:extLst>
      <p:ext uri="{BB962C8B-B14F-4D97-AF65-F5344CB8AC3E}">
        <p14:creationId xmlns:p14="http://schemas.microsoft.com/office/powerpoint/2010/main" val="17483937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CC66">
            <a:alpha val="45000"/>
          </a:srgbClr>
        </a:solidFill>
        <a:effectLst/>
      </p:bgPr>
    </p:bg>
    <p:spTree>
      <p:nvGrpSpPr>
        <p:cNvPr id="1" name=""/>
        <p:cNvGrpSpPr/>
        <p:nvPr/>
      </p:nvGrpSpPr>
      <p:grpSpPr>
        <a:xfrm>
          <a:off x="0" y="0"/>
          <a:ext cx="0" cy="0"/>
          <a:chOff x="0" y="0"/>
          <a:chExt cx="0" cy="0"/>
        </a:xfrm>
      </p:grpSpPr>
      <p:sp>
        <p:nvSpPr>
          <p:cNvPr id="6" name="Заголовок 1"/>
          <p:cNvSpPr txBox="1">
            <a:spLocks/>
          </p:cNvSpPr>
          <p:nvPr/>
        </p:nvSpPr>
        <p:spPr>
          <a:xfrm>
            <a:off x="301752" y="228600"/>
            <a:ext cx="8534400" cy="75895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sz="900" dirty="0">
              <a:ea typeface="Calibri"/>
              <a:cs typeface="Times New Roman"/>
            </a:endParaRPr>
          </a:p>
        </p:txBody>
      </p:sp>
      <p:sp>
        <p:nvSpPr>
          <p:cNvPr id="10" name="Прямоугольник 9"/>
          <p:cNvSpPr/>
          <p:nvPr/>
        </p:nvSpPr>
        <p:spPr>
          <a:xfrm>
            <a:off x="301752" y="764704"/>
            <a:ext cx="8734744" cy="5616922"/>
          </a:xfrm>
          <a:prstGeom prst="rect">
            <a:avLst/>
          </a:prstGeom>
        </p:spPr>
        <p:txBody>
          <a:bodyPr wrap="square">
            <a:spAutoFit/>
          </a:bodyPr>
          <a:lstStyle/>
          <a:p>
            <a:pPr marL="342900" indent="-342900">
              <a:spcAft>
                <a:spcPts val="600"/>
              </a:spcAft>
              <a:buClr>
                <a:srgbClr val="FF0000"/>
              </a:buClr>
              <a:buFont typeface="Wingdings"/>
              <a:buChar char=""/>
              <a:tabLst>
                <a:tab pos="457200" algn="l"/>
              </a:tabLst>
            </a:pPr>
            <a:r>
              <a:rPr lang="ru-RU" dirty="0">
                <a:cs typeface="Arial" panose="020B0604020202020204" pitchFamily="34" charset="0"/>
              </a:rPr>
              <a:t>Оформление материалов по различным направлениям деятельности, с использованием программ </a:t>
            </a:r>
            <a:r>
              <a:rPr lang="ru-RU" dirty="0" err="1">
                <a:cs typeface="Arial" panose="020B0604020202020204" pitchFamily="34" charset="0"/>
              </a:rPr>
              <a:t>Microsoft</a:t>
            </a:r>
            <a:r>
              <a:rPr lang="en-US" dirty="0">
                <a:cs typeface="Arial" panose="020B0604020202020204" pitchFamily="34" charset="0"/>
              </a:rPr>
              <a:t> O</a:t>
            </a:r>
            <a:r>
              <a:rPr lang="ru-RU" dirty="0" err="1">
                <a:cs typeface="Arial" panose="020B0604020202020204" pitchFamily="34" charset="0"/>
              </a:rPr>
              <a:t>ffice,Word</a:t>
            </a:r>
            <a:r>
              <a:rPr lang="ru-RU" dirty="0">
                <a:cs typeface="Arial" panose="020B0604020202020204" pitchFamily="34" charset="0"/>
              </a:rPr>
              <a:t>, </a:t>
            </a:r>
            <a:r>
              <a:rPr lang="ru-RU" dirty="0" err="1">
                <a:cs typeface="Arial" panose="020B0604020202020204" pitchFamily="34" charset="0"/>
              </a:rPr>
              <a:t>Excel</a:t>
            </a:r>
            <a:r>
              <a:rPr lang="ru-RU" dirty="0">
                <a:cs typeface="Arial" panose="020B0604020202020204" pitchFamily="34" charset="0"/>
              </a:rPr>
              <a:t>, в том числе при разработки планов и конспектов НОД, различного вида мероприятий, консультаций для </a:t>
            </a:r>
            <a:r>
              <a:rPr lang="ru-RU" dirty="0" smtClean="0">
                <a:cs typeface="Arial" panose="020B0604020202020204" pitchFamily="34" charset="0"/>
              </a:rPr>
              <a:t>родителей.</a:t>
            </a:r>
          </a:p>
          <a:p>
            <a:pPr marL="342900" indent="-342900">
              <a:spcAft>
                <a:spcPts val="600"/>
              </a:spcAft>
              <a:buClr>
                <a:srgbClr val="FF0000"/>
              </a:buClr>
              <a:buFont typeface="Wingdings"/>
              <a:buChar char=""/>
              <a:tabLst>
                <a:tab pos="457200" algn="l"/>
              </a:tabLst>
            </a:pPr>
            <a:r>
              <a:rPr lang="ru-RU" dirty="0" smtClean="0"/>
              <a:t>Создание </a:t>
            </a:r>
            <a:r>
              <a:rPr lang="ru-RU" dirty="0"/>
              <a:t>презентаций в программе </a:t>
            </a:r>
            <a:r>
              <a:rPr lang="en-US" dirty="0"/>
              <a:t>Power Point</a:t>
            </a:r>
            <a:r>
              <a:rPr lang="ru-RU" dirty="0"/>
              <a:t> для повышения эффективности образовательной деятельности с детьми и педагогической компетенции у родителей в процессе проведения родительских собраний, праздничных </a:t>
            </a:r>
            <a:r>
              <a:rPr lang="ru-RU" dirty="0" smtClean="0"/>
              <a:t>мероприятий.</a:t>
            </a:r>
            <a:endParaRPr lang="ru-RU" dirty="0">
              <a:cs typeface="Arial" panose="020B0604020202020204" pitchFamily="34" charset="0"/>
            </a:endParaRPr>
          </a:p>
          <a:p>
            <a:pPr marL="342900" indent="-342900">
              <a:spcAft>
                <a:spcPts val="600"/>
              </a:spcAft>
              <a:buClr>
                <a:srgbClr val="FF0000"/>
              </a:buClr>
              <a:buFont typeface="Wingdings"/>
              <a:buChar char=""/>
              <a:tabLst>
                <a:tab pos="457200" algn="l"/>
              </a:tabLst>
            </a:pPr>
            <a:r>
              <a:rPr lang="ru-RU" dirty="0" smtClean="0">
                <a:cs typeface="Arial" panose="020B0604020202020204" pitchFamily="34" charset="0"/>
              </a:rPr>
              <a:t>Использование </a:t>
            </a:r>
            <a:r>
              <a:rPr lang="ru-RU" dirty="0">
                <a:cs typeface="Arial" panose="020B0604020202020204" pitchFamily="34" charset="0"/>
              </a:rPr>
              <a:t>презентаций и детских анимационных фильмов с </a:t>
            </a:r>
            <a:r>
              <a:rPr lang="ru-RU" dirty="0" smtClean="0">
                <a:cs typeface="Arial" panose="020B0604020202020204" pitchFamily="34" charset="0"/>
              </a:rPr>
              <a:t>целью информационного и научно-педагогического сопровождения образовательного процесса в группе, в подборе дополнительного познавательно – иллюстративного материала.</a:t>
            </a:r>
          </a:p>
          <a:p>
            <a:pPr marL="342900" indent="-342900">
              <a:spcAft>
                <a:spcPts val="600"/>
              </a:spcAft>
              <a:buClr>
                <a:srgbClr val="FF0000"/>
              </a:buClr>
              <a:buFont typeface="Wingdings"/>
              <a:buChar char=""/>
              <a:tabLst>
                <a:tab pos="457200" algn="l"/>
              </a:tabLst>
            </a:pPr>
            <a:r>
              <a:rPr lang="ru-RU" dirty="0" smtClean="0">
                <a:cs typeface="Arial" panose="020B0604020202020204" pitchFamily="34" charset="0"/>
              </a:rPr>
              <a:t>Оформление стендов, буклетов и визитной карточки группы.</a:t>
            </a:r>
            <a:endParaRPr lang="ru-RU" dirty="0">
              <a:cs typeface="Arial" panose="020B0604020202020204" pitchFamily="34" charset="0"/>
            </a:endParaRPr>
          </a:p>
          <a:p>
            <a:pPr marL="342900" indent="-342900">
              <a:spcAft>
                <a:spcPts val="600"/>
              </a:spcAft>
              <a:buClr>
                <a:srgbClr val="FF0000"/>
              </a:buClr>
              <a:buFont typeface="Wingdings"/>
              <a:buChar char=""/>
              <a:tabLst>
                <a:tab pos="457200" algn="l"/>
              </a:tabLst>
            </a:pPr>
            <a:r>
              <a:rPr lang="ru-RU" dirty="0">
                <a:cs typeface="Arial" panose="020B0604020202020204" pitchFamily="34" charset="0"/>
              </a:rPr>
              <a:t>Знакомство с периодикой, общения с коллегами, обмен </a:t>
            </a:r>
            <a:r>
              <a:rPr lang="ru-RU" dirty="0" smtClean="0">
                <a:cs typeface="Arial" panose="020B0604020202020204" pitchFamily="34" charset="0"/>
              </a:rPr>
              <a:t>опытом.</a:t>
            </a:r>
          </a:p>
          <a:p>
            <a:pPr marL="342900" indent="-342900">
              <a:spcAft>
                <a:spcPts val="600"/>
              </a:spcAft>
              <a:buClr>
                <a:srgbClr val="FF0000"/>
              </a:buClr>
              <a:buFont typeface="Wingdings"/>
              <a:buChar char=""/>
              <a:tabLst>
                <a:tab pos="457200" algn="l"/>
              </a:tabLst>
            </a:pPr>
            <a:r>
              <a:rPr lang="ru-RU" dirty="0" smtClean="0">
                <a:cs typeface="Arial" panose="020B0604020202020204" pitchFamily="34" charset="0"/>
              </a:rPr>
              <a:t>Размещение </a:t>
            </a:r>
            <a:r>
              <a:rPr lang="ru-RU" smtClean="0">
                <a:cs typeface="Arial" panose="020B0604020202020204" pitchFamily="34" charset="0"/>
              </a:rPr>
              <a:t>собственных методических </a:t>
            </a:r>
            <a:r>
              <a:rPr lang="ru-RU" dirty="0" smtClean="0">
                <a:cs typeface="Arial" panose="020B0604020202020204" pitchFamily="34" charset="0"/>
              </a:rPr>
              <a:t>разработок, </a:t>
            </a:r>
            <a:r>
              <a:rPr lang="ru-RU" dirty="0" smtClean="0"/>
              <a:t>публикаций, материалов </a:t>
            </a:r>
            <a:r>
              <a:rPr lang="ru-RU" dirty="0" smtClean="0">
                <a:cs typeface="Arial" panose="020B0604020202020204" pitchFamily="34" charset="0"/>
              </a:rPr>
              <a:t>в сети </a:t>
            </a:r>
            <a:r>
              <a:rPr lang="ru-RU" dirty="0" smtClean="0"/>
              <a:t>Интернет.  </a:t>
            </a:r>
            <a:r>
              <a:rPr lang="en-US" dirty="0" smtClean="0">
                <a:hlinkClick r:id="rId2"/>
              </a:rPr>
              <a:t>http</a:t>
            </a:r>
            <a:r>
              <a:rPr lang="en-US" dirty="0">
                <a:hlinkClick r:id="rId2"/>
              </a:rPr>
              <a:t>://nsportal</a:t>
            </a:r>
            <a:r>
              <a:rPr lang="ru-RU" dirty="0">
                <a:hlinkClick r:id="rId2"/>
              </a:rPr>
              <a:t>.</a:t>
            </a:r>
            <a:r>
              <a:rPr lang="en-US" dirty="0" err="1">
                <a:hlinkClick r:id="rId2"/>
              </a:rPr>
              <a:t>ru</a:t>
            </a:r>
            <a:r>
              <a:rPr lang="en-US" dirty="0">
                <a:hlinkClick r:id="rId2"/>
              </a:rPr>
              <a:t>/</a:t>
            </a:r>
            <a:r>
              <a:rPr lang="en-US" dirty="0" err="1">
                <a:hlinkClick r:id="rId2"/>
              </a:rPr>
              <a:t>nlena</a:t>
            </a:r>
            <a:r>
              <a:rPr lang="en-US" dirty="0"/>
              <a:t> </a:t>
            </a:r>
            <a:endParaRPr lang="ru-RU" dirty="0" smtClean="0"/>
          </a:p>
          <a:p>
            <a:pPr marL="342900" indent="-342900">
              <a:spcAft>
                <a:spcPts val="600"/>
              </a:spcAft>
              <a:buClr>
                <a:srgbClr val="FF0000"/>
              </a:buClr>
              <a:buFont typeface="Wingdings"/>
              <a:buChar char=""/>
              <a:tabLst>
                <a:tab pos="457200" algn="l"/>
              </a:tabLst>
            </a:pPr>
            <a:r>
              <a:rPr lang="ru-RU" dirty="0" smtClean="0"/>
              <a:t>Принимаю участие в Интернет - сообществах</a:t>
            </a:r>
          </a:p>
          <a:p>
            <a:pPr>
              <a:spcAft>
                <a:spcPts val="600"/>
              </a:spcAft>
              <a:buClr>
                <a:srgbClr val="FF0000"/>
              </a:buClr>
              <a:tabLst>
                <a:tab pos="457200" algn="l"/>
              </a:tabLst>
            </a:pPr>
            <a:endParaRPr lang="ru-RU" dirty="0">
              <a:cs typeface="Arial" panose="020B0604020202020204" pitchFamily="34" charset="0"/>
            </a:endParaRPr>
          </a:p>
        </p:txBody>
      </p:sp>
      <p:sp>
        <p:nvSpPr>
          <p:cNvPr id="5" name="Заголовок 1"/>
          <p:cNvSpPr txBox="1">
            <a:spLocks/>
          </p:cNvSpPr>
          <p:nvPr/>
        </p:nvSpPr>
        <p:spPr>
          <a:xfrm>
            <a:off x="0" y="44624"/>
            <a:ext cx="9144000" cy="786416"/>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3200" b="1" dirty="0" smtClean="0">
                <a:solidFill>
                  <a:srgbClr val="FF0000"/>
                </a:solidFill>
                <a:latin typeface="+mn-lt"/>
                <a:ea typeface="Times New Roman"/>
              </a:rPr>
              <a:t>Использование ИКТ в образовательном процессе</a:t>
            </a:r>
            <a:endParaRPr lang="ru-RU" sz="3200" dirty="0">
              <a:solidFill>
                <a:srgbClr val="FF0000"/>
              </a:solidFill>
              <a:latin typeface="+mn-lt"/>
            </a:endParaRPr>
          </a:p>
        </p:txBody>
      </p:sp>
    </p:spTree>
    <p:extLst>
      <p:ext uri="{BB962C8B-B14F-4D97-AF65-F5344CB8AC3E}">
        <p14:creationId xmlns:p14="http://schemas.microsoft.com/office/powerpoint/2010/main" val="1051593639"/>
      </p:ext>
    </p:extLst>
  </p:cSld>
  <p:clrMapOvr>
    <a:masterClrMapping/>
  </p:clrMapOvr>
  <mc:AlternateContent xmlns:mc="http://schemas.openxmlformats.org/markup-compatibility/2006" xmlns:p14="http://schemas.microsoft.com/office/powerpoint/2010/main">
    <mc:Choice Requires="p14">
      <p:transition spd="slow" p14:dur="2000" advTm="2283"/>
    </mc:Choice>
    <mc:Fallback xmlns="">
      <p:transition spd="slow" advTm="2283"/>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125323"/>
            <a:ext cx="4572000" cy="9108647"/>
          </a:xfrm>
          <a:prstGeom prst="rect">
            <a:avLst/>
          </a:prstGeom>
        </p:spPr>
        <p:txBody>
          <a:bodyPr>
            <a:spAutoFit/>
          </a:bodyPr>
          <a:lstStyle/>
          <a:p>
            <a:pPr>
              <a:lnSpc>
                <a:spcPct val="107000"/>
              </a:lnSpc>
              <a:spcAft>
                <a:spcPts val="800"/>
              </a:spcAft>
            </a:pPr>
            <a:r>
              <a:rPr lang="ru-RU"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Наши праздники</a:t>
            </a:r>
            <a:endParaRPr lang="ru-RU"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      Осенний праздник</a:t>
            </a:r>
            <a:endParaRPr lang="ru-RU"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Заглянул сегодня праздник в каждый дом,</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Потому что бродит осень за окном.</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Заглянул осенний праздник в детский сад,</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Чтоб порадовать и взрослых и ребят.</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Традиционно, в последнюю неделю октября, в нашем детском саду прошли осенние </a:t>
            </a:r>
            <a:r>
              <a:rPr lang="ru-RU" dirty="0" err="1" smtClean="0">
                <a:latin typeface="Calibri" panose="020F0502020204030204" pitchFamily="34" charset="0"/>
                <a:ea typeface="Calibri" panose="020F0502020204030204" pitchFamily="34" charset="0"/>
                <a:cs typeface="Times New Roman" panose="02020603050405020304" pitchFamily="18" charset="0"/>
              </a:rPr>
              <a:t>праздники.Праздник</a:t>
            </a:r>
            <a:r>
              <a:rPr lang="ru-RU" dirty="0" smtClean="0">
                <a:latin typeface="Calibri" panose="020F0502020204030204" pitchFamily="34" charset="0"/>
                <a:ea typeface="Calibri" panose="020F0502020204030204" pitchFamily="34" charset="0"/>
                <a:cs typeface="Times New Roman" panose="02020603050405020304" pitchFamily="18" charset="0"/>
              </a:rPr>
              <a:t> </a:t>
            </a:r>
            <a:r>
              <a:rPr lang="ru-RU" dirty="0">
                <a:latin typeface="Calibri" panose="020F0502020204030204" pitchFamily="34" charset="0"/>
                <a:ea typeface="Calibri" panose="020F0502020204030204" pitchFamily="34" charset="0"/>
                <a:cs typeface="Times New Roman" panose="02020603050405020304" pitchFamily="18" charset="0"/>
              </a:rPr>
              <a:t>в детском саду – это всегда удивительные чудеса, волшебные краски, звонкий смех воспитанников,  море улыбок и веселья. Хоть и говорят, что осень унылая пора, но дети как никто другой, способны  радоваться шороху золотистых опавших листьев под ногами,  дождику, под которым так интересно гулять под зонтиком, обув резиновые сапожки. Вот почему праздник осени в детском саду является одним из самых любимых  у нашей детворы. Дети водили хороводы, пели песни, играли в весёлые игры, читали стихи. Вместе с хозяйкой праздника – Осенью, отгадывали загадки, наперегонки собирали урожай, прятались под волшебными зонтиками, перевоплощались в разных героев. Воспитанники получили много позитивных эмоций. </a:t>
            </a:r>
            <a:endParaRPr lang="ru-RU" dirty="0"/>
          </a:p>
        </p:txBody>
      </p:sp>
    </p:spTree>
    <p:extLst>
      <p:ext uri="{BB962C8B-B14F-4D97-AF65-F5344CB8AC3E}">
        <p14:creationId xmlns:p14="http://schemas.microsoft.com/office/powerpoint/2010/main" val="12925249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CC66">
            <a:alpha val="45000"/>
          </a:srgbClr>
        </a:solidFill>
        <a:effectLst/>
      </p:bgPr>
    </p:bg>
    <p:spTree>
      <p:nvGrpSpPr>
        <p:cNvPr id="1" name=""/>
        <p:cNvGrpSpPr/>
        <p:nvPr/>
      </p:nvGrpSpPr>
      <p:grpSpPr>
        <a:xfrm>
          <a:off x="0" y="0"/>
          <a:ext cx="0" cy="0"/>
          <a:chOff x="0" y="0"/>
          <a:chExt cx="0" cy="0"/>
        </a:xfrm>
      </p:grpSpPr>
      <p:graphicFrame>
        <p:nvGraphicFramePr>
          <p:cNvPr id="20" name="Схема 19"/>
          <p:cNvGraphicFramePr/>
          <p:nvPr>
            <p:extLst>
              <p:ext uri="{D42A27DB-BD31-4B8C-83A1-F6EECF244321}">
                <p14:modId xmlns:p14="http://schemas.microsoft.com/office/powerpoint/2010/main" val="1284936337"/>
              </p:ext>
            </p:extLst>
          </p:nvPr>
        </p:nvGraphicFramePr>
        <p:xfrm>
          <a:off x="107504" y="116632"/>
          <a:ext cx="8856984" cy="6669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5795012"/>
      </p:ext>
    </p:extLst>
  </p:cSld>
  <p:clrMapOvr>
    <a:masterClrMapping/>
  </p:clrMapOvr>
  <mc:AlternateContent xmlns:mc="http://schemas.openxmlformats.org/markup-compatibility/2006" xmlns:p14="http://schemas.microsoft.com/office/powerpoint/2010/main">
    <mc:Choice Requires="p14">
      <p:transition spd="slow" p14:dur="2000" advTm="2283"/>
    </mc:Choice>
    <mc:Fallback xmlns="">
      <p:transition spd="slow" advTm="2283"/>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51720" y="476672"/>
            <a:ext cx="4572000" cy="6102055"/>
          </a:xfrm>
          <a:prstGeom prst="rect">
            <a:avLst/>
          </a:prstGeom>
        </p:spPr>
        <p:txBody>
          <a:bodyPr>
            <a:spAutoFit/>
          </a:bodyPr>
          <a:lstStyle/>
          <a:p>
            <a:pPr>
              <a:lnSpc>
                <a:spcPct val="107000"/>
              </a:lnSpc>
              <a:spcAft>
                <a:spcPts val="800"/>
              </a:spcAft>
            </a:pPr>
            <a:r>
              <a:rPr lang="ru-RU" sz="14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 Наши праздники</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4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      Осенний праздник</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Заглянул сегодня праздник в каждый дом,</a:t>
            </a: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Потому что бродит осень за окном.</a:t>
            </a: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Заглянул осенний праздник в детский сад,</a:t>
            </a: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Чтоб порадовать и взрослых и ребят.</a:t>
            </a: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Традиционно, в последнюю неделю октября, в нашем детском саду прошли осенние праздники.</a:t>
            </a:r>
          </a:p>
          <a:p>
            <a:pPr>
              <a:lnSpc>
                <a:spcPct val="107000"/>
              </a:lnSpc>
              <a:spcAft>
                <a:spcPts val="800"/>
              </a:spcAft>
            </a:pPr>
            <a:r>
              <a:rPr lang="ru-RU" sz="1400" dirty="0">
                <a:latin typeface="Calibri" panose="020F0502020204030204" pitchFamily="34" charset="0"/>
                <a:ea typeface="Calibri" panose="020F0502020204030204" pitchFamily="34" charset="0"/>
                <a:cs typeface="Times New Roman" panose="02020603050405020304" pitchFamily="18" charset="0"/>
              </a:rPr>
              <a:t>Праздник в детском саду – это всегда удивительные чудеса, волшебные краски, звонкий смех воспитанников,  море улыбок и веселья. Хоть и говорят, что осень унылая пора, но дети как никто другой, способны  радоваться шороху золотистых опавших листьев под ногами,  дождику, под которым так интересно гулять под зонтиком, обув резиновые сапожки. Вот почему праздник осени в детском саду является одним из самых любимых  у нашей детворы. Дети водили хороводы, пели песни, играли в весёлые игры, читали стихи. Вместе с хозяйкой праздника – Осенью, отгадывали загадки, наперегонки собирали урожай, прятались под волшебными зонтиками, перевоплощались в разных героев. Воспитанники получили много позитивных эмоций.    </a:t>
            </a:r>
            <a:endParaRPr lang="ru-RU" sz="1400" dirty="0"/>
          </a:p>
        </p:txBody>
      </p:sp>
    </p:spTree>
    <p:extLst>
      <p:ext uri="{BB962C8B-B14F-4D97-AF65-F5344CB8AC3E}">
        <p14:creationId xmlns:p14="http://schemas.microsoft.com/office/powerpoint/2010/main" val="5575526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205699"/>
            <a:ext cx="4572000" cy="4446602"/>
          </a:xfrm>
          <a:prstGeom prst="rect">
            <a:avLst/>
          </a:prstGeom>
        </p:spPr>
        <p:txBody>
          <a:bodyPr>
            <a:spAutoFit/>
          </a:bodyPr>
          <a:lstStyle/>
          <a:p>
            <a:pPr>
              <a:lnSpc>
                <a:spcPct val="107000"/>
              </a:lnSpc>
              <a:spcAft>
                <a:spcPts val="800"/>
              </a:spcAft>
            </a:pPr>
            <a:r>
              <a:rPr lang="ru-RU"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Наша территория</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Наша территория - это сказочный городок. А герои наших сказок - дети. На территории не только игровые прогулочные участки. Там находится универсальная спортивная площадка на которой дети занимаются спортом, спортивно-игровой городок, цветники с разнообразными цветами, огород . Дети на территории ДОУ играют в разные игры, соревнуются, познают окружающий мир закаляются и просто отдыхают. Посмотрите видео ролик и вы сами все увидите. </a:t>
            </a:r>
          </a:p>
          <a:p>
            <a:pPr>
              <a:lnSpc>
                <a:spcPct val="107000"/>
              </a:lnSpc>
              <a:spcAft>
                <a:spcPts val="800"/>
              </a:spcAft>
            </a:pPr>
            <a:r>
              <a:rPr lang="ru-RU" dirty="0">
                <a:latin typeface="Calibri" panose="020F0502020204030204" pitchFamily="34" charset="0"/>
                <a:ea typeface="Calibri" panose="020F0502020204030204" pitchFamily="34" charset="0"/>
                <a:cs typeface="Times New Roman" panose="02020603050405020304" pitchFamily="18" charset="0"/>
              </a:rPr>
              <a:t> </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825263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600983" y="-1026167"/>
            <a:ext cx="5942033" cy="8910333"/>
          </a:xfrm>
          <a:prstGeom prst="rect">
            <a:avLst/>
          </a:prstGeom>
        </p:spPr>
      </p:pic>
    </p:spTree>
    <p:extLst>
      <p:ext uri="{BB962C8B-B14F-4D97-AF65-F5344CB8AC3E}">
        <p14:creationId xmlns:p14="http://schemas.microsoft.com/office/powerpoint/2010/main" val="1604530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467544" y="404664"/>
            <a:ext cx="6390456" cy="5472267"/>
          </a:xfrm>
          <a:prstGeom prst="rect">
            <a:avLst/>
          </a:prstGeom>
        </p:spPr>
        <p:txBody>
          <a:bodyPr wrap="square">
            <a:spAutoFit/>
          </a:bodyPr>
          <a:lstStyle/>
          <a:p>
            <a:pPr algn="ctr">
              <a:lnSpc>
                <a:spcPct val="107000"/>
              </a:lnSpc>
              <a:spcAft>
                <a:spcPts val="800"/>
              </a:spcAft>
            </a:pPr>
            <a:r>
              <a:rPr lang="ru-RU" sz="2000" i="1" dirty="0"/>
              <a:t>«Почему я работаю в детском саду?»</a:t>
            </a:r>
            <a:br>
              <a:rPr lang="ru-RU" sz="2000" i="1" dirty="0"/>
            </a:br>
            <a:r>
              <a:rPr lang="ru-RU" sz="2000" i="1" dirty="0"/>
              <a:t>Я на смену иду, обо всем забывая,</a:t>
            </a:r>
            <a:br>
              <a:rPr lang="ru-RU" sz="2000" i="1" dirty="0"/>
            </a:br>
            <a:r>
              <a:rPr lang="ru-RU" sz="2000" i="1" dirty="0"/>
              <a:t>С головой окунусь в мир, где нет мне покоя.</a:t>
            </a:r>
            <a:br>
              <a:rPr lang="ru-RU" sz="2000" i="1" dirty="0"/>
            </a:br>
            <a:r>
              <a:rPr lang="ru-RU" sz="2000" i="1" dirty="0"/>
              <a:t>Знаю, ждут, налетят, едва с ног не сбивая,</a:t>
            </a:r>
            <a:br>
              <a:rPr lang="ru-RU" sz="2000" i="1" dirty="0"/>
            </a:br>
            <a:r>
              <a:rPr lang="ru-RU" sz="2000" i="1" dirty="0"/>
              <a:t>А в глазах столько счастья! Где возможно такое?</a:t>
            </a:r>
            <a:br>
              <a:rPr lang="ru-RU" sz="2000" i="1" dirty="0"/>
            </a:br>
            <a:r>
              <a:rPr lang="ru-RU" sz="2000" i="1" dirty="0"/>
              <a:t>Я учу их и с ними учусь каждый день.</a:t>
            </a:r>
            <a:br>
              <a:rPr lang="ru-RU" sz="2000" i="1" dirty="0"/>
            </a:br>
            <a:r>
              <a:rPr lang="ru-RU" sz="2000" i="1" dirty="0"/>
              <a:t>В страну знаний хотим открыть вместе двери.</a:t>
            </a:r>
            <a:br>
              <a:rPr lang="ru-RU" sz="2000" i="1" dirty="0"/>
            </a:br>
            <a:r>
              <a:rPr lang="ru-RU" sz="2000" i="1" dirty="0"/>
              <a:t>Не ложится на лица сомнения тень.</a:t>
            </a:r>
            <a:br>
              <a:rPr lang="ru-RU" sz="2000" i="1" dirty="0"/>
            </a:br>
            <a:r>
              <a:rPr lang="ru-RU" sz="2000" i="1" dirty="0"/>
              <a:t>Как мне верят они, кто еще так поверит?!</a:t>
            </a:r>
            <a:br>
              <a:rPr lang="ru-RU" sz="2000" i="1" dirty="0"/>
            </a:br>
            <a:r>
              <a:rPr lang="ru-RU" sz="2000" i="1" dirty="0"/>
              <a:t>Уверена, я не напрасно тружусь,</a:t>
            </a:r>
            <a:br>
              <a:rPr lang="ru-RU" sz="2000" i="1" dirty="0"/>
            </a:br>
            <a:r>
              <a:rPr lang="ru-RU" sz="2000" i="1" dirty="0"/>
              <a:t>Зовусь «воспитатель» и этим горжусь!</a:t>
            </a:r>
            <a:br>
              <a:rPr lang="ru-RU" sz="2000" i="1" dirty="0"/>
            </a:br>
            <a:r>
              <a:rPr lang="ru-RU" sz="2000" i="1" dirty="0"/>
              <a:t>Наверное – это вот и есть ответ </a:t>
            </a:r>
            <a:r>
              <a:rPr lang="ru-RU" sz="2000" i="1" dirty="0" smtClean="0"/>
              <a:t>–</a:t>
            </a:r>
          </a:p>
          <a:p>
            <a:pPr algn="ctr">
              <a:lnSpc>
                <a:spcPct val="107000"/>
              </a:lnSpc>
              <a:spcAft>
                <a:spcPts val="800"/>
              </a:spcAft>
            </a:pPr>
            <a:r>
              <a:rPr lang="ru-RU" sz="2000" i="1" dirty="0" smtClean="0"/>
              <a:t>Ценнее </a:t>
            </a:r>
            <a:r>
              <a:rPr lang="ru-RU" sz="2000" i="1" dirty="0"/>
              <a:t>нашего труда на свете нет!»</a:t>
            </a:r>
          </a:p>
          <a:p>
            <a:pPr algn="ctr">
              <a:lnSpc>
                <a:spcPct val="107000"/>
              </a:lnSpc>
              <a:spcAft>
                <a:spcPts val="800"/>
              </a:spcAft>
            </a:pP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endParaRPr lang="ru-RU" sz="2000" i="1" dirty="0"/>
          </a:p>
        </p:txBody>
      </p:sp>
    </p:spTree>
    <p:extLst>
      <p:ext uri="{BB962C8B-B14F-4D97-AF65-F5344CB8AC3E}">
        <p14:creationId xmlns:p14="http://schemas.microsoft.com/office/powerpoint/2010/main" val="26968534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600983" y="-270706"/>
            <a:ext cx="5942033" cy="7399411"/>
          </a:xfrm>
          <a:prstGeom prst="rect">
            <a:avLst/>
          </a:prstGeom>
        </p:spPr>
      </p:pic>
    </p:spTree>
    <p:extLst>
      <p:ext uri="{BB962C8B-B14F-4D97-AF65-F5344CB8AC3E}">
        <p14:creationId xmlns:p14="http://schemas.microsoft.com/office/powerpoint/2010/main" val="31093678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1"/>
          <p:cNvSpPr txBox="1">
            <a:spLocks/>
          </p:cNvSpPr>
          <p:nvPr/>
        </p:nvSpPr>
        <p:spPr>
          <a:xfrm>
            <a:off x="457200" y="44624"/>
            <a:ext cx="8229600" cy="786416"/>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sz="3600" dirty="0">
              <a:solidFill>
                <a:srgbClr val="FF0000"/>
              </a:solidFill>
              <a:latin typeface="Bookman Old Style" panose="02050604050505020204" pitchFamily="18" charset="0"/>
            </a:endParaRPr>
          </a:p>
        </p:txBody>
      </p:sp>
      <p:sp>
        <p:nvSpPr>
          <p:cNvPr id="5" name="Поле 40"/>
          <p:cNvSpPr txBox="1">
            <a:spLocks/>
          </p:cNvSpPr>
          <p:nvPr/>
        </p:nvSpPr>
        <p:spPr>
          <a:xfrm>
            <a:off x="395536" y="3212976"/>
            <a:ext cx="8291264" cy="165618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Wave1">
              <a:avLst/>
            </a:prstTxWarp>
            <a:noAutofit/>
          </a:bodyPr>
          <a:lstStyle/>
          <a:p>
            <a:pPr lvl="0" algn="ctr">
              <a:lnSpc>
                <a:spcPct val="115000"/>
              </a:lnSpc>
              <a:spcAft>
                <a:spcPts val="0"/>
              </a:spcAft>
              <a:buClr>
                <a:srgbClr val="FF3300"/>
              </a:buClr>
            </a:pPr>
            <a:endParaRPr lang="ru-RU" sz="9600" b="1" dirty="0">
              <a:solidFill>
                <a:srgbClr val="FF0000"/>
              </a:solidFill>
              <a:effectLst/>
              <a:latin typeface="Bookman Old Style" panose="02050604050505020204" pitchFamily="18" charset="0"/>
              <a:ea typeface="Calibri"/>
              <a:cs typeface="Times New Roman"/>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847268955"/>
              </p:ext>
            </p:extLst>
          </p:nvPr>
        </p:nvGraphicFramePr>
        <p:xfrm>
          <a:off x="179512" y="2132856"/>
          <a:ext cx="8784975" cy="4595454"/>
        </p:xfrm>
        <a:graphic>
          <a:graphicData uri="http://schemas.openxmlformats.org/drawingml/2006/table">
            <a:tbl>
              <a:tblPr firstRow="1" firstCol="1" bandRow="1">
                <a:tableStyleId>{93296810-A885-4BE3-A3E7-6D5BEEA58F35}</a:tableStyleId>
              </a:tblPr>
              <a:tblGrid>
                <a:gridCol w="504055"/>
                <a:gridCol w="4104456"/>
                <a:gridCol w="4176464"/>
              </a:tblGrid>
              <a:tr h="434213">
                <a:tc>
                  <a:txBody>
                    <a:bodyPr/>
                    <a:lstStyle/>
                    <a:p>
                      <a:pPr>
                        <a:lnSpc>
                          <a:spcPct val="115000"/>
                        </a:lnSpc>
                        <a:spcAft>
                          <a:spcPts val="0"/>
                        </a:spcAft>
                      </a:pPr>
                      <a:r>
                        <a:rPr lang="ru-RU" sz="1400" dirty="0">
                          <a:effectLst/>
                          <a:latin typeface="Arial" panose="020B0604020202020204" pitchFamily="34" charset="0"/>
                          <a:cs typeface="Arial" panose="020B0604020202020204" pitchFamily="34" charset="0"/>
                        </a:rPr>
                        <a:t>№ </a:t>
                      </a:r>
                      <a:endParaRPr lang="ru-RU" sz="14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nSpc>
                          <a:spcPct val="115000"/>
                        </a:lnSpc>
                        <a:spcAft>
                          <a:spcPts val="0"/>
                        </a:spcAft>
                      </a:pPr>
                      <a:r>
                        <a:rPr lang="ru-RU" sz="1400" dirty="0">
                          <a:effectLst/>
                          <a:latin typeface="Arial" panose="020B0604020202020204" pitchFamily="34" charset="0"/>
                          <a:cs typeface="Arial" panose="020B0604020202020204" pitchFamily="34" charset="0"/>
                        </a:rPr>
                        <a:t>Название сайта </a:t>
                      </a:r>
                      <a:endParaRPr lang="ru-RU" sz="1400" dirty="0">
                        <a:effectLst/>
                        <a:latin typeface="Arial" panose="020B0604020202020204" pitchFamily="34" charset="0"/>
                        <a:ea typeface="Calibri"/>
                        <a:cs typeface="Arial" panose="020B0604020202020204" pitchFamily="34" charset="0"/>
                      </a:endParaRPr>
                    </a:p>
                  </a:txBody>
                  <a:tcPr marL="68580" marR="68580" marT="0" marB="0"/>
                </a:tc>
                <a:tc>
                  <a:txBody>
                    <a:bodyPr/>
                    <a:lstStyle/>
                    <a:p>
                      <a:pPr>
                        <a:lnSpc>
                          <a:spcPct val="115000"/>
                        </a:lnSpc>
                        <a:spcAft>
                          <a:spcPts val="0"/>
                        </a:spcAft>
                      </a:pPr>
                      <a:r>
                        <a:rPr lang="ru-RU" sz="1400" dirty="0">
                          <a:effectLst/>
                          <a:latin typeface="Arial" panose="020B0604020202020204" pitchFamily="34" charset="0"/>
                          <a:cs typeface="Arial" panose="020B0604020202020204" pitchFamily="34" charset="0"/>
                        </a:rPr>
                        <a:t>Адрес </a:t>
                      </a:r>
                      <a:endParaRPr lang="ru-RU" sz="1400" dirty="0">
                        <a:effectLst/>
                        <a:latin typeface="Arial" panose="020B0604020202020204" pitchFamily="34" charset="0"/>
                        <a:ea typeface="Calibri"/>
                        <a:cs typeface="Arial" panose="020B0604020202020204" pitchFamily="34" charset="0"/>
                      </a:endParaRPr>
                    </a:p>
                  </a:txBody>
                  <a:tcPr marL="68580" marR="68580" marT="0" marB="0"/>
                </a:tc>
              </a:tr>
              <a:tr h="324898">
                <a:tc>
                  <a:txBody>
                    <a:bodyPr/>
                    <a:lstStyle/>
                    <a:p>
                      <a:pPr algn="ctr">
                        <a:lnSpc>
                          <a:spcPct val="115000"/>
                        </a:lnSpc>
                        <a:spcAft>
                          <a:spcPts val="0"/>
                        </a:spcAft>
                      </a:pPr>
                      <a:r>
                        <a:rPr lang="ru-RU" sz="1400" dirty="0" smtClean="0">
                          <a:effectLst/>
                          <a:latin typeface="+mn-lt"/>
                          <a:cs typeface="Arial" panose="020B0604020202020204" pitchFamily="34" charset="0"/>
                        </a:rPr>
                        <a:t>1 </a:t>
                      </a:r>
                      <a:endParaRPr lang="ru-RU" sz="1400" dirty="0">
                        <a:effectLst/>
                        <a:latin typeface="+mn-lt"/>
                        <a:ea typeface="Calibri"/>
                        <a:cs typeface="Arial" panose="020B0604020202020204" pitchFamily="34" charset="0"/>
                      </a:endParaRPr>
                    </a:p>
                  </a:txBody>
                  <a:tcPr marL="68580" marR="68580"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altLang="ru-RU" sz="1400" dirty="0" smtClean="0">
                          <a:latin typeface="+mn-lt"/>
                          <a:cs typeface="Arial" panose="020B0604020202020204" pitchFamily="34" charset="0"/>
                        </a:rPr>
                        <a:t>Сайт «Детский сад»</a:t>
                      </a:r>
                      <a:endParaRPr lang="ru-RU" altLang="ru-RU" sz="1400" b="0" i="0" dirty="0" smtClean="0">
                        <a:latin typeface="+mn-lt"/>
                        <a:cs typeface="Arial" panose="020B0604020202020204" pitchFamily="34" charset="0"/>
                      </a:endParaRPr>
                    </a:p>
                  </a:txBody>
                  <a:tcPr marL="68580" marR="68580"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altLang="ru-RU" sz="1400" dirty="0" smtClean="0">
                          <a:latin typeface="+mn-lt"/>
                          <a:cs typeface="Arial" panose="020B0604020202020204" pitchFamily="34" charset="0"/>
                          <a:hlinkClick r:id="rId2"/>
                        </a:rPr>
                        <a:t>www</a:t>
                      </a:r>
                      <a:r>
                        <a:rPr lang="ru-RU" altLang="ru-RU" sz="1400" dirty="0" smtClean="0">
                          <a:latin typeface="+mn-lt"/>
                          <a:cs typeface="Arial" panose="020B0604020202020204" pitchFamily="34" charset="0"/>
                          <a:hlinkClick r:id="rId2"/>
                        </a:rPr>
                        <a:t>.</a:t>
                      </a:r>
                      <a:r>
                        <a:rPr lang="en-US" altLang="ru-RU" sz="1400" dirty="0" err="1" smtClean="0">
                          <a:latin typeface="+mn-lt"/>
                          <a:cs typeface="Arial" panose="020B0604020202020204" pitchFamily="34" charset="0"/>
                          <a:hlinkClick r:id="rId2"/>
                        </a:rPr>
                        <a:t>detskiysad</a:t>
                      </a:r>
                      <a:r>
                        <a:rPr lang="ru-RU" altLang="ru-RU" sz="1400" dirty="0" smtClean="0">
                          <a:latin typeface="+mn-lt"/>
                          <a:cs typeface="Arial" panose="020B0604020202020204" pitchFamily="34" charset="0"/>
                          <a:hlinkClick r:id="rId2"/>
                        </a:rPr>
                        <a:t>.</a:t>
                      </a:r>
                      <a:r>
                        <a:rPr lang="en-US" altLang="ru-RU" sz="1400" dirty="0" err="1" smtClean="0">
                          <a:latin typeface="+mn-lt"/>
                          <a:cs typeface="Arial" panose="020B0604020202020204" pitchFamily="34" charset="0"/>
                          <a:hlinkClick r:id="rId2"/>
                        </a:rPr>
                        <a:t>ru</a:t>
                      </a:r>
                      <a:endParaRPr lang="ru-RU" sz="1400" b="0" i="0" dirty="0" smtClean="0">
                        <a:solidFill>
                          <a:schemeClr val="tx1"/>
                        </a:solidFill>
                        <a:effectLst/>
                        <a:latin typeface="+mn-lt"/>
                        <a:ea typeface="Calibri"/>
                        <a:cs typeface="Arial" panose="020B0604020202020204" pitchFamily="34" charset="0"/>
                      </a:endParaRPr>
                    </a:p>
                  </a:txBody>
                  <a:tcPr marL="68580" marR="68580" marT="0" marB="0" anchor="ctr"/>
                </a:tc>
              </a:tr>
              <a:tr h="264539">
                <a:tc>
                  <a:txBody>
                    <a:bodyPr/>
                    <a:lstStyle/>
                    <a:p>
                      <a:pPr algn="ctr">
                        <a:lnSpc>
                          <a:spcPct val="115000"/>
                        </a:lnSpc>
                        <a:spcAft>
                          <a:spcPts val="0"/>
                        </a:spcAft>
                      </a:pPr>
                      <a:r>
                        <a:rPr lang="en-US" sz="1400" dirty="0" smtClean="0">
                          <a:effectLst/>
                          <a:latin typeface="+mn-lt"/>
                          <a:cs typeface="Arial" panose="020B0604020202020204" pitchFamily="34" charset="0"/>
                        </a:rPr>
                        <a:t>2</a:t>
                      </a:r>
                      <a:endParaRPr lang="ru-RU" sz="1400" dirty="0">
                        <a:effectLst/>
                        <a:latin typeface="+mn-lt"/>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ru-RU" sz="1400" dirty="0">
                          <a:effectLst/>
                          <a:latin typeface="+mn-lt"/>
                          <a:cs typeface="Arial" panose="020B0604020202020204" pitchFamily="34" charset="0"/>
                        </a:rPr>
                        <a:t>Портал Солнышко </a:t>
                      </a:r>
                      <a:endParaRPr lang="ru-RU" sz="1400" b="0" i="0" dirty="0">
                        <a:effectLst/>
                        <a:latin typeface="+mn-lt"/>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en-US" sz="1400" u="sng" dirty="0">
                          <a:effectLst/>
                          <a:latin typeface="+mn-lt"/>
                          <a:cs typeface="Arial" panose="020B0604020202020204" pitchFamily="34" charset="0"/>
                          <a:hlinkClick r:id="rId3"/>
                        </a:rPr>
                        <a:t>http</a:t>
                      </a:r>
                      <a:r>
                        <a:rPr lang="ru-RU" sz="1400" u="sng" dirty="0">
                          <a:effectLst/>
                          <a:latin typeface="+mn-lt"/>
                          <a:cs typeface="Arial" panose="020B0604020202020204" pitchFamily="34" charset="0"/>
                          <a:hlinkClick r:id="rId3"/>
                        </a:rPr>
                        <a:t>://</a:t>
                      </a:r>
                      <a:r>
                        <a:rPr lang="en-US" sz="1400" u="sng" dirty="0">
                          <a:effectLst/>
                          <a:latin typeface="+mn-lt"/>
                          <a:cs typeface="Arial" panose="020B0604020202020204" pitchFamily="34" charset="0"/>
                          <a:hlinkClick r:id="rId3"/>
                        </a:rPr>
                        <a:t>www</a:t>
                      </a:r>
                      <a:r>
                        <a:rPr lang="ru-RU" sz="1400" u="sng" dirty="0">
                          <a:effectLst/>
                          <a:latin typeface="+mn-lt"/>
                          <a:cs typeface="Arial" panose="020B0604020202020204" pitchFamily="34" charset="0"/>
                          <a:hlinkClick r:id="rId3"/>
                        </a:rPr>
                        <a:t>.</a:t>
                      </a:r>
                      <a:r>
                        <a:rPr lang="en-US" sz="1400" u="sng" dirty="0" err="1">
                          <a:effectLst/>
                          <a:latin typeface="+mn-lt"/>
                          <a:cs typeface="Arial" panose="020B0604020202020204" pitchFamily="34" charset="0"/>
                          <a:hlinkClick r:id="rId3"/>
                        </a:rPr>
                        <a:t>solnet</a:t>
                      </a:r>
                      <a:r>
                        <a:rPr lang="ru-RU" sz="1400" u="sng" dirty="0">
                          <a:effectLst/>
                          <a:latin typeface="+mn-lt"/>
                          <a:cs typeface="Arial" panose="020B0604020202020204" pitchFamily="34" charset="0"/>
                          <a:hlinkClick r:id="rId3"/>
                        </a:rPr>
                        <a:t>.</a:t>
                      </a:r>
                      <a:r>
                        <a:rPr lang="en-US" sz="1400" u="sng" dirty="0" err="1">
                          <a:effectLst/>
                          <a:latin typeface="+mn-lt"/>
                          <a:cs typeface="Arial" panose="020B0604020202020204" pitchFamily="34" charset="0"/>
                          <a:hlinkClick r:id="rId3"/>
                        </a:rPr>
                        <a:t>ee</a:t>
                      </a:r>
                      <a:r>
                        <a:rPr lang="ru-RU" sz="1400" u="sng" dirty="0">
                          <a:effectLst/>
                          <a:latin typeface="+mn-lt"/>
                          <a:cs typeface="Arial" panose="020B0604020202020204" pitchFamily="34" charset="0"/>
                          <a:hlinkClick r:id="rId3"/>
                        </a:rPr>
                        <a:t>/</a:t>
                      </a:r>
                      <a:r>
                        <a:rPr lang="en-US" sz="1400" u="sng" dirty="0">
                          <a:effectLst/>
                          <a:latin typeface="+mn-lt"/>
                          <a:cs typeface="Arial" panose="020B0604020202020204" pitchFamily="34" charset="0"/>
                          <a:hlinkClick r:id="rId3"/>
                        </a:rPr>
                        <a:t>contests</a:t>
                      </a:r>
                      <a:r>
                        <a:rPr lang="ru-RU" sz="1400" u="sng" dirty="0">
                          <a:effectLst/>
                          <a:latin typeface="+mn-lt"/>
                          <a:cs typeface="Arial" panose="020B0604020202020204" pitchFamily="34" charset="0"/>
                          <a:hlinkClick r:id="rId3"/>
                        </a:rPr>
                        <a:t>/</a:t>
                      </a:r>
                      <a:r>
                        <a:rPr lang="en-US" sz="1400" u="sng" dirty="0">
                          <a:effectLst/>
                          <a:latin typeface="+mn-lt"/>
                          <a:cs typeface="Arial" panose="020B0604020202020204" pitchFamily="34" charset="0"/>
                          <a:hlinkClick r:id="rId3"/>
                        </a:rPr>
                        <a:t>index</a:t>
                      </a:r>
                      <a:r>
                        <a:rPr lang="ru-RU" sz="1400" u="sng" dirty="0">
                          <a:effectLst/>
                          <a:latin typeface="+mn-lt"/>
                          <a:cs typeface="Arial" panose="020B0604020202020204" pitchFamily="34" charset="0"/>
                          <a:hlinkClick r:id="rId3"/>
                        </a:rPr>
                        <a:t>.</a:t>
                      </a:r>
                      <a:r>
                        <a:rPr lang="en-US" sz="1400" u="sng" dirty="0" err="1">
                          <a:effectLst/>
                          <a:latin typeface="+mn-lt"/>
                          <a:cs typeface="Arial" panose="020B0604020202020204" pitchFamily="34" charset="0"/>
                          <a:hlinkClick r:id="rId3"/>
                        </a:rPr>
                        <a:t>php</a:t>
                      </a:r>
                      <a:r>
                        <a:rPr lang="en-US" sz="1400" dirty="0">
                          <a:effectLst/>
                          <a:latin typeface="+mn-lt"/>
                          <a:cs typeface="Arial" panose="020B0604020202020204" pitchFamily="34" charset="0"/>
                        </a:rPr>
                        <a:t> </a:t>
                      </a:r>
                      <a:endParaRPr lang="ru-RU" sz="1400" b="0" i="0" dirty="0">
                        <a:solidFill>
                          <a:schemeClr val="tx1"/>
                        </a:solidFill>
                        <a:effectLst/>
                        <a:latin typeface="+mn-lt"/>
                        <a:ea typeface="Calibri"/>
                        <a:cs typeface="Arial" panose="020B0604020202020204" pitchFamily="34" charset="0"/>
                      </a:endParaRPr>
                    </a:p>
                  </a:txBody>
                  <a:tcPr marL="68580" marR="68580" marT="0" marB="0" anchor="ctr"/>
                </a:tc>
              </a:tr>
              <a:tr h="397860">
                <a:tc>
                  <a:txBody>
                    <a:bodyPr/>
                    <a:lstStyle/>
                    <a:p>
                      <a:pPr algn="ctr">
                        <a:lnSpc>
                          <a:spcPct val="115000"/>
                        </a:lnSpc>
                        <a:spcAft>
                          <a:spcPts val="0"/>
                        </a:spcAft>
                      </a:pPr>
                      <a:r>
                        <a:rPr lang="en-US" sz="1400" dirty="0" smtClean="0">
                          <a:effectLst/>
                          <a:latin typeface="+mn-lt"/>
                          <a:cs typeface="Arial" panose="020B0604020202020204" pitchFamily="34" charset="0"/>
                        </a:rPr>
                        <a:t>3</a:t>
                      </a:r>
                      <a:r>
                        <a:rPr lang="ru-RU" sz="1400" dirty="0" smtClean="0">
                          <a:effectLst/>
                          <a:latin typeface="+mn-lt"/>
                          <a:cs typeface="Arial" panose="020B0604020202020204" pitchFamily="34" charset="0"/>
                        </a:rPr>
                        <a:t> </a:t>
                      </a:r>
                      <a:endParaRPr lang="ru-RU" sz="1400" dirty="0">
                        <a:effectLst/>
                        <a:latin typeface="+mn-lt"/>
                        <a:ea typeface="Calibri"/>
                        <a:cs typeface="Arial" panose="020B0604020202020204" pitchFamily="34" charset="0"/>
                      </a:endParaRPr>
                    </a:p>
                  </a:txBody>
                  <a:tcPr marL="68580" marR="68580"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altLang="ru-RU" sz="1400" dirty="0" smtClean="0">
                          <a:latin typeface="+mn-lt"/>
                          <a:cs typeface="Arial" panose="020B0604020202020204" pitchFamily="34" charset="0"/>
                        </a:rPr>
                        <a:t>«Все для детского сада»</a:t>
                      </a:r>
                    </a:p>
                  </a:txBody>
                  <a:tcPr marL="68580" marR="68580" marT="0" marB="0" anchor="ctr"/>
                </a:tc>
                <a:tc>
                  <a:txBody>
                    <a:bodyPr/>
                    <a:lstStyle/>
                    <a:p>
                      <a:pPr>
                        <a:lnSpc>
                          <a:spcPct val="115000"/>
                        </a:lnSpc>
                        <a:spcAft>
                          <a:spcPts val="0"/>
                        </a:spcAft>
                      </a:pPr>
                      <a:r>
                        <a:rPr lang="en-US" altLang="ru-RU" sz="1400" u="sng" dirty="0" smtClean="0">
                          <a:latin typeface="+mn-lt"/>
                          <a:cs typeface="Arial" panose="020B0604020202020204" pitchFamily="34" charset="0"/>
                          <a:hlinkClick r:id="rId4"/>
                        </a:rPr>
                        <a:t>www</a:t>
                      </a:r>
                      <a:r>
                        <a:rPr lang="ru-RU" altLang="ru-RU" sz="1400" u="sng" dirty="0" smtClean="0">
                          <a:latin typeface="+mn-lt"/>
                          <a:cs typeface="Arial" panose="020B0604020202020204" pitchFamily="34" charset="0"/>
                          <a:hlinkClick r:id="rId4"/>
                        </a:rPr>
                        <a:t>.</a:t>
                      </a:r>
                      <a:r>
                        <a:rPr lang="en-US" altLang="ru-RU" sz="1400" u="sng" dirty="0" err="1" smtClean="0">
                          <a:latin typeface="+mn-lt"/>
                          <a:cs typeface="Arial" panose="020B0604020202020204" pitchFamily="34" charset="0"/>
                          <a:hlinkClick r:id="rId4"/>
                        </a:rPr>
                        <a:t>ivalex</a:t>
                      </a:r>
                      <a:r>
                        <a:rPr lang="ru-RU" altLang="ru-RU" sz="1400" u="sng" dirty="0" smtClean="0">
                          <a:latin typeface="+mn-lt"/>
                          <a:cs typeface="Arial" panose="020B0604020202020204" pitchFamily="34" charset="0"/>
                          <a:hlinkClick r:id="rId4"/>
                        </a:rPr>
                        <a:t>.</a:t>
                      </a:r>
                      <a:r>
                        <a:rPr lang="en-US" altLang="ru-RU" sz="1400" u="sng" dirty="0" err="1" smtClean="0">
                          <a:latin typeface="+mn-lt"/>
                          <a:cs typeface="Arial" panose="020B0604020202020204" pitchFamily="34" charset="0"/>
                          <a:hlinkClick r:id="rId4"/>
                        </a:rPr>
                        <a:t>vistcom</a:t>
                      </a:r>
                      <a:r>
                        <a:rPr lang="ru-RU" altLang="ru-RU" sz="1400" u="sng" dirty="0" smtClean="0">
                          <a:latin typeface="+mn-lt"/>
                          <a:cs typeface="Arial" panose="020B0604020202020204" pitchFamily="34" charset="0"/>
                          <a:hlinkClick r:id="rId4"/>
                        </a:rPr>
                        <a:t>.</a:t>
                      </a:r>
                      <a:r>
                        <a:rPr lang="en-US" altLang="ru-RU" sz="1400" u="sng" dirty="0" err="1" smtClean="0">
                          <a:latin typeface="+mn-lt"/>
                          <a:cs typeface="Arial" panose="020B0604020202020204" pitchFamily="34" charset="0"/>
                          <a:hlinkClick r:id="rId4"/>
                        </a:rPr>
                        <a:t>ru</a:t>
                      </a:r>
                      <a:r>
                        <a:rPr lang="en-US" altLang="ru-RU" sz="1400" b="0" i="0" u="none" baseline="0" dirty="0">
                          <a:solidFill>
                            <a:schemeClr val="tx1"/>
                          </a:solidFill>
                          <a:effectLst/>
                          <a:latin typeface="+mn-lt"/>
                          <a:cs typeface="Arial" panose="020B0604020202020204" pitchFamily="34" charset="0"/>
                        </a:rPr>
                        <a:t> </a:t>
                      </a:r>
                      <a:endParaRPr lang="en-US" altLang="ru-RU" sz="1400" u="sng" dirty="0" smtClean="0">
                        <a:latin typeface="+mn-lt"/>
                        <a:cs typeface="Arial" panose="020B0604020202020204" pitchFamily="34" charset="0"/>
                      </a:endParaRPr>
                    </a:p>
                  </a:txBody>
                  <a:tcPr marL="68580" marR="68580" marT="0" marB="0" anchor="ctr"/>
                </a:tc>
              </a:tr>
              <a:tr h="303800">
                <a:tc>
                  <a:txBody>
                    <a:bodyPr/>
                    <a:lstStyle/>
                    <a:p>
                      <a:pPr algn="ctr">
                        <a:lnSpc>
                          <a:spcPct val="115000"/>
                        </a:lnSpc>
                        <a:spcAft>
                          <a:spcPts val="0"/>
                        </a:spcAft>
                      </a:pPr>
                      <a:r>
                        <a:rPr lang="en-US" sz="1400" dirty="0" smtClean="0">
                          <a:effectLst/>
                          <a:latin typeface="+mn-lt"/>
                          <a:cs typeface="Arial" panose="020B0604020202020204" pitchFamily="34" charset="0"/>
                        </a:rPr>
                        <a:t>4</a:t>
                      </a:r>
                      <a:r>
                        <a:rPr lang="ru-RU" sz="1400" dirty="0" smtClean="0">
                          <a:effectLst/>
                          <a:latin typeface="+mn-lt"/>
                          <a:cs typeface="Arial" panose="020B0604020202020204" pitchFamily="34" charset="0"/>
                        </a:rPr>
                        <a:t> </a:t>
                      </a:r>
                      <a:endParaRPr lang="ru-RU" sz="1400" dirty="0">
                        <a:effectLst/>
                        <a:latin typeface="+mn-lt"/>
                        <a:ea typeface="Calibri"/>
                        <a:cs typeface="Arial" panose="020B0604020202020204" pitchFamily="34" charset="0"/>
                      </a:endParaRPr>
                    </a:p>
                  </a:txBody>
                  <a:tcPr marL="68580" marR="68580"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sz="1400" dirty="0">
                          <a:effectLst/>
                          <a:latin typeface="+mn-lt"/>
                          <a:cs typeface="Arial" panose="020B0604020202020204" pitchFamily="34" charset="0"/>
                        </a:rPr>
                        <a:t>Твой </a:t>
                      </a:r>
                      <a:r>
                        <a:rPr lang="ru-RU" sz="1400" dirty="0" smtClean="0">
                          <a:effectLst/>
                          <a:latin typeface="+mn-lt"/>
                          <a:cs typeface="Arial" panose="020B0604020202020204" pitchFamily="34" charset="0"/>
                        </a:rPr>
                        <a:t>ребенок</a:t>
                      </a:r>
                      <a:endParaRPr lang="ru-RU" sz="1400" b="0" i="0" dirty="0">
                        <a:effectLst/>
                        <a:latin typeface="+mn-lt"/>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en-US" sz="1400" u="sng" dirty="0">
                          <a:effectLst/>
                          <a:latin typeface="+mn-lt"/>
                          <a:cs typeface="Arial" panose="020B0604020202020204" pitchFamily="34" charset="0"/>
                          <a:hlinkClick r:id="rId5"/>
                        </a:rPr>
                        <a:t>http</a:t>
                      </a:r>
                      <a:r>
                        <a:rPr lang="ru-RU" sz="1400" u="sng" dirty="0">
                          <a:effectLst/>
                          <a:latin typeface="+mn-lt"/>
                          <a:cs typeface="Arial" panose="020B0604020202020204" pitchFamily="34" charset="0"/>
                          <a:hlinkClick r:id="rId5"/>
                        </a:rPr>
                        <a:t>://</a:t>
                      </a:r>
                      <a:r>
                        <a:rPr lang="en-US" sz="1400" u="sng" dirty="0">
                          <a:effectLst/>
                          <a:latin typeface="+mn-lt"/>
                          <a:cs typeface="Arial" panose="020B0604020202020204" pitchFamily="34" charset="0"/>
                          <a:hlinkClick r:id="rId5"/>
                        </a:rPr>
                        <a:t>www</a:t>
                      </a:r>
                      <a:r>
                        <a:rPr lang="ru-RU" sz="1400" u="sng" dirty="0">
                          <a:effectLst/>
                          <a:latin typeface="+mn-lt"/>
                          <a:cs typeface="Arial" panose="020B0604020202020204" pitchFamily="34" charset="0"/>
                          <a:hlinkClick r:id="rId5"/>
                        </a:rPr>
                        <a:t>.</a:t>
                      </a:r>
                      <a:r>
                        <a:rPr lang="en-US" sz="1400" u="sng" dirty="0" err="1">
                          <a:effectLst/>
                          <a:latin typeface="+mn-lt"/>
                          <a:cs typeface="Arial" panose="020B0604020202020204" pitchFamily="34" charset="0"/>
                          <a:hlinkClick r:id="rId5"/>
                        </a:rPr>
                        <a:t>tvoyrebenok</a:t>
                      </a:r>
                      <a:r>
                        <a:rPr lang="ru-RU" sz="1400" u="sng" dirty="0">
                          <a:effectLst/>
                          <a:latin typeface="+mn-lt"/>
                          <a:cs typeface="Arial" panose="020B0604020202020204" pitchFamily="34" charset="0"/>
                          <a:hlinkClick r:id="rId5"/>
                        </a:rPr>
                        <a:t>.</a:t>
                      </a:r>
                      <a:r>
                        <a:rPr lang="en-US" sz="1400" u="sng" dirty="0" err="1">
                          <a:effectLst/>
                          <a:latin typeface="+mn-lt"/>
                          <a:cs typeface="Arial" panose="020B0604020202020204" pitchFamily="34" charset="0"/>
                          <a:hlinkClick r:id="rId5"/>
                        </a:rPr>
                        <a:t>ru</a:t>
                      </a:r>
                      <a:r>
                        <a:rPr lang="ru-RU" sz="1400" u="sng" dirty="0">
                          <a:effectLst/>
                          <a:latin typeface="+mn-lt"/>
                          <a:cs typeface="Arial" panose="020B0604020202020204" pitchFamily="34" charset="0"/>
                          <a:hlinkClick r:id="rId5"/>
                        </a:rPr>
                        <a:t>/</a:t>
                      </a:r>
                      <a:r>
                        <a:rPr lang="en-US" sz="1400" u="sng" dirty="0">
                          <a:effectLst/>
                          <a:latin typeface="+mn-lt"/>
                          <a:cs typeface="Arial" panose="020B0604020202020204" pitchFamily="34" charset="0"/>
                          <a:hlinkClick r:id="rId5"/>
                        </a:rPr>
                        <a:t>index</a:t>
                      </a:r>
                      <a:r>
                        <a:rPr lang="ru-RU" sz="1400" u="sng" dirty="0">
                          <a:effectLst/>
                          <a:latin typeface="+mn-lt"/>
                          <a:cs typeface="Arial" panose="020B0604020202020204" pitchFamily="34" charset="0"/>
                          <a:hlinkClick r:id="rId5"/>
                        </a:rPr>
                        <a:t>.</a:t>
                      </a:r>
                      <a:r>
                        <a:rPr lang="en-US" sz="1400" u="sng" dirty="0" err="1">
                          <a:effectLst/>
                          <a:latin typeface="+mn-lt"/>
                          <a:cs typeface="Arial" panose="020B0604020202020204" pitchFamily="34" charset="0"/>
                          <a:hlinkClick r:id="rId5"/>
                        </a:rPr>
                        <a:t>shtml</a:t>
                      </a:r>
                      <a:r>
                        <a:rPr lang="en-US" sz="1400" dirty="0">
                          <a:effectLst/>
                          <a:latin typeface="+mn-lt"/>
                          <a:cs typeface="Arial" panose="020B0604020202020204" pitchFamily="34" charset="0"/>
                        </a:rPr>
                        <a:t> </a:t>
                      </a:r>
                      <a:endParaRPr lang="ru-RU" sz="1400" b="0" i="0" dirty="0">
                        <a:solidFill>
                          <a:schemeClr val="tx1"/>
                        </a:solidFill>
                        <a:effectLst/>
                        <a:latin typeface="+mn-lt"/>
                        <a:ea typeface="Calibri"/>
                        <a:cs typeface="Arial" panose="020B0604020202020204" pitchFamily="34" charset="0"/>
                      </a:endParaRPr>
                    </a:p>
                  </a:txBody>
                  <a:tcPr marL="68580" marR="68580" marT="0" marB="0" anchor="ctr"/>
                </a:tc>
              </a:tr>
              <a:tr h="391522">
                <a:tc>
                  <a:txBody>
                    <a:bodyPr/>
                    <a:lstStyle/>
                    <a:p>
                      <a:pPr algn="ctr">
                        <a:lnSpc>
                          <a:spcPct val="115000"/>
                        </a:lnSpc>
                        <a:spcAft>
                          <a:spcPts val="0"/>
                        </a:spcAft>
                      </a:pPr>
                      <a:r>
                        <a:rPr lang="en-US" sz="1400" dirty="0" smtClean="0">
                          <a:effectLst/>
                          <a:latin typeface="+mn-lt"/>
                          <a:cs typeface="Arial" panose="020B0604020202020204" pitchFamily="34" charset="0"/>
                        </a:rPr>
                        <a:t>5</a:t>
                      </a:r>
                      <a:r>
                        <a:rPr lang="ru-RU" sz="1400" dirty="0" smtClean="0">
                          <a:effectLst/>
                          <a:latin typeface="+mn-lt"/>
                          <a:cs typeface="Arial" panose="020B0604020202020204" pitchFamily="34" charset="0"/>
                        </a:rPr>
                        <a:t> </a:t>
                      </a:r>
                      <a:endParaRPr lang="ru-RU" sz="1400" dirty="0">
                        <a:effectLst/>
                        <a:latin typeface="+mn-lt"/>
                        <a:ea typeface="Calibri"/>
                        <a:cs typeface="Arial" panose="020B0604020202020204" pitchFamily="34" charset="0"/>
                      </a:endParaRPr>
                    </a:p>
                  </a:txBody>
                  <a:tcPr marL="68580" marR="68580"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sz="1400" dirty="0">
                          <a:effectLst/>
                          <a:latin typeface="+mn-lt"/>
                          <a:cs typeface="Arial" panose="020B0604020202020204" pitchFamily="34" charset="0"/>
                        </a:rPr>
                        <a:t>Воспитание детей дошкольного </a:t>
                      </a:r>
                      <a:r>
                        <a:rPr lang="ru-RU" sz="1400" dirty="0" smtClean="0">
                          <a:effectLst/>
                          <a:latin typeface="+mn-lt"/>
                          <a:cs typeface="Arial" panose="020B0604020202020204" pitchFamily="34" charset="0"/>
                        </a:rPr>
                        <a:t>возраста</a:t>
                      </a:r>
                      <a:endParaRPr lang="ru-RU" sz="1400" b="0" i="0" dirty="0">
                        <a:effectLst/>
                        <a:latin typeface="+mn-lt"/>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en-US" sz="1400" u="sng" dirty="0">
                          <a:effectLst/>
                          <a:latin typeface="+mn-lt"/>
                          <a:cs typeface="Arial" panose="020B0604020202020204" pitchFamily="34" charset="0"/>
                          <a:hlinkClick r:id="rId6"/>
                        </a:rPr>
                        <a:t>http</a:t>
                      </a:r>
                      <a:r>
                        <a:rPr lang="ru-RU" sz="1400" u="sng" dirty="0">
                          <a:effectLst/>
                          <a:latin typeface="+mn-lt"/>
                          <a:cs typeface="Arial" panose="020B0604020202020204" pitchFamily="34" charset="0"/>
                          <a:hlinkClick r:id="rId6"/>
                        </a:rPr>
                        <a:t>://</a:t>
                      </a:r>
                      <a:r>
                        <a:rPr lang="en-US" sz="1400" u="sng" dirty="0" err="1">
                          <a:effectLst/>
                          <a:latin typeface="+mn-lt"/>
                          <a:cs typeface="Arial" panose="020B0604020202020204" pitchFamily="34" charset="0"/>
                          <a:hlinkClick r:id="rId6"/>
                        </a:rPr>
                        <a:t>doshvozrast</a:t>
                      </a:r>
                      <a:r>
                        <a:rPr lang="ru-RU" sz="1400" u="sng" dirty="0">
                          <a:effectLst/>
                          <a:latin typeface="+mn-lt"/>
                          <a:cs typeface="Arial" panose="020B0604020202020204" pitchFamily="34" charset="0"/>
                          <a:hlinkClick r:id="rId6"/>
                        </a:rPr>
                        <a:t>.</a:t>
                      </a:r>
                      <a:r>
                        <a:rPr lang="en-US" sz="1400" u="sng" dirty="0" err="1">
                          <a:effectLst/>
                          <a:latin typeface="+mn-lt"/>
                          <a:cs typeface="Arial" panose="020B0604020202020204" pitchFamily="34" charset="0"/>
                          <a:hlinkClick r:id="rId6"/>
                        </a:rPr>
                        <a:t>ru</a:t>
                      </a:r>
                      <a:r>
                        <a:rPr lang="ru-RU" sz="1400" u="sng" dirty="0">
                          <a:effectLst/>
                          <a:latin typeface="+mn-lt"/>
                          <a:cs typeface="Arial" panose="020B0604020202020204" pitchFamily="34" charset="0"/>
                          <a:hlinkClick r:id="rId6"/>
                        </a:rPr>
                        <a:t>/</a:t>
                      </a:r>
                      <a:r>
                        <a:rPr lang="en-US" sz="1400" u="sng" dirty="0" err="1">
                          <a:effectLst/>
                          <a:latin typeface="+mn-lt"/>
                          <a:cs typeface="Arial" panose="020B0604020202020204" pitchFamily="34" charset="0"/>
                          <a:hlinkClick r:id="rId6"/>
                        </a:rPr>
                        <a:t>rabrod</a:t>
                      </a:r>
                      <a:r>
                        <a:rPr lang="ru-RU" sz="1400" u="sng" dirty="0">
                          <a:effectLst/>
                          <a:latin typeface="+mn-lt"/>
                          <a:cs typeface="Arial" panose="020B0604020202020204" pitchFamily="34" charset="0"/>
                          <a:hlinkClick r:id="rId6"/>
                        </a:rPr>
                        <a:t>/</a:t>
                      </a:r>
                      <a:r>
                        <a:rPr lang="en-US" sz="1400" u="sng" dirty="0" err="1">
                          <a:effectLst/>
                          <a:latin typeface="+mn-lt"/>
                          <a:cs typeface="Arial" panose="020B0604020202020204" pitchFamily="34" charset="0"/>
                          <a:hlinkClick r:id="rId6"/>
                        </a:rPr>
                        <a:t>rabrod</a:t>
                      </a:r>
                      <a:r>
                        <a:rPr lang="ru-RU" sz="1400" u="sng" dirty="0">
                          <a:effectLst/>
                          <a:latin typeface="+mn-lt"/>
                          <a:cs typeface="Arial" panose="020B0604020202020204" pitchFamily="34" charset="0"/>
                          <a:hlinkClick r:id="rId6"/>
                        </a:rPr>
                        <a:t>.</a:t>
                      </a:r>
                      <a:r>
                        <a:rPr lang="en-US" sz="1400" u="sng" dirty="0" err="1">
                          <a:effectLst/>
                          <a:latin typeface="+mn-lt"/>
                          <a:cs typeface="Arial" panose="020B0604020202020204" pitchFamily="34" charset="0"/>
                          <a:hlinkClick r:id="rId6"/>
                        </a:rPr>
                        <a:t>htm</a:t>
                      </a:r>
                      <a:r>
                        <a:rPr lang="en-US" sz="1400" dirty="0">
                          <a:effectLst/>
                          <a:latin typeface="+mn-lt"/>
                          <a:cs typeface="Arial" panose="020B0604020202020204" pitchFamily="34" charset="0"/>
                        </a:rPr>
                        <a:t> </a:t>
                      </a:r>
                      <a:endParaRPr lang="ru-RU" sz="1400" b="0" i="0" dirty="0">
                        <a:solidFill>
                          <a:schemeClr val="tx1"/>
                        </a:solidFill>
                        <a:effectLst/>
                        <a:latin typeface="+mn-lt"/>
                        <a:ea typeface="Calibri"/>
                        <a:cs typeface="Arial" panose="020B0604020202020204" pitchFamily="34" charset="0"/>
                      </a:endParaRPr>
                    </a:p>
                  </a:txBody>
                  <a:tcPr marL="68580" marR="68580" marT="0" marB="0" anchor="ctr"/>
                </a:tc>
              </a:tr>
              <a:tr h="360040">
                <a:tc>
                  <a:txBody>
                    <a:bodyPr/>
                    <a:lstStyle/>
                    <a:p>
                      <a:pPr algn="ctr">
                        <a:lnSpc>
                          <a:spcPct val="115000"/>
                        </a:lnSpc>
                        <a:spcAft>
                          <a:spcPts val="0"/>
                        </a:spcAft>
                      </a:pPr>
                      <a:r>
                        <a:rPr lang="en-US" sz="1400" dirty="0" smtClean="0">
                          <a:effectLst/>
                          <a:latin typeface="+mn-lt"/>
                          <a:cs typeface="Arial" panose="020B0604020202020204" pitchFamily="34" charset="0"/>
                        </a:rPr>
                        <a:t>6</a:t>
                      </a:r>
                      <a:r>
                        <a:rPr lang="ru-RU" sz="1400" dirty="0" smtClean="0">
                          <a:effectLst/>
                          <a:latin typeface="+mn-lt"/>
                          <a:cs typeface="Arial" panose="020B0604020202020204" pitchFamily="34" charset="0"/>
                        </a:rPr>
                        <a:t> </a:t>
                      </a:r>
                      <a:endParaRPr lang="ru-RU" sz="1400" dirty="0">
                        <a:effectLst/>
                        <a:latin typeface="+mn-lt"/>
                        <a:ea typeface="Calibri"/>
                        <a:cs typeface="Arial" panose="020B0604020202020204" pitchFamily="34" charset="0"/>
                      </a:endParaRPr>
                    </a:p>
                  </a:txBody>
                  <a:tcPr marL="68580" marR="68580"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altLang="ru-RU" sz="1400" dirty="0" smtClean="0">
                          <a:latin typeface="+mn-lt"/>
                          <a:cs typeface="Arial" panose="020B0604020202020204" pitchFamily="34" charset="0"/>
                        </a:rPr>
                        <a:t>«Всё для воспитателей и родителей»</a:t>
                      </a:r>
                    </a:p>
                  </a:txBody>
                  <a:tcPr marL="68580" marR="68580" marT="0" marB="0" anchor="ctr"/>
                </a:tc>
                <a:tc>
                  <a:txBody>
                    <a:bodyPr/>
                    <a:lstStyle/>
                    <a:p>
                      <a:pPr>
                        <a:lnSpc>
                          <a:spcPct val="115000"/>
                        </a:lnSpc>
                        <a:spcAft>
                          <a:spcPts val="0"/>
                        </a:spcAft>
                      </a:pPr>
                      <a:r>
                        <a:rPr lang="en-US" altLang="ru-RU" sz="1400" u="sng" dirty="0" smtClean="0">
                          <a:latin typeface="+mn-lt"/>
                          <a:cs typeface="Arial" panose="020B0604020202020204" pitchFamily="34" charset="0"/>
                          <a:hlinkClick r:id="rId7"/>
                        </a:rPr>
                        <a:t>www.doshkolniki.com.ru</a:t>
                      </a:r>
                      <a:r>
                        <a:rPr lang="en-US" altLang="ru-RU" sz="1400" u="sng" dirty="0" smtClean="0">
                          <a:latin typeface="+mn-lt"/>
                          <a:cs typeface="Arial" panose="020B0604020202020204" pitchFamily="34" charset="0"/>
                        </a:rPr>
                        <a:t> </a:t>
                      </a:r>
                      <a:endParaRPr lang="ru-RU" sz="1400" b="0" i="0" dirty="0">
                        <a:solidFill>
                          <a:schemeClr val="tx1"/>
                        </a:solidFill>
                        <a:effectLst/>
                        <a:latin typeface="+mn-lt"/>
                        <a:ea typeface="Calibri"/>
                        <a:cs typeface="Arial" panose="020B0604020202020204" pitchFamily="34" charset="0"/>
                      </a:endParaRPr>
                    </a:p>
                  </a:txBody>
                  <a:tcPr marL="68580" marR="68580" marT="0" marB="0" anchor="ctr"/>
                </a:tc>
              </a:tr>
              <a:tr h="376206">
                <a:tc>
                  <a:txBody>
                    <a:bodyPr/>
                    <a:lstStyle/>
                    <a:p>
                      <a:pPr algn="ctr">
                        <a:lnSpc>
                          <a:spcPct val="115000"/>
                        </a:lnSpc>
                        <a:spcAft>
                          <a:spcPts val="0"/>
                        </a:spcAft>
                      </a:pPr>
                      <a:r>
                        <a:rPr lang="en-US" sz="1400" dirty="0" smtClean="0">
                          <a:effectLst/>
                          <a:latin typeface="+mn-lt"/>
                          <a:cs typeface="Arial" panose="020B0604020202020204" pitchFamily="34" charset="0"/>
                        </a:rPr>
                        <a:t>7</a:t>
                      </a:r>
                      <a:r>
                        <a:rPr lang="ru-RU" sz="1400" dirty="0" smtClean="0">
                          <a:effectLst/>
                          <a:latin typeface="+mn-lt"/>
                          <a:cs typeface="Arial" panose="020B0604020202020204" pitchFamily="34" charset="0"/>
                        </a:rPr>
                        <a:t> </a:t>
                      </a:r>
                      <a:endParaRPr lang="ru-RU" sz="1400" dirty="0">
                        <a:effectLst/>
                        <a:latin typeface="+mn-lt"/>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ru-RU" sz="1400" dirty="0">
                          <a:effectLst/>
                          <a:latin typeface="+mn-lt"/>
                          <a:cs typeface="Arial" panose="020B0604020202020204" pitchFamily="34" charset="0"/>
                        </a:rPr>
                        <a:t>Мультимедиа для дошколят </a:t>
                      </a:r>
                      <a:endParaRPr lang="ru-RU" sz="1400" b="0" i="0" dirty="0">
                        <a:effectLst/>
                        <a:latin typeface="+mn-lt"/>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en-US" sz="1400" u="sng" dirty="0">
                          <a:effectLst/>
                          <a:latin typeface="+mn-lt"/>
                          <a:cs typeface="Arial" panose="020B0604020202020204" pitchFamily="34" charset="0"/>
                          <a:hlinkClick r:id="rId8"/>
                        </a:rPr>
                        <a:t>http://lutiksol.narod2.ru/</a:t>
                      </a:r>
                      <a:r>
                        <a:rPr lang="en-US" sz="1400" dirty="0">
                          <a:effectLst/>
                          <a:latin typeface="+mn-lt"/>
                          <a:cs typeface="Arial" panose="020B0604020202020204" pitchFamily="34" charset="0"/>
                        </a:rPr>
                        <a:t> </a:t>
                      </a:r>
                      <a:endParaRPr lang="ru-RU" sz="1400" b="0" i="0" dirty="0">
                        <a:solidFill>
                          <a:schemeClr val="tx1"/>
                        </a:solidFill>
                        <a:effectLst/>
                        <a:latin typeface="+mn-lt"/>
                        <a:ea typeface="Calibri"/>
                        <a:cs typeface="Arial" panose="020B0604020202020204" pitchFamily="34" charset="0"/>
                      </a:endParaRPr>
                    </a:p>
                  </a:txBody>
                  <a:tcPr marL="68580" marR="68580" marT="0" marB="0" anchor="ctr"/>
                </a:tc>
              </a:tr>
              <a:tr h="376206">
                <a:tc>
                  <a:txBody>
                    <a:bodyPr/>
                    <a:lstStyle/>
                    <a:p>
                      <a:pPr algn="ctr">
                        <a:lnSpc>
                          <a:spcPct val="115000"/>
                        </a:lnSpc>
                        <a:spcAft>
                          <a:spcPts val="0"/>
                        </a:spcAft>
                      </a:pPr>
                      <a:r>
                        <a:rPr lang="en-US" sz="1400" dirty="0" smtClean="0">
                          <a:effectLst/>
                          <a:latin typeface="+mn-lt"/>
                          <a:cs typeface="Arial" panose="020B0604020202020204" pitchFamily="34" charset="0"/>
                        </a:rPr>
                        <a:t>8</a:t>
                      </a:r>
                      <a:r>
                        <a:rPr lang="ru-RU" sz="1400" dirty="0" smtClean="0">
                          <a:effectLst/>
                          <a:latin typeface="+mn-lt"/>
                          <a:cs typeface="Arial" panose="020B0604020202020204" pitchFamily="34" charset="0"/>
                        </a:rPr>
                        <a:t> </a:t>
                      </a:r>
                      <a:endParaRPr lang="ru-RU" sz="1400" dirty="0">
                        <a:effectLst/>
                        <a:latin typeface="+mn-lt"/>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ru-RU" sz="1400" dirty="0" smtClean="0">
                          <a:effectLst/>
                          <a:latin typeface="+mn-lt"/>
                          <a:cs typeface="Arial" panose="020B0604020202020204" pitchFamily="34" charset="0"/>
                        </a:rPr>
                        <a:t>Конспекты занятий в детском саду </a:t>
                      </a:r>
                      <a:endParaRPr lang="ru-RU" sz="1400" b="0" i="0" dirty="0">
                        <a:effectLst/>
                        <a:latin typeface="+mn-lt"/>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en-US" sz="1400" u="sng" dirty="0">
                          <a:effectLst/>
                          <a:latin typeface="+mn-lt"/>
                          <a:cs typeface="Arial" panose="020B0604020202020204" pitchFamily="34" charset="0"/>
                          <a:hlinkClick r:id="rId9"/>
                        </a:rPr>
                        <a:t>http://konspekt.vscolu.ru/</a:t>
                      </a:r>
                      <a:r>
                        <a:rPr lang="en-US" sz="1400" dirty="0">
                          <a:effectLst/>
                          <a:latin typeface="+mn-lt"/>
                          <a:cs typeface="Arial" panose="020B0604020202020204" pitchFamily="34" charset="0"/>
                        </a:rPr>
                        <a:t> </a:t>
                      </a:r>
                      <a:endParaRPr lang="ru-RU" sz="1400" b="0" i="0" dirty="0">
                        <a:solidFill>
                          <a:schemeClr val="tx1"/>
                        </a:solidFill>
                        <a:effectLst/>
                        <a:latin typeface="+mn-lt"/>
                        <a:ea typeface="Calibri"/>
                        <a:cs typeface="Arial" panose="020B0604020202020204" pitchFamily="34" charset="0"/>
                      </a:endParaRPr>
                    </a:p>
                  </a:txBody>
                  <a:tcPr marL="68580" marR="68580" marT="0" marB="0" anchor="ctr"/>
                </a:tc>
              </a:tr>
              <a:tr h="399716">
                <a:tc>
                  <a:txBody>
                    <a:bodyPr/>
                    <a:lstStyle/>
                    <a:p>
                      <a:pPr algn="ctr">
                        <a:lnSpc>
                          <a:spcPct val="115000"/>
                        </a:lnSpc>
                        <a:spcAft>
                          <a:spcPts val="0"/>
                        </a:spcAft>
                      </a:pPr>
                      <a:r>
                        <a:rPr lang="en-US" sz="1400" dirty="0" smtClean="0">
                          <a:effectLst/>
                          <a:latin typeface="+mn-lt"/>
                          <a:cs typeface="Arial" panose="020B0604020202020204" pitchFamily="34" charset="0"/>
                        </a:rPr>
                        <a:t>9</a:t>
                      </a:r>
                      <a:r>
                        <a:rPr lang="ru-RU" sz="1400" dirty="0" smtClean="0">
                          <a:effectLst/>
                          <a:latin typeface="+mn-lt"/>
                          <a:cs typeface="Arial" panose="020B0604020202020204" pitchFamily="34" charset="0"/>
                        </a:rPr>
                        <a:t> </a:t>
                      </a:r>
                      <a:endParaRPr lang="ru-RU" sz="1400" dirty="0">
                        <a:effectLst/>
                        <a:latin typeface="+mn-lt"/>
                        <a:ea typeface="Calibri"/>
                        <a:cs typeface="Arial" panose="020B0604020202020204" pitchFamily="34" charset="0"/>
                      </a:endParaRPr>
                    </a:p>
                  </a:txBody>
                  <a:tcPr marL="68580" marR="68580"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altLang="ru-RU" sz="1400" dirty="0" smtClean="0">
                          <a:latin typeface="+mn-lt"/>
                          <a:cs typeface="Arial" panose="020B0604020202020204" pitchFamily="34" charset="0"/>
                        </a:rPr>
                        <a:t>Сайт для воспитателей детских садов</a:t>
                      </a:r>
                      <a:endParaRPr lang="ru-RU" sz="1400" dirty="0" smtClean="0">
                        <a:effectLst/>
                        <a:latin typeface="+mn-lt"/>
                        <a:cs typeface="Arial" panose="020B0604020202020204" pitchFamily="34" charset="0"/>
                      </a:endParaRPr>
                    </a:p>
                  </a:txBody>
                  <a:tcPr marL="68580" marR="68580" marT="0" marB="0" anchor="ctr"/>
                </a:tc>
                <a:tc>
                  <a:txBody>
                    <a:bodyPr/>
                    <a:lstStyle/>
                    <a:p>
                      <a:pPr>
                        <a:lnSpc>
                          <a:spcPct val="115000"/>
                        </a:lnSpc>
                        <a:spcAft>
                          <a:spcPts val="0"/>
                        </a:spcAft>
                      </a:pPr>
                      <a:r>
                        <a:rPr lang="en-US" altLang="ru-RU" sz="1400" u="sng" dirty="0" smtClean="0">
                          <a:latin typeface="+mn-lt"/>
                          <a:cs typeface="Arial" panose="020B0604020202020204" pitchFamily="34" charset="0"/>
                          <a:hlinkClick r:id="rId10"/>
                        </a:rPr>
                        <a:t>www</a:t>
                      </a:r>
                      <a:r>
                        <a:rPr lang="ru-RU" altLang="ru-RU" sz="1400" u="sng" dirty="0" smtClean="0">
                          <a:latin typeface="+mn-lt"/>
                          <a:cs typeface="Arial" panose="020B0604020202020204" pitchFamily="34" charset="0"/>
                          <a:hlinkClick r:id="rId10"/>
                        </a:rPr>
                        <a:t>.</a:t>
                      </a:r>
                      <a:r>
                        <a:rPr lang="en-US" altLang="ru-RU" sz="1400" u="sng" dirty="0" err="1" smtClean="0">
                          <a:latin typeface="+mn-lt"/>
                          <a:cs typeface="Arial" panose="020B0604020202020204" pitchFamily="34" charset="0"/>
                          <a:hlinkClick r:id="rId10"/>
                        </a:rPr>
                        <a:t>dohcolonoc</a:t>
                      </a:r>
                      <a:r>
                        <a:rPr lang="ru-RU" altLang="ru-RU" sz="1400" u="sng" dirty="0" smtClean="0">
                          <a:latin typeface="+mn-lt"/>
                          <a:cs typeface="Arial" panose="020B0604020202020204" pitchFamily="34" charset="0"/>
                          <a:hlinkClick r:id="rId10"/>
                        </a:rPr>
                        <a:t>.</a:t>
                      </a:r>
                      <a:r>
                        <a:rPr lang="en-US" altLang="ru-RU" sz="1400" u="sng" dirty="0" err="1" smtClean="0">
                          <a:latin typeface="+mn-lt"/>
                          <a:cs typeface="Arial" panose="020B0604020202020204" pitchFamily="34" charset="0"/>
                          <a:hlinkClick r:id="rId10"/>
                        </a:rPr>
                        <a:t>ru</a:t>
                      </a:r>
                      <a:r>
                        <a:rPr lang="ru-RU" altLang="ru-RU" sz="1400" dirty="0" smtClean="0">
                          <a:latin typeface="+mn-lt"/>
                          <a:cs typeface="Arial" panose="020B0604020202020204" pitchFamily="34" charset="0"/>
                        </a:rPr>
                        <a:t> </a:t>
                      </a:r>
                      <a:endParaRPr lang="ru-RU" sz="1400" b="0" i="0" dirty="0">
                        <a:solidFill>
                          <a:schemeClr val="tx1"/>
                        </a:solidFill>
                        <a:effectLst/>
                        <a:latin typeface="+mn-lt"/>
                        <a:ea typeface="Calibri"/>
                        <a:cs typeface="Arial" panose="020B0604020202020204" pitchFamily="34" charset="0"/>
                      </a:endParaRPr>
                    </a:p>
                  </a:txBody>
                  <a:tcPr marL="68580" marR="68580" marT="0" marB="0" anchor="ctr"/>
                </a:tc>
              </a:tr>
              <a:tr h="432048">
                <a:tc>
                  <a:txBody>
                    <a:bodyPr/>
                    <a:lstStyle/>
                    <a:p>
                      <a:pPr algn="ctr">
                        <a:lnSpc>
                          <a:spcPct val="115000"/>
                        </a:lnSpc>
                        <a:spcAft>
                          <a:spcPts val="0"/>
                        </a:spcAft>
                      </a:pPr>
                      <a:r>
                        <a:rPr lang="ru-RU" sz="1400" dirty="0" smtClean="0">
                          <a:effectLst/>
                          <a:latin typeface="+mn-lt"/>
                          <a:cs typeface="Arial" panose="020B0604020202020204" pitchFamily="34" charset="0"/>
                        </a:rPr>
                        <a:t>1</a:t>
                      </a:r>
                      <a:r>
                        <a:rPr lang="en-US" sz="1400" dirty="0" smtClean="0">
                          <a:effectLst/>
                          <a:latin typeface="+mn-lt"/>
                          <a:cs typeface="Arial" panose="020B0604020202020204" pitchFamily="34" charset="0"/>
                        </a:rPr>
                        <a:t>0</a:t>
                      </a:r>
                    </a:p>
                  </a:txBody>
                  <a:tcPr marL="68580" marR="68580"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altLang="ru-RU" sz="1400" dirty="0" smtClean="0">
                          <a:latin typeface="+mn-lt"/>
                          <a:cs typeface="Arial" panose="020B0604020202020204" pitchFamily="34" charset="0"/>
                        </a:rPr>
                        <a:t>Социальная образовательная сеть</a:t>
                      </a:r>
                    </a:p>
                  </a:txBody>
                  <a:tcPr marL="68580" marR="68580"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altLang="ru-RU" sz="1400" u="sng" dirty="0" smtClean="0">
                          <a:latin typeface="+mn-lt"/>
                          <a:cs typeface="Arial" panose="020B0604020202020204" pitchFamily="34" charset="0"/>
                          <a:hlinkClick r:id="rId11"/>
                        </a:rPr>
                        <a:t>www</a:t>
                      </a:r>
                      <a:r>
                        <a:rPr lang="ru-RU" altLang="ru-RU" sz="1400" u="sng" dirty="0" smtClean="0">
                          <a:latin typeface="+mn-lt"/>
                          <a:cs typeface="Arial" panose="020B0604020202020204" pitchFamily="34" charset="0"/>
                          <a:hlinkClick r:id="rId11"/>
                        </a:rPr>
                        <a:t>.</a:t>
                      </a:r>
                      <a:r>
                        <a:rPr lang="en-US" altLang="ru-RU" sz="1400" u="sng" dirty="0" err="1" smtClean="0">
                          <a:latin typeface="+mn-lt"/>
                          <a:cs typeface="Arial" panose="020B0604020202020204" pitchFamily="34" charset="0"/>
                          <a:hlinkClick r:id="rId11"/>
                        </a:rPr>
                        <a:t>maaam</a:t>
                      </a:r>
                      <a:r>
                        <a:rPr lang="ru-RU" altLang="ru-RU" sz="1400" u="sng" dirty="0" smtClean="0">
                          <a:latin typeface="+mn-lt"/>
                          <a:cs typeface="Arial" panose="020B0604020202020204" pitchFamily="34" charset="0"/>
                          <a:hlinkClick r:id="rId11"/>
                        </a:rPr>
                        <a:t>.</a:t>
                      </a:r>
                      <a:r>
                        <a:rPr lang="en-US" altLang="ru-RU" sz="1400" u="sng" dirty="0" err="1" smtClean="0">
                          <a:latin typeface="+mn-lt"/>
                          <a:cs typeface="Arial" panose="020B0604020202020204" pitchFamily="34" charset="0"/>
                          <a:hlinkClick r:id="rId11"/>
                        </a:rPr>
                        <a:t>ru</a:t>
                      </a:r>
                      <a:r>
                        <a:rPr lang="ru-RU" altLang="ru-RU" sz="1400" dirty="0" smtClean="0">
                          <a:latin typeface="+mn-lt"/>
                          <a:cs typeface="Arial" panose="020B0604020202020204" pitchFamily="34" charset="0"/>
                        </a:rPr>
                        <a:t> </a:t>
                      </a:r>
                      <a:endParaRPr lang="ru-RU" sz="1400" dirty="0" smtClean="0">
                        <a:effectLst/>
                        <a:latin typeface="+mn-lt"/>
                        <a:cs typeface="Arial" panose="020B0604020202020204" pitchFamily="34" charset="0"/>
                      </a:endParaRPr>
                    </a:p>
                  </a:txBody>
                  <a:tcPr marL="68580" marR="68580" marT="0" marB="0" anchor="ctr"/>
                </a:tc>
              </a:tr>
              <a:tr h="534406">
                <a:tc>
                  <a:txBody>
                    <a:bodyPr/>
                    <a:lstStyle/>
                    <a:p>
                      <a:pPr algn="ctr">
                        <a:lnSpc>
                          <a:spcPct val="115000"/>
                        </a:lnSpc>
                        <a:spcAft>
                          <a:spcPts val="0"/>
                        </a:spcAft>
                      </a:pPr>
                      <a:r>
                        <a:rPr lang="en-US" sz="1400" dirty="0" smtClean="0">
                          <a:effectLst/>
                          <a:latin typeface="+mn-lt"/>
                          <a:ea typeface="Calibri"/>
                          <a:cs typeface="Arial" panose="020B0604020202020204" pitchFamily="34" charset="0"/>
                        </a:rPr>
                        <a:t>11</a:t>
                      </a:r>
                      <a:endParaRPr lang="ru-RU" sz="1400" dirty="0">
                        <a:effectLst/>
                        <a:latin typeface="+mn-lt"/>
                        <a:ea typeface="Calibri"/>
                        <a:cs typeface="Arial" panose="020B0604020202020204" pitchFamily="34" charset="0"/>
                      </a:endParaRPr>
                    </a:p>
                  </a:txBody>
                  <a:tcPr marL="68580" marR="68580"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altLang="ru-RU" sz="1400" dirty="0" smtClean="0">
                          <a:latin typeface="+mn-lt"/>
                          <a:cs typeface="Arial" panose="020B0604020202020204" pitchFamily="34" charset="0"/>
                        </a:rPr>
                        <a:t>Педагогический интернет – портал</a:t>
                      </a:r>
                      <a:endParaRPr lang="ru-RU" altLang="ru-RU" sz="1400" baseline="0" dirty="0" smtClean="0">
                        <a:latin typeface="+mn-lt"/>
                        <a:cs typeface="Arial" panose="020B0604020202020204" pitchFamily="34" charset="0"/>
                      </a:endParaRPr>
                    </a:p>
                    <a:p>
                      <a:pPr marL="0" marR="0" indent="0" algn="l" defTabSz="914400" rtl="0" eaLnBrk="1" fontAlgn="auto" latinLnBrk="0" hangingPunct="1">
                        <a:lnSpc>
                          <a:spcPct val="115000"/>
                        </a:lnSpc>
                        <a:spcBef>
                          <a:spcPts val="0"/>
                        </a:spcBef>
                        <a:spcAft>
                          <a:spcPts val="0"/>
                        </a:spcAft>
                        <a:buClrTx/>
                        <a:buSzTx/>
                        <a:buFontTx/>
                        <a:buNone/>
                        <a:tabLst/>
                        <a:defRPr/>
                      </a:pPr>
                      <a:r>
                        <a:rPr lang="ru-RU" altLang="ru-RU" sz="1400" baseline="0" dirty="0" smtClean="0">
                          <a:latin typeface="+mn-lt"/>
                          <a:cs typeface="Arial" panose="020B0604020202020204" pitchFamily="34" charset="0"/>
                        </a:rPr>
                        <a:t>«</a:t>
                      </a:r>
                      <a:r>
                        <a:rPr lang="ru-RU" altLang="ru-RU" sz="1400" dirty="0" smtClean="0">
                          <a:latin typeface="+mn-lt"/>
                          <a:cs typeface="Arial" panose="020B0604020202020204" pitchFamily="34" charset="0"/>
                        </a:rPr>
                        <a:t>О детстве»</a:t>
                      </a:r>
                    </a:p>
                  </a:txBody>
                  <a:tcPr marL="68580" marR="68580"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altLang="ru-RU" sz="1400" u="sng" dirty="0" smtClean="0">
                          <a:latin typeface="+mn-lt"/>
                          <a:cs typeface="Arial" panose="020B0604020202020204" pitchFamily="34" charset="0"/>
                          <a:hlinkClick r:id="rId12"/>
                        </a:rPr>
                        <a:t>www.o-detstve</a:t>
                      </a:r>
                      <a:r>
                        <a:rPr lang="ru-RU" altLang="ru-RU" sz="1400" u="sng" dirty="0" smtClean="0">
                          <a:latin typeface="+mn-lt"/>
                          <a:cs typeface="Arial" panose="020B0604020202020204" pitchFamily="34" charset="0"/>
                          <a:hlinkClick r:id="rId12"/>
                        </a:rPr>
                        <a:t>.</a:t>
                      </a:r>
                      <a:r>
                        <a:rPr lang="en-US" altLang="ru-RU" sz="1400" u="sng" dirty="0" err="1" smtClean="0">
                          <a:latin typeface="+mn-lt"/>
                          <a:cs typeface="Arial" panose="020B0604020202020204" pitchFamily="34" charset="0"/>
                          <a:hlinkClick r:id="rId12"/>
                        </a:rPr>
                        <a:t>ru</a:t>
                      </a:r>
                      <a:r>
                        <a:rPr lang="en-US" altLang="ru-RU" sz="1400" u="sng" dirty="0" smtClean="0">
                          <a:latin typeface="+mn-lt"/>
                          <a:cs typeface="Arial" panose="020B0604020202020204" pitchFamily="34" charset="0"/>
                        </a:rPr>
                        <a:t> </a:t>
                      </a:r>
                      <a:r>
                        <a:rPr lang="ru-RU" altLang="ru-RU" sz="1400" dirty="0" smtClean="0">
                          <a:latin typeface="+mn-lt"/>
                          <a:cs typeface="Arial" panose="020B0604020202020204" pitchFamily="34" charset="0"/>
                        </a:rPr>
                        <a:t> </a:t>
                      </a:r>
                      <a:endParaRPr lang="ru-RU" sz="1400" dirty="0" smtClean="0">
                        <a:effectLst/>
                        <a:latin typeface="+mn-lt"/>
                        <a:cs typeface="Arial" panose="020B0604020202020204" pitchFamily="34" charset="0"/>
                      </a:endParaRPr>
                    </a:p>
                  </a:txBody>
                  <a:tcPr marL="68580" marR="68580" marT="0" marB="0" anchor="ctr"/>
                </a:tc>
              </a:tr>
            </a:tbl>
          </a:graphicData>
        </a:graphic>
      </p:graphicFrame>
      <p:sp>
        <p:nvSpPr>
          <p:cNvPr id="3" name="Прямоугольник 2"/>
          <p:cNvSpPr/>
          <p:nvPr/>
        </p:nvSpPr>
        <p:spPr>
          <a:xfrm>
            <a:off x="0" y="44624"/>
            <a:ext cx="9144000" cy="646331"/>
          </a:xfrm>
          <a:prstGeom prst="rect">
            <a:avLst/>
          </a:prstGeom>
        </p:spPr>
        <p:txBody>
          <a:bodyPr wrap="square">
            <a:spAutoFit/>
          </a:bodyPr>
          <a:lstStyle/>
          <a:p>
            <a:pPr lvl="0" algn="ctr"/>
            <a:r>
              <a:rPr lang="ru-RU" sz="3600" b="1" dirty="0">
                <a:solidFill>
                  <a:srgbClr val="FF0000"/>
                </a:solidFill>
                <a:ea typeface="Calibri"/>
                <a:cs typeface="Times New Roman"/>
              </a:rPr>
              <a:t>Список используемых Интернет- ресурсов</a:t>
            </a:r>
            <a:endParaRPr lang="ru-RU" sz="2800" dirty="0">
              <a:solidFill>
                <a:srgbClr val="FF0000"/>
              </a:solidFill>
              <a:latin typeface="Bookman Old Style" panose="02050604050505020204" pitchFamily="18" charset="0"/>
            </a:endParaRPr>
          </a:p>
        </p:txBody>
      </p:sp>
    </p:spTree>
    <p:extLst>
      <p:ext uri="{BB962C8B-B14F-4D97-AF65-F5344CB8AC3E}">
        <p14:creationId xmlns:p14="http://schemas.microsoft.com/office/powerpoint/2010/main" val="23284237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algn="ctr">
              <a:lnSpc>
                <a:spcPct val="107000"/>
              </a:lnSpc>
              <a:spcAft>
                <a:spcPts val="800"/>
              </a:spcAft>
            </a:pPr>
            <a:r>
              <a:rPr lang="ru-RU" sz="1800" b="1" dirty="0" smtClean="0">
                <a:solidFill>
                  <a:srgbClr val="800080"/>
                </a:solidFill>
                <a:latin typeface="Arial" panose="020B0604020202020204" pitchFamily="34" charset="0"/>
                <a:ea typeface="Times New Roman" panose="02020603050405020304" pitchFamily="18" charset="0"/>
                <a:cs typeface="Times New Roman" panose="02020603050405020304" pitchFamily="18" charset="0"/>
              </a:rPr>
              <a:t>К</a:t>
            </a:r>
          </a:p>
          <a:p>
            <a:pPr algn="ctr">
              <a:lnSpc>
                <a:spcPct val="107000"/>
              </a:lnSpc>
              <a:spcAft>
                <a:spcPts val="800"/>
              </a:spcAft>
            </a:pPr>
            <a:r>
              <a:rPr lang="ru-RU" sz="1800" b="1" dirty="0">
                <a:solidFill>
                  <a:srgbClr val="800080"/>
                </a:solidFill>
                <a:latin typeface="Arial" panose="020B0604020202020204" pitchFamily="34" charset="0"/>
                <a:ea typeface="Times New Roman" panose="02020603050405020304" pitchFamily="18" charset="0"/>
                <a:cs typeface="Times New Roman" panose="02020603050405020304" pitchFamily="18" charset="0"/>
              </a:rPr>
              <a:t>К</a:t>
            </a:r>
            <a:r>
              <a:rPr lang="ru-RU" sz="1800" b="1" dirty="0" smtClean="0">
                <a:solidFill>
                  <a:srgbClr val="800080"/>
                </a:solidFill>
                <a:latin typeface="Arial" panose="020B0604020202020204" pitchFamily="34" charset="0"/>
                <a:ea typeface="Times New Roman" panose="02020603050405020304" pitchFamily="18" charset="0"/>
                <a:cs typeface="Times New Roman" panose="02020603050405020304" pitchFamily="18" charset="0"/>
              </a:rPr>
              <a:t>аждый </a:t>
            </a:r>
            <a:r>
              <a:rPr lang="ru-RU" sz="1800" b="1" dirty="0">
                <a:solidFill>
                  <a:srgbClr val="800080"/>
                </a:solidFill>
                <a:latin typeface="Arial" panose="020B0604020202020204" pitchFamily="34" charset="0"/>
                <a:ea typeface="Times New Roman" panose="02020603050405020304" pitchFamily="18" charset="0"/>
                <a:cs typeface="Times New Roman" panose="02020603050405020304" pitchFamily="18" charset="0"/>
              </a:rPr>
              <a:t>день-весной, зимой и летом, отдаю я свое сердце детям!</a:t>
            </a:r>
            <a:endParaRPr lang="ru-RU" sz="1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1800" b="1" dirty="0">
                <a:solidFill>
                  <a:srgbClr val="800080"/>
                </a:solidFill>
                <a:latin typeface="Arial" panose="020B0604020202020204" pitchFamily="34" charset="0"/>
                <a:ea typeface="Times New Roman" panose="02020603050405020304" pitchFamily="18" charset="0"/>
                <a:cs typeface="Times New Roman" panose="02020603050405020304" pitchFamily="18" charset="0"/>
              </a:rPr>
              <a:t>Каждому! Молчун иль шалунишка, девочка -принцесса иль мальчишка,</a:t>
            </a:r>
            <a:endParaRPr lang="ru-RU" sz="1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1800" b="1" dirty="0">
                <a:solidFill>
                  <a:srgbClr val="800080"/>
                </a:solidFill>
                <a:latin typeface="Arial" panose="020B0604020202020204" pitchFamily="34" charset="0"/>
                <a:ea typeface="Times New Roman" panose="02020603050405020304" pitchFamily="18" charset="0"/>
                <a:cs typeface="Times New Roman" panose="02020603050405020304" pitchFamily="18" charset="0"/>
              </a:rPr>
              <a:t>По кусочку, теплой искоркой надежды, раздаю сердечные одежды...</a:t>
            </a:r>
            <a:endParaRPr lang="ru-RU" sz="1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1800" b="1" dirty="0">
                <a:solidFill>
                  <a:srgbClr val="800080"/>
                </a:solidFill>
                <a:latin typeface="Arial" panose="020B0604020202020204" pitchFamily="34" charset="0"/>
                <a:ea typeface="Times New Roman" panose="02020603050405020304" pitchFamily="18" charset="0"/>
                <a:cs typeface="Times New Roman" panose="02020603050405020304" pitchFamily="18" charset="0"/>
              </a:rPr>
              <a:t>Чтобы выросли они, мудрее стали, чтоб дурного в жизни не видали,</a:t>
            </a:r>
            <a:endParaRPr lang="ru-RU" sz="1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1800" b="1" dirty="0">
                <a:solidFill>
                  <a:srgbClr val="800080"/>
                </a:solidFill>
                <a:latin typeface="Arial" panose="020B0604020202020204" pitchFamily="34" charset="0"/>
                <a:ea typeface="Times New Roman" panose="02020603050405020304" pitchFamily="18" charset="0"/>
                <a:cs typeface="Times New Roman" panose="02020603050405020304" pitchFamily="18" charset="0"/>
              </a:rPr>
              <a:t>Чтоб повсюду, колокольчиками счастья, детский смех звучал бы настоящий</a:t>
            </a:r>
            <a:r>
              <a:rPr lang="ru-RU" sz="1800" b="1" dirty="0" smtClean="0">
                <a:solidFill>
                  <a:srgbClr val="800080"/>
                </a:solidFill>
                <a:latin typeface="Arial" panose="020B0604020202020204" pitchFamily="34" charset="0"/>
                <a:ea typeface="Times New Roman" panose="02020603050405020304" pitchFamily="18" charset="0"/>
                <a:cs typeface="Times New Roman" panose="02020603050405020304" pitchFamily="18" charset="0"/>
              </a:rPr>
              <a:t>!</a:t>
            </a:r>
            <a:r>
              <a:rPr lang="ru-RU" sz="1800" b="1" dirty="0">
                <a:solidFill>
                  <a:srgbClr val="800080"/>
                </a:solidFill>
                <a:latin typeface="Arial" panose="020B0604020202020204" pitchFamily="34" charset="0"/>
                <a:ea typeface="Times New Roman" panose="02020603050405020304" pitchFamily="18" charset="0"/>
                <a:cs typeface="Times New Roman" panose="02020603050405020304" pitchFamily="18" charset="0"/>
              </a:rPr>
              <a:t> Каждый день -весной, зимой и летом, Я готова сердце отдать детям,</a:t>
            </a:r>
            <a:endParaRPr lang="ru-RU" sz="1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1800" b="1" dirty="0">
                <a:solidFill>
                  <a:srgbClr val="800080"/>
                </a:solidFill>
                <a:latin typeface="Arial" panose="020B0604020202020204" pitchFamily="34" charset="0"/>
                <a:ea typeface="Times New Roman" panose="02020603050405020304" pitchFamily="18" charset="0"/>
                <a:cs typeface="Times New Roman" panose="02020603050405020304" pitchFamily="18" charset="0"/>
              </a:rPr>
              <a:t>Я готова в их сердечки вливать свет - ведь чужих детей для меня нет!</a:t>
            </a:r>
            <a:endParaRPr lang="ru-RU" sz="1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ru-RU" sz="1800" b="1" dirty="0" smtClean="0">
              <a:solidFill>
                <a:srgbClr val="800080"/>
              </a:solidFill>
              <a:latin typeface="Arial" panose="020B0604020202020204" pitchFamily="34" charset="0"/>
              <a:ea typeface="Times New Roman" panose="02020603050405020304" pitchFamily="18" charset="0"/>
              <a:cs typeface="Times New Roman" panose="02020603050405020304" pitchFamily="18" charset="0"/>
            </a:endParaRPr>
          </a:p>
          <a:p>
            <a:pPr algn="ctr">
              <a:lnSpc>
                <a:spcPct val="107000"/>
              </a:lnSpc>
              <a:spcAft>
                <a:spcPts val="800"/>
              </a:spcAft>
            </a:pPr>
            <a:endParaRPr lang="ru-RU" sz="1800" dirty="0">
              <a:latin typeface="Calibri" panose="020F0502020204030204" pitchFamily="34" charset="0"/>
              <a:ea typeface="Calibri" panose="020F0502020204030204" pitchFamily="34" charset="0"/>
              <a:cs typeface="Times New Roman" panose="02020603050405020304" pitchFamily="18" charset="0"/>
            </a:endParaRPr>
          </a:p>
          <a:p>
            <a:endParaRPr lang="ru-RU" sz="2000" dirty="0"/>
          </a:p>
        </p:txBody>
      </p:sp>
    </p:spTree>
    <p:extLst>
      <p:ext uri="{BB962C8B-B14F-4D97-AF65-F5344CB8AC3E}">
        <p14:creationId xmlns:p14="http://schemas.microsoft.com/office/powerpoint/2010/main" val="1483470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Сертифицированные документы </a:t>
            </a:r>
            <a:r>
              <a:rPr lang="ru-RU" dirty="0" smtClean="0"/>
              <a:t>педагога</a:t>
            </a:r>
            <a:endParaRPr lang="ru-RU" sz="1400" dirty="0" smtClean="0"/>
          </a:p>
          <a:p>
            <a:pPr marL="0" indent="0">
              <a:buNone/>
            </a:pPr>
            <a:r>
              <a:rPr lang="ru-RU" sz="1400" dirty="0" smtClean="0"/>
              <a:t> </a:t>
            </a:r>
            <a:r>
              <a:rPr lang="ru-RU" sz="1400" dirty="0"/>
              <a:t>1. </a:t>
            </a:r>
            <a:r>
              <a:rPr lang="ru-RU" sz="1400" dirty="0" smtClean="0"/>
              <a:t>Грамота</a:t>
            </a:r>
            <a:endParaRPr lang="ru-RU" sz="1400" dirty="0"/>
          </a:p>
          <a:p>
            <a:r>
              <a:rPr lang="ru-RU" sz="1400" dirty="0"/>
              <a:t>За III место в </a:t>
            </a:r>
            <a:r>
              <a:rPr lang="ru-RU" sz="1400" dirty="0" smtClean="0"/>
              <a:t> </a:t>
            </a:r>
            <a:r>
              <a:rPr lang="ru-RU" sz="1400" dirty="0"/>
              <a:t>выставке </a:t>
            </a:r>
            <a:r>
              <a:rPr lang="ru-RU" sz="1400" dirty="0" smtClean="0"/>
              <a:t>декоративно-прикладного  </a:t>
            </a:r>
            <a:r>
              <a:rPr lang="ru-RU" sz="1400" dirty="0"/>
              <a:t>творчества в номинации</a:t>
            </a:r>
          </a:p>
          <a:p>
            <a:r>
              <a:rPr lang="ru-RU" sz="1400" dirty="0"/>
              <a:t>«Конструирование из бумаги». </a:t>
            </a:r>
            <a:r>
              <a:rPr lang="ru-RU" sz="1400" dirty="0" smtClean="0"/>
              <a:t>Коллективная </a:t>
            </a:r>
            <a:r>
              <a:rPr lang="ru-RU" sz="1400" dirty="0"/>
              <a:t>работа «Космические </a:t>
            </a:r>
            <a:r>
              <a:rPr lang="ru-RU" sz="1400" dirty="0" smtClean="0"/>
              <a:t>дали»   2011 г.</a:t>
            </a:r>
          </a:p>
          <a:p>
            <a:pPr marL="0" indent="0">
              <a:buNone/>
            </a:pPr>
            <a:endParaRPr lang="ru-RU" sz="1400" dirty="0"/>
          </a:p>
        </p:txBody>
      </p:sp>
    </p:spTree>
    <p:extLst>
      <p:ext uri="{BB962C8B-B14F-4D97-AF65-F5344CB8AC3E}">
        <p14:creationId xmlns:p14="http://schemas.microsoft.com/office/powerpoint/2010/main" val="22920128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sz="2800" dirty="0" smtClean="0"/>
          </a:p>
          <a:p>
            <a:r>
              <a:rPr lang="ru-RU" sz="1600" b="1" dirty="0" smtClean="0"/>
              <a:t>Наличие </a:t>
            </a:r>
            <a:r>
              <a:rPr lang="ru-RU" sz="1600" b="1" dirty="0"/>
              <a:t>публикаций по проблеме </a:t>
            </a:r>
            <a:r>
              <a:rPr lang="ru-RU" sz="1600" b="1" dirty="0" err="1" smtClean="0"/>
              <a:t>обучения,воспитания</a:t>
            </a:r>
            <a:r>
              <a:rPr lang="ru-RU" sz="1600" b="1" dirty="0"/>
              <a:t>, развития </a:t>
            </a:r>
            <a:r>
              <a:rPr lang="ru-RU" sz="1600" b="1" dirty="0" smtClean="0"/>
              <a:t>детей</a:t>
            </a:r>
            <a:endParaRPr lang="ru-RU" sz="1600" b="1" dirty="0"/>
          </a:p>
          <a:p>
            <a:r>
              <a:rPr lang="ru-RU" sz="1600" dirty="0" smtClean="0"/>
              <a:t>2008г.</a:t>
            </a:r>
            <a:endParaRPr lang="ru-RU" sz="1400" dirty="0"/>
          </a:p>
          <a:p>
            <a:r>
              <a:rPr lang="ru-RU" sz="1400" dirty="0"/>
              <a:t>Конспект занятия по </a:t>
            </a:r>
            <a:r>
              <a:rPr lang="ru-RU" sz="1400" dirty="0" smtClean="0"/>
              <a:t>познавательному </a:t>
            </a:r>
            <a:r>
              <a:rPr lang="ru-RU" sz="1400" dirty="0"/>
              <a:t>развитию</a:t>
            </a:r>
          </a:p>
          <a:p>
            <a:r>
              <a:rPr lang="ru-RU" sz="1400" dirty="0"/>
              <a:t>Конспект итогового занятия </a:t>
            </a:r>
            <a:r>
              <a:rPr lang="ru-RU" sz="1400" dirty="0" smtClean="0"/>
              <a:t>по обучению </a:t>
            </a:r>
            <a:r>
              <a:rPr lang="ru-RU" sz="1400" dirty="0"/>
              <a:t>грамоте в </a:t>
            </a:r>
            <a:r>
              <a:rPr lang="ru-RU" sz="1400" dirty="0" smtClean="0"/>
              <a:t>подготовительной </a:t>
            </a:r>
            <a:r>
              <a:rPr lang="ru-RU" sz="1400" dirty="0"/>
              <a:t>к школе группе </a:t>
            </a:r>
          </a:p>
          <a:p>
            <a:r>
              <a:rPr lang="ru-RU" sz="1400" dirty="0"/>
              <a:t>Консультация для </a:t>
            </a:r>
            <a:r>
              <a:rPr lang="ru-RU" sz="1400" dirty="0" smtClean="0"/>
              <a:t>родителей «Что </a:t>
            </a:r>
            <a:r>
              <a:rPr lang="ru-RU" sz="1400" dirty="0"/>
              <a:t>значит быть </a:t>
            </a:r>
            <a:r>
              <a:rPr lang="ru-RU" sz="1400" dirty="0" smtClean="0"/>
              <a:t>гражданином</a:t>
            </a:r>
            <a:r>
              <a:rPr lang="ru-RU" sz="1400" dirty="0"/>
              <a:t>? Права и обязанности</a:t>
            </a:r>
          </a:p>
          <a:p>
            <a:r>
              <a:rPr lang="ru-RU" sz="1400" dirty="0"/>
              <a:t>гражданина России»</a:t>
            </a:r>
          </a:p>
          <a:p>
            <a:r>
              <a:rPr lang="ru-RU" sz="1400" dirty="0"/>
              <a:t>«Весна»</a:t>
            </a:r>
          </a:p>
          <a:p>
            <a:r>
              <a:rPr lang="ru-RU" sz="1400" dirty="0"/>
              <a:t>«Скандал по всем </a:t>
            </a:r>
            <a:r>
              <a:rPr lang="ru-RU" sz="1400" dirty="0" smtClean="0"/>
              <a:t>правилам или </a:t>
            </a:r>
            <a:r>
              <a:rPr lang="ru-RU" sz="1400" dirty="0"/>
              <a:t>как справиться с </a:t>
            </a:r>
            <a:r>
              <a:rPr lang="ru-RU" sz="1400" dirty="0" smtClean="0"/>
              <a:t>детской истерикой»  http:// www.proshkolu.ru</a:t>
            </a:r>
            <a:r>
              <a:rPr lang="ru-RU" sz="1400" dirty="0"/>
              <a:t>/</a:t>
            </a:r>
          </a:p>
          <a:p>
            <a:pPr marL="0" indent="0">
              <a:buNone/>
            </a:pPr>
            <a:r>
              <a:rPr lang="ru-RU" sz="1400" dirty="0" smtClean="0"/>
              <a:t>2009</a:t>
            </a:r>
            <a:r>
              <a:rPr lang="ru-RU" sz="1400" dirty="0"/>
              <a:t> </a:t>
            </a:r>
            <a:r>
              <a:rPr lang="ru-RU" sz="1400" dirty="0" smtClean="0"/>
              <a:t> Методическая разработка Семейный проект  Мастер </a:t>
            </a:r>
            <a:r>
              <a:rPr lang="ru-RU" sz="1400" dirty="0"/>
              <a:t>– </a:t>
            </a:r>
            <a:r>
              <a:rPr lang="ru-RU" sz="1400" dirty="0" smtClean="0"/>
              <a:t>класс  «Что </a:t>
            </a:r>
            <a:r>
              <a:rPr lang="ru-RU" sz="1400" dirty="0"/>
              <a:t>значит быть </a:t>
            </a:r>
            <a:r>
              <a:rPr lang="ru-RU" sz="1400" dirty="0" smtClean="0"/>
              <a:t>гражданином</a:t>
            </a:r>
            <a:r>
              <a:rPr lang="ru-RU" sz="1400" dirty="0"/>
              <a:t>? </a:t>
            </a:r>
            <a:r>
              <a:rPr lang="ru-RU" dirty="0" smtClean="0"/>
              <a:t> </a:t>
            </a:r>
            <a:r>
              <a:rPr lang="ru-RU" sz="1400" dirty="0" smtClean="0"/>
              <a:t>«</a:t>
            </a:r>
            <a:r>
              <a:rPr lang="ru-RU" sz="1400" dirty="0"/>
              <a:t>Организация работы с </a:t>
            </a:r>
            <a:r>
              <a:rPr lang="ru-RU" sz="1400" dirty="0" smtClean="0"/>
              <a:t>родителями </a:t>
            </a:r>
            <a:r>
              <a:rPr lang="ru-RU" sz="1400" dirty="0"/>
              <a:t>по правилам </a:t>
            </a:r>
            <a:r>
              <a:rPr lang="ru-RU" sz="1400" dirty="0" smtClean="0"/>
              <a:t>дорожного </a:t>
            </a:r>
            <a:r>
              <a:rPr lang="ru-RU" sz="1400" dirty="0"/>
              <a:t>движения»</a:t>
            </a:r>
          </a:p>
          <a:p>
            <a:r>
              <a:rPr lang="ru-RU" sz="1400" dirty="0"/>
              <a:t>«Народная кукла – </a:t>
            </a:r>
            <a:r>
              <a:rPr lang="ru-RU" sz="1400" dirty="0" smtClean="0"/>
              <a:t>средство приобщения </a:t>
            </a:r>
            <a:r>
              <a:rPr lang="ru-RU" sz="1400" dirty="0"/>
              <a:t>детей к </a:t>
            </a:r>
            <a:r>
              <a:rPr lang="ru-RU" sz="1400" dirty="0" smtClean="0"/>
              <a:t>русской   народной </a:t>
            </a:r>
            <a:r>
              <a:rPr lang="ru-RU" sz="1400" dirty="0"/>
              <a:t>культуре»</a:t>
            </a:r>
          </a:p>
          <a:p>
            <a:r>
              <a:rPr lang="ru-RU" dirty="0"/>
              <a:t>http://</a:t>
            </a:r>
          </a:p>
        </p:txBody>
      </p:sp>
    </p:spTree>
    <p:extLst>
      <p:ext uri="{BB962C8B-B14F-4D97-AF65-F5344CB8AC3E}">
        <p14:creationId xmlns:p14="http://schemas.microsoft.com/office/powerpoint/2010/main" val="29262480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ле 9"/>
          <p:cNvSpPr txBox="1"/>
          <p:nvPr/>
        </p:nvSpPr>
        <p:spPr>
          <a:xfrm>
            <a:off x="180123" y="1772816"/>
            <a:ext cx="8767244" cy="4968552"/>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ru-RU" sz="2800" b="1" i="1" dirty="0" err="1" smtClean="0">
                <a:solidFill>
                  <a:srgbClr val="660066"/>
                </a:solidFill>
                <a:ea typeface="Batang" panose="02030600000101010101" pitchFamily="18" charset="-127"/>
              </a:rPr>
              <a:t>Смышникова</a:t>
            </a:r>
            <a:r>
              <a:rPr lang="ru-RU" sz="2800" b="1" i="1" dirty="0" smtClean="0">
                <a:solidFill>
                  <a:srgbClr val="660066"/>
                </a:solidFill>
                <a:ea typeface="Batang" panose="02030600000101010101" pitchFamily="18" charset="-127"/>
              </a:rPr>
              <a:t>  </a:t>
            </a:r>
            <a:r>
              <a:rPr lang="ru-RU" sz="2800" b="1" i="1" dirty="0">
                <a:solidFill>
                  <a:srgbClr val="660066"/>
                </a:solidFill>
                <a:ea typeface="Batang" panose="02030600000101010101" pitchFamily="18" charset="-127"/>
              </a:rPr>
              <a:t>Елена </a:t>
            </a:r>
            <a:r>
              <a:rPr lang="ru-RU" sz="2800" b="1" i="1" dirty="0" smtClean="0">
                <a:solidFill>
                  <a:srgbClr val="660066"/>
                </a:solidFill>
                <a:ea typeface="Batang" panose="02030600000101010101" pitchFamily="18" charset="-127"/>
              </a:rPr>
              <a:t>Ивановна</a:t>
            </a:r>
          </a:p>
          <a:p>
            <a:pPr algn="ctr"/>
            <a:endParaRPr lang="ru-RU" sz="1600" b="1" dirty="0" smtClean="0"/>
          </a:p>
          <a:p>
            <a:r>
              <a:rPr lang="ru-RU" sz="2000" dirty="0" smtClean="0"/>
              <a:t>         </a:t>
            </a:r>
            <a:r>
              <a:rPr lang="ru-RU" sz="2000" b="1" dirty="0" smtClean="0"/>
              <a:t>Дата рождения:  03.05</a:t>
            </a:r>
            <a:r>
              <a:rPr lang="ru-RU" sz="2000" dirty="0" smtClean="0"/>
              <a:t>. 1973г.</a:t>
            </a:r>
            <a:endParaRPr lang="ru-RU" sz="2000" dirty="0"/>
          </a:p>
          <a:p>
            <a:r>
              <a:rPr lang="ru-RU" sz="2000" b="1" dirty="0"/>
              <a:t>         Образование:  </a:t>
            </a:r>
            <a:r>
              <a:rPr lang="ru-RU" sz="2000" dirty="0"/>
              <a:t>высшее</a:t>
            </a:r>
          </a:p>
          <a:p>
            <a:r>
              <a:rPr lang="ru-RU" sz="2000" dirty="0"/>
              <a:t>                 </a:t>
            </a:r>
            <a:r>
              <a:rPr lang="ru-RU" sz="2000" dirty="0" smtClean="0"/>
              <a:t>ФГБОУ ВПО «Борисоглебский государственный  педагогический институт» 2007 </a:t>
            </a:r>
            <a:r>
              <a:rPr lang="ru-RU" sz="2000" dirty="0"/>
              <a:t>г</a:t>
            </a:r>
            <a:r>
              <a:rPr lang="ru-RU" sz="2000" dirty="0" smtClean="0"/>
              <a:t>.</a:t>
            </a:r>
            <a:endParaRPr lang="ru-RU" sz="2000" dirty="0"/>
          </a:p>
          <a:p>
            <a:r>
              <a:rPr lang="ru-RU" sz="2000" dirty="0" smtClean="0"/>
              <a:t>         </a:t>
            </a:r>
            <a:r>
              <a:rPr lang="ru-RU" sz="2000" b="1" dirty="0"/>
              <a:t>Место работы: </a:t>
            </a:r>
            <a:r>
              <a:rPr lang="ru-RU" sz="2000" dirty="0" smtClean="0"/>
              <a:t>МКДОУ </a:t>
            </a:r>
            <a:r>
              <a:rPr lang="ru-RU" sz="2000" dirty="0" err="1" smtClean="0"/>
              <a:t>Листопадовский</a:t>
            </a:r>
            <a:r>
              <a:rPr lang="ru-RU" sz="2000" dirty="0" smtClean="0"/>
              <a:t>  </a:t>
            </a:r>
            <a:r>
              <a:rPr lang="ru-RU" sz="2000" dirty="0"/>
              <a:t>детский </a:t>
            </a:r>
            <a:r>
              <a:rPr lang="ru-RU" sz="2000" dirty="0" smtClean="0"/>
              <a:t>сад</a:t>
            </a:r>
            <a:endParaRPr lang="ru-RU" sz="2000" dirty="0"/>
          </a:p>
          <a:p>
            <a:r>
              <a:rPr lang="ru-RU" sz="2000" dirty="0"/>
              <a:t> </a:t>
            </a:r>
            <a:r>
              <a:rPr lang="ru-RU" sz="2000" dirty="0" smtClean="0"/>
              <a:t>        </a:t>
            </a:r>
            <a:r>
              <a:rPr lang="ru-RU" sz="2000" b="1" dirty="0" smtClean="0"/>
              <a:t>Занимаемая </a:t>
            </a:r>
            <a:r>
              <a:rPr lang="ru-RU" sz="2000" b="1" dirty="0"/>
              <a:t>должность:</a:t>
            </a:r>
            <a:r>
              <a:rPr lang="ru-RU" sz="2000" dirty="0"/>
              <a:t>  воспитатель  </a:t>
            </a:r>
          </a:p>
          <a:p>
            <a:r>
              <a:rPr lang="ru-RU" sz="2000" dirty="0" smtClean="0"/>
              <a:t>         </a:t>
            </a:r>
            <a:r>
              <a:rPr lang="ru-RU" sz="2000" b="1" dirty="0"/>
              <a:t>Стаж работы:</a:t>
            </a:r>
          </a:p>
          <a:p>
            <a:r>
              <a:rPr lang="ru-RU" sz="2000" dirty="0"/>
              <a:t>                                   а) общий </a:t>
            </a:r>
            <a:r>
              <a:rPr lang="ru-RU" sz="2000" dirty="0" smtClean="0"/>
              <a:t>25 </a:t>
            </a:r>
            <a:r>
              <a:rPr lang="ru-RU" sz="2000" dirty="0"/>
              <a:t>лет; </a:t>
            </a:r>
          </a:p>
          <a:p>
            <a:r>
              <a:rPr lang="ru-RU" sz="2000" dirty="0"/>
              <a:t>                                   б) в данном учреждении </a:t>
            </a:r>
            <a:r>
              <a:rPr lang="ru-RU" sz="2000" dirty="0" smtClean="0"/>
              <a:t>24 года;</a:t>
            </a:r>
            <a:endParaRPr lang="ru-RU" sz="2000" dirty="0"/>
          </a:p>
          <a:p>
            <a:r>
              <a:rPr lang="ru-RU" sz="2000" dirty="0"/>
              <a:t>                                   </a:t>
            </a:r>
          </a:p>
          <a:p>
            <a:r>
              <a:rPr lang="ru-RU" sz="2000" dirty="0"/>
              <a:t>    </a:t>
            </a:r>
          </a:p>
          <a:p>
            <a:r>
              <a:rPr lang="ru-RU" sz="2000" b="1" dirty="0" smtClean="0"/>
              <a:t>          Личный </a:t>
            </a:r>
            <a:r>
              <a:rPr lang="ru-RU" sz="2000" b="1" dirty="0" smtClean="0"/>
              <a:t>сайт</a:t>
            </a:r>
            <a:endParaRPr lang="ru-RU" sz="2000" dirty="0" smtClean="0"/>
          </a:p>
          <a:p>
            <a:r>
              <a:rPr lang="ru-RU" sz="2000" dirty="0"/>
              <a:t> </a:t>
            </a:r>
            <a:r>
              <a:rPr lang="ru-RU" sz="2000" dirty="0" smtClean="0"/>
              <a:t>         </a:t>
            </a:r>
            <a:endParaRPr lang="ru-RU" sz="2000" dirty="0"/>
          </a:p>
        </p:txBody>
      </p:sp>
      <p:sp>
        <p:nvSpPr>
          <p:cNvPr id="3" name="Заголовок 1"/>
          <p:cNvSpPr txBox="1">
            <a:spLocks/>
          </p:cNvSpPr>
          <p:nvPr/>
        </p:nvSpPr>
        <p:spPr>
          <a:xfrm>
            <a:off x="457200" y="44624"/>
            <a:ext cx="8229600" cy="786416"/>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3600" b="1" dirty="0" smtClean="0">
                <a:solidFill>
                  <a:srgbClr val="FF0000"/>
                </a:solidFill>
                <a:latin typeface="+mn-lt"/>
                <a:ea typeface="Times New Roman"/>
              </a:rPr>
              <a:t>Информационная карта</a:t>
            </a:r>
            <a:endParaRPr lang="ru-RU" sz="3600" dirty="0">
              <a:solidFill>
                <a:srgbClr val="FF0000"/>
              </a:solidFill>
              <a:latin typeface="+mn-lt"/>
            </a:endParaRPr>
          </a:p>
        </p:txBody>
      </p:sp>
    </p:spTree>
    <p:extLst>
      <p:ext uri="{BB962C8B-B14F-4D97-AF65-F5344CB8AC3E}">
        <p14:creationId xmlns:p14="http://schemas.microsoft.com/office/powerpoint/2010/main" val="18974692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sz="1400" dirty="0" smtClean="0"/>
          </a:p>
          <a:p>
            <a:r>
              <a:rPr lang="ru-RU" sz="1600" b="1" dirty="0" smtClean="0"/>
              <a:t>Участие </a:t>
            </a:r>
            <a:r>
              <a:rPr lang="ru-RU" sz="1600" b="1" dirty="0"/>
              <a:t>в </a:t>
            </a:r>
            <a:r>
              <a:rPr lang="ru-RU" sz="1600" b="1" dirty="0" smtClean="0"/>
              <a:t>мероприятиях  (заседаниях </a:t>
            </a:r>
            <a:r>
              <a:rPr lang="ru-RU" sz="1600" b="1" dirty="0"/>
              <a:t>МО, конференциях, семинарах, консультациях </a:t>
            </a:r>
            <a:endParaRPr lang="ru-RU" sz="1400" dirty="0"/>
          </a:p>
          <a:p>
            <a:r>
              <a:rPr lang="ru-RU" sz="1400" dirty="0"/>
              <a:t>Май, 2011 г.</a:t>
            </a:r>
          </a:p>
          <a:p>
            <a:pPr marL="0" indent="0">
              <a:buNone/>
            </a:pPr>
            <a:r>
              <a:rPr lang="ru-RU" sz="1400" dirty="0" smtClean="0"/>
              <a:t>«</a:t>
            </a:r>
            <a:r>
              <a:rPr lang="ru-RU" sz="1400" dirty="0"/>
              <a:t>Игра, как средство коррекции физических и </a:t>
            </a:r>
            <a:r>
              <a:rPr lang="ru-RU" sz="1400" dirty="0" smtClean="0"/>
              <a:t>психических </a:t>
            </a:r>
            <a:r>
              <a:rPr lang="ru-RU" sz="1400" dirty="0"/>
              <a:t>качеств </a:t>
            </a:r>
            <a:r>
              <a:rPr lang="ru-RU" sz="1400" dirty="0" smtClean="0"/>
              <a:t>ребенка»                       Выступление</a:t>
            </a:r>
            <a:endParaRPr lang="ru-RU" sz="1400" dirty="0"/>
          </a:p>
          <a:p>
            <a:r>
              <a:rPr lang="ru-RU" sz="1400" dirty="0"/>
              <a:t>Октябрь, 2010 г. МО </a:t>
            </a:r>
          </a:p>
          <a:p>
            <a:pPr marL="0" indent="0">
              <a:buNone/>
            </a:pPr>
            <a:r>
              <a:rPr lang="ru-RU" sz="1400" dirty="0" smtClean="0"/>
              <a:t>Открытое </a:t>
            </a:r>
            <a:r>
              <a:rPr lang="ru-RU" sz="1400" dirty="0"/>
              <a:t>занятие</a:t>
            </a:r>
            <a:r>
              <a:rPr lang="ru-RU" sz="1400" dirty="0" smtClean="0"/>
              <a:t>:             «</a:t>
            </a:r>
            <a:r>
              <a:rPr lang="ru-RU" sz="1400" dirty="0"/>
              <a:t>Что значит быть гражданином</a:t>
            </a:r>
            <a:r>
              <a:rPr lang="ru-RU" sz="1400" dirty="0" smtClean="0"/>
              <a:t>?</a:t>
            </a:r>
            <a:endParaRPr lang="ru-RU" sz="1400" dirty="0"/>
          </a:p>
          <a:p>
            <a:r>
              <a:rPr lang="ru-RU" sz="1400" dirty="0"/>
              <a:t>Февраль, 2008 г.</a:t>
            </a:r>
          </a:p>
          <a:p>
            <a:r>
              <a:rPr lang="ru-RU" sz="1400" dirty="0"/>
              <a:t>Педагогический совет</a:t>
            </a:r>
            <a:r>
              <a:rPr lang="ru-RU" sz="1400" dirty="0" smtClean="0"/>
              <a:t>: «</a:t>
            </a:r>
            <a:r>
              <a:rPr lang="ru-RU" sz="1400" dirty="0"/>
              <a:t>Система </a:t>
            </a:r>
            <a:r>
              <a:rPr lang="ru-RU" sz="1400" dirty="0" err="1"/>
              <a:t>воспитательно</a:t>
            </a:r>
            <a:r>
              <a:rPr lang="ru-RU" sz="1400" dirty="0"/>
              <a:t>-образовательной </a:t>
            </a:r>
            <a:r>
              <a:rPr lang="ru-RU" sz="1400" dirty="0" smtClean="0"/>
              <a:t>работы в </a:t>
            </a:r>
            <a:r>
              <a:rPr lang="ru-RU" sz="1400" dirty="0"/>
              <a:t>социальном воспитании </a:t>
            </a:r>
            <a:r>
              <a:rPr lang="ru-RU" sz="1400" dirty="0" smtClean="0"/>
              <a:t>ребенка»                                                    Выступление</a:t>
            </a:r>
            <a:endParaRPr lang="ru-RU" sz="1400" dirty="0"/>
          </a:p>
          <a:p>
            <a:r>
              <a:rPr lang="ru-RU" sz="1400" dirty="0" smtClean="0"/>
              <a:t>Октябрь</a:t>
            </a:r>
            <a:r>
              <a:rPr lang="ru-RU" sz="1400" dirty="0"/>
              <a:t>, 2011 г.</a:t>
            </a:r>
          </a:p>
          <a:p>
            <a:r>
              <a:rPr lang="ru-RU" sz="1400" dirty="0" err="1" smtClean="0"/>
              <a:t>Газета«Качканарка</a:t>
            </a:r>
            <a:r>
              <a:rPr lang="ru-RU" sz="1400" dirty="0"/>
              <a:t>» №</a:t>
            </a:r>
            <a:r>
              <a:rPr lang="ru-RU" sz="1400" dirty="0" smtClean="0"/>
              <a:t>39за </a:t>
            </a:r>
            <a:r>
              <a:rPr lang="ru-RU" sz="1400" dirty="0"/>
              <a:t>5.10.2011</a:t>
            </a:r>
          </a:p>
          <a:p>
            <a:r>
              <a:rPr lang="ru-RU" sz="1400" dirty="0"/>
              <a:t>Публикация статьи «Мы детство </a:t>
            </a:r>
            <a:r>
              <a:rPr lang="ru-RU" sz="1400" dirty="0" smtClean="0"/>
              <a:t>проживаем  многократно</a:t>
            </a:r>
            <a:r>
              <a:rPr lang="ru-RU" sz="1400" dirty="0"/>
              <a:t>» в рамках городского проекта</a:t>
            </a:r>
          </a:p>
          <a:p>
            <a:r>
              <a:rPr lang="ru-RU" sz="1400" dirty="0"/>
              <a:t>«Взаимодействие детских садов и </a:t>
            </a:r>
            <a:r>
              <a:rPr lang="ru-RU" sz="1400" dirty="0" smtClean="0"/>
              <a:t>СМИ»  Написание </a:t>
            </a:r>
            <a:r>
              <a:rPr lang="ru-RU" sz="1400" dirty="0"/>
              <a:t>статьи</a:t>
            </a:r>
          </a:p>
          <a:p>
            <a:r>
              <a:rPr lang="ru-RU" sz="1400" dirty="0"/>
              <a:t>Март, 2011 г.</a:t>
            </a:r>
          </a:p>
          <a:p>
            <a:r>
              <a:rPr lang="ru-RU" sz="1400" dirty="0" smtClean="0"/>
              <a:t>Семинар</a:t>
            </a:r>
            <a:r>
              <a:rPr lang="ru-RU" sz="1400" dirty="0"/>
              <a:t>:</a:t>
            </a:r>
          </a:p>
          <a:p>
            <a:r>
              <a:rPr lang="ru-RU" sz="1400" dirty="0"/>
              <a:t>«Детский сад как открытое </a:t>
            </a:r>
            <a:r>
              <a:rPr lang="ru-RU" sz="1400" dirty="0" smtClean="0"/>
              <a:t>образовательное пространство» Выступ</a:t>
            </a:r>
            <a:endParaRPr lang="ru-RU" sz="1400" dirty="0"/>
          </a:p>
        </p:txBody>
      </p:sp>
    </p:spTree>
    <p:extLst>
      <p:ext uri="{BB962C8B-B14F-4D97-AF65-F5344CB8AC3E}">
        <p14:creationId xmlns:p14="http://schemas.microsoft.com/office/powerpoint/2010/main" val="30586790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algn="just">
              <a:lnSpc>
                <a:spcPct val="107000"/>
              </a:lnSpc>
              <a:spcAft>
                <a:spcPts val="800"/>
              </a:spcAft>
            </a:pPr>
            <a:r>
              <a:rPr lang="ru-RU" b="1"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Эссе</a:t>
            </a:r>
          </a:p>
          <a:p>
            <a:pPr marL="0" indent="0" algn="just">
              <a:lnSpc>
                <a:spcPct val="107000"/>
              </a:lnSpc>
              <a:spcAft>
                <a:spcPts val="800"/>
              </a:spcAft>
              <a:buNone/>
            </a:pP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Назвать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легкой работу воспитателя нельзя. Это кропотливый     ежедневный труд, на мне лежит огромная ответственность за воспитание маленького человека. Я точно знаю, что сделала правильный выбор. Счастливые лица и улыбки моих детишек,   и благодарность родителей </a:t>
            </a: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подтверждение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тому. Наша профессия как никакая другая окружена любовью, и прекрасно, когда это  любовь   взаимна. Я люблю детей, как своих собственных, с пониманием отношусь к словам  и поступкам каждого ребенка</a:t>
            </a: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ts val="1325"/>
              </a:lnSpc>
              <a:spcAft>
                <a:spcPts val="800"/>
              </a:spcAft>
            </a:pPr>
            <a:r>
              <a:rPr lang="ru-RU"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smtClean="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На свете есть много различных </a:t>
            </a: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профессий</a:t>
            </a:r>
            <a:r>
              <a:rPr lang="ru-RU"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И в каждой есть прелесть  своя</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ts val="1325"/>
              </a:lnSpc>
              <a:spcAft>
                <a:spcPts val="800"/>
              </a:spcAft>
            </a:pPr>
            <a:r>
              <a:rPr lang="ru-RU"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Но нет благородней, нужней и </a:t>
            </a: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чудесней,</a:t>
            </a:r>
            <a:r>
              <a:rPr lang="ru-RU"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Чем та, кем </a:t>
            </a: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работаю</a:t>
            </a:r>
          </a:p>
          <a:p>
            <a:pPr algn="just">
              <a:lnSpc>
                <a:spcPts val="1325"/>
              </a:lnSpc>
              <a:spcAft>
                <a:spcPts val="800"/>
              </a:spcAft>
            </a:pPr>
            <a:r>
              <a:rPr lang="ru-RU"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В нашей работе невозможно остановится на достигнутом, здесь нужно </a:t>
            </a:r>
            <a:r>
              <a:rPr lang="ru-RU" sz="1400" dirty="0" smtClean="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постоянно расти, как растут дети, пришедшие в детский сад.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ts val="1325"/>
              </a:lnSpc>
              <a:spcAft>
                <a:spcPts val="800"/>
              </a:spcAft>
              <a:buNone/>
            </a:pPr>
            <a:r>
              <a:rPr lang="ru-RU"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Я люблю свою профессию за </a:t>
            </a: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о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вместе с детьми расту, развиваюсь и многократно проживаю самое счастливое время – детство.  Пока я точно знаю, что сделала правильный </a:t>
            </a: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выбор.</a:t>
            </a:r>
            <a:r>
              <a:rPr lang="ru-RU"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Я знаю, я не напрасно </a:t>
            </a: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тружусь!</a:t>
            </a:r>
            <a:r>
              <a:rPr lang="ru-RU" sz="1400" dirty="0" smtClean="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Я воспитатель и эти </a:t>
            </a: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горжусь!</a:t>
            </a:r>
            <a:r>
              <a:rPr lang="ru-RU" sz="1400" dirty="0" smtClean="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Мне вспоминается совет: «Не потеряйте ни одного воспитанника и пусть эти слова станут вашей педагогической философией». С тех пор я отношусь к своей деятельности как к служению, а не как к работе. Служба, как известно, понятие круглосуточное. Педагогом нельзя быть по понедельникам и пятницам и только на занятии. Наше попечение, как и любовь</a:t>
            </a:r>
            <a:r>
              <a:rPr lang="ru-RU"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не знает выходных дней и напоминает  собой духовное «03</a:t>
            </a:r>
            <a:r>
              <a:rPr lang="ru-RU" sz="14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t>
            </a:r>
            <a:r>
              <a:rPr lang="ru-RU"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1300"/>
              </a:spcAft>
            </a:pPr>
            <a:r>
              <a:rPr lang="ru-RU"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1300"/>
              </a:spcAft>
            </a:pPr>
            <a:r>
              <a:rPr lang="ru-RU"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9333768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lgn="ctr">
          <a:defRPr b="1" cap="all" dirty="0" smtClean="0">
            <a:ln w="0">
              <a:solidFill>
                <a:schemeClr val="tx1"/>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defRPr>
        </a:defPPr>
      </a:lstStyle>
      <a:style>
        <a:lnRef idx="0">
          <a:schemeClr val="accent6"/>
        </a:lnRef>
        <a:fillRef idx="3">
          <a:schemeClr val="accent6"/>
        </a:fillRef>
        <a:effectRef idx="3">
          <a:schemeClr val="accent6"/>
        </a:effectRef>
        <a:fontRef idx="minor">
          <a:schemeClr val="lt1"/>
        </a:fontRef>
      </a:style>
    </a:spDef>
  </a:objectDefaults>
  <a:extraClrSchemeLst/>
</a:theme>
</file>

<file path=ppt/theme/theme2.xml><?xml version="1.0" encoding="utf-8"?>
<a:theme xmlns:a="http://schemas.openxmlformats.org/drawingml/2006/main" name="Шаблон 2">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Шаблон 2">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Шаблон 2">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lgn="ctr">
          <a:defRPr b="1" cap="all" dirty="0" smtClean="0">
            <a:ln w="0">
              <a:solidFill>
                <a:schemeClr val="tx1"/>
              </a:solidFill>
            </a:ln>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defRPr>
        </a:defPPr>
      </a:lstStyle>
      <a:style>
        <a:lnRef idx="0">
          <a:schemeClr val="accent6"/>
        </a:lnRef>
        <a:fillRef idx="3">
          <a:schemeClr val="accent6"/>
        </a:fillRef>
        <a:effectRef idx="3">
          <a:schemeClr val="accent6"/>
        </a:effectRef>
        <a:fontRef idx="minor">
          <a:schemeClr val="lt1"/>
        </a:fontRef>
      </a:style>
    </a:spDef>
  </a:objectDefaults>
  <a:extraClrSchemeLst/>
</a:theme>
</file>

<file path=ppt/theme/theme6.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2206</TotalTime>
  <Words>2188</Words>
  <Application>Microsoft Office PowerPoint</Application>
  <PresentationFormat>Экран (4:3)</PresentationFormat>
  <Paragraphs>532</Paragraphs>
  <Slides>31</Slides>
  <Notes>0</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5</vt:i4>
      </vt:variant>
      <vt:variant>
        <vt:lpstr>Заголовки слайдов</vt:lpstr>
      </vt:variant>
      <vt:variant>
        <vt:i4>31</vt:i4>
      </vt:variant>
    </vt:vector>
  </HeadingPairs>
  <TitlesOfParts>
    <vt:vector size="46" baseType="lpstr">
      <vt:lpstr>Batang</vt:lpstr>
      <vt:lpstr>Aharoni</vt:lpstr>
      <vt:lpstr>Arial</vt:lpstr>
      <vt:lpstr>Bookman Old Style</vt:lpstr>
      <vt:lpstr>Calibri</vt:lpstr>
      <vt:lpstr>Monotype Corsiva</vt:lpstr>
      <vt:lpstr>Times New Roman</vt:lpstr>
      <vt:lpstr>Verdana</vt:lpstr>
      <vt:lpstr>Wingdings</vt:lpstr>
      <vt:lpstr>yandex-sans</vt:lpstr>
      <vt:lpstr>Тема Office</vt:lpstr>
      <vt:lpstr>Шаблон 2</vt:lpstr>
      <vt:lpstr>1_Шаблон 2</vt:lpstr>
      <vt:lpstr>2_Шаблон 2</vt:lpstr>
      <vt:lpstr>1_Тема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Поощрения и награды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Елена</cp:lastModifiedBy>
  <cp:revision>202</cp:revision>
  <cp:lastPrinted>2014-01-12T15:07:22Z</cp:lastPrinted>
  <dcterms:created xsi:type="dcterms:W3CDTF">2013-01-31T10:08:31Z</dcterms:created>
  <dcterms:modified xsi:type="dcterms:W3CDTF">2018-01-24T21:15:21Z</dcterms:modified>
</cp:coreProperties>
</file>